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2" r:id="rId4"/>
    <p:sldId id="261" r:id="rId5"/>
    <p:sldId id="259" r:id="rId6"/>
    <p:sldId id="272" r:id="rId7"/>
    <p:sldId id="273" r:id="rId8"/>
    <p:sldId id="260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5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2A291-6311-415F-BE6E-1F4FB1288F9A}" type="datetimeFigureOut">
              <a:rPr lang="ru-RU" smtClean="0"/>
              <a:pPr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E575-5CD3-40CE-8595-36138BC0F3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338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31640" y="3573016"/>
            <a:ext cx="7358063" cy="2232248"/>
          </a:xfrm>
        </p:spPr>
        <p:txBody>
          <a:bodyPr/>
          <a:lstStyle/>
          <a:p>
            <a:r>
              <a:rPr lang="ru-RU" sz="3200" b="1" i="1" dirty="0" smtClean="0"/>
              <a:t>Семинар на тему:</a:t>
            </a:r>
            <a:br>
              <a:rPr lang="ru-RU" sz="3200" b="1" i="1" dirty="0" smtClean="0"/>
            </a:br>
            <a:r>
              <a:rPr lang="ru-RU" sz="3600" b="1" i="1" dirty="0" smtClean="0"/>
              <a:t>«Особенности образовательной деятельности»</a:t>
            </a:r>
            <a:br>
              <a:rPr lang="ru-RU" sz="3600" b="1" i="1" dirty="0" smtClean="0"/>
            </a:br>
            <a:r>
              <a:rPr lang="ru-RU" sz="3600" b="1" i="1" dirty="0" smtClean="0"/>
              <a:t>«Образовательная ситуация»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85728"/>
            <a:ext cx="7400925" cy="1785950"/>
          </a:xfrm>
        </p:spPr>
        <p:txBody>
          <a:bodyPr rtlCol="0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Выполнила: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Евдокимова Елена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Александровна</a:t>
            </a:r>
            <a:endParaRPr lang="ru-RU" sz="1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воспитатель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средней группы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МБОУ СШ №7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Филиал «Детский сад №10 «Улыбка»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2016г.</a:t>
            </a: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916833"/>
            <a:ext cx="81369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2000" dirty="0" smtClean="0">
                <a:latin typeface="+mn-lt"/>
              </a:rPr>
              <a:t>        Образовательные ситуации могут быть направлены на решение задач          одного из видов деятельности (например, игровой). В этом случае происходит развитие умений, необходимых для успешного осуществления конкретного вида деятельности. </a:t>
            </a:r>
          </a:p>
          <a:p>
            <a:pPr indent="457200" algn="just"/>
            <a:r>
              <a:rPr lang="ru-RU" sz="2000" dirty="0" smtClean="0">
                <a:latin typeface="+mn-lt"/>
              </a:rPr>
              <a:t>        Преимущественно образовательные ситуации носят комплексный характер и включают задачи, реализуемые в разных видах деятельности на одном тематическом содержании. Комплексный подход к построению образовательных ситуаций способствует реализации принципа интеграции образовательного процесса детского сада.</a:t>
            </a:r>
          </a:p>
          <a:p>
            <a:pPr indent="457200" algn="just"/>
            <a:r>
              <a:rPr lang="ru-RU" sz="2000" dirty="0" smtClean="0">
                <a:latin typeface="+mn-lt"/>
              </a:rPr>
              <a:t>        Образовательные ситуации используются в организованной деятельности – требуют формирование у детей новых умений в разных видах деятельности. Могут включаться в режимные моменты – направлены на закрепление у детей имеющихся знаний и умений и применение их в новых условиях.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916833"/>
            <a:ext cx="835292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Образовательные ситуации могут запускать самостоятельную деятельность детей – через постановку проблемы, требующей самостоятельного решения.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 indent="457200" algn="just"/>
            <a:r>
              <a:rPr lang="ru-RU" sz="2000" b="1" dirty="0" smtClean="0">
                <a:latin typeface="+mn-lt"/>
              </a:rPr>
              <a:t>Проблемная ситуация </a:t>
            </a:r>
            <a:r>
              <a:rPr lang="ru-RU" sz="2000" dirty="0" smtClean="0">
                <a:latin typeface="+mn-lt"/>
              </a:rPr>
              <a:t>- состояние умственного затруднения детей, вызванное недостаточностью ранее усвоенных ими знаний и способов деятельности для решения познавательной задачи, задания или учебной проблемы. Иначе говоря, </a:t>
            </a:r>
            <a:r>
              <a:rPr lang="ru-RU" sz="2000" b="1" dirty="0" smtClean="0">
                <a:latin typeface="+mn-lt"/>
              </a:rPr>
              <a:t>проблемная ситуация</a:t>
            </a:r>
            <a:r>
              <a:rPr lang="ru-RU" sz="2000" dirty="0" smtClean="0">
                <a:latin typeface="+mn-lt"/>
              </a:rPr>
              <a:t> - это такая ситуация, при которой субъект хочет решить трудные для него задачи, но ему не хватает данных, и он должен сам их искать.</a:t>
            </a:r>
          </a:p>
          <a:p>
            <a:pPr indent="457200" algn="just"/>
            <a:r>
              <a:rPr lang="ru-RU" sz="2000" dirty="0" smtClean="0">
                <a:latin typeface="+mn-lt"/>
              </a:rPr>
              <a:t>Проблемная ситуация возникает, когда педагог преднамеренно сталкивает жизненные представления детей (или достигнутый ими уровень) с научными фактами, объяснить которые они не могут - не хватает знаний, жизненного опыта.</a:t>
            </a:r>
          </a:p>
          <a:p>
            <a:pPr indent="457200" algn="just"/>
            <a:endParaRPr lang="ru-RU" sz="2000" b="1" dirty="0" smtClean="0">
              <a:latin typeface="+mn-lt"/>
            </a:endParaRPr>
          </a:p>
          <a:p>
            <a:pPr indent="457200" algn="just"/>
            <a:endParaRPr lang="ru-RU" sz="2000" dirty="0" smtClean="0"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132856"/>
            <a:ext cx="813690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Проблемная ситуация специально создается путем применения особых методических приемов: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 Подведение дошкольников к противоречию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 Рассмотрение различных точек зрения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 Создание ситуаций выбора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 Провокации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 Проблемные задачи</a:t>
            </a:r>
          </a:p>
          <a:p>
            <a:endParaRPr lang="ru-RU" sz="2000" dirty="0" smtClean="0">
              <a:latin typeface="+mn-lt"/>
            </a:endParaRPr>
          </a:p>
          <a:p>
            <a:pPr indent="457200" algn="just"/>
            <a:r>
              <a:rPr lang="ru-RU" sz="2000" dirty="0" smtClean="0">
                <a:latin typeface="+mn-lt"/>
              </a:rPr>
              <a:t>Таким образом, соотношение игровых и практических ситуаций зависит от возраста детей и решаемой педагогической задачи.</a:t>
            </a:r>
          </a:p>
          <a:p>
            <a:pPr indent="457200" algn="just"/>
            <a:endParaRPr lang="ru-RU" sz="2000" dirty="0" smtClean="0">
              <a:latin typeface="+mn-lt"/>
            </a:endParaRPr>
          </a:p>
          <a:p>
            <a:endParaRPr lang="ru-RU" sz="2000" b="1" dirty="0" smtClean="0">
              <a:latin typeface="+mn-lt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916832"/>
            <a:ext cx="835292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Структура образовательной ситуации в процессе организованной образовательной деятельности.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 indent="457200" algn="just"/>
            <a:r>
              <a:rPr lang="ru-RU" sz="2000" dirty="0" smtClean="0">
                <a:latin typeface="+mn-lt"/>
              </a:rPr>
              <a:t>         Структура образовательной ситуации зависит от решаемых задач. Если образовательная ситуация проектируется в рамках одной образовательной области, ее структура соответствует данному виду деятельности.</a:t>
            </a:r>
          </a:p>
          <a:p>
            <a:pPr indent="457200" algn="just"/>
            <a:r>
              <a:rPr lang="ru-RU" sz="2000" dirty="0" smtClean="0">
                <a:latin typeface="+mn-lt"/>
              </a:rPr>
              <a:t>         В том случае, если образовательная ситуация носит комплексный характер и включает задачи, реализуемые в разных видах деятельности на одном тематическом содержании, ее структура определяет решение задач разных видов деятельности и является более сложной. Также, такой подход предполагает и смену видов деятельности детей (стоя, сидя на ковре, за столами и пр.). Такие ситуации способствуют поддержанию непроизвольного внимания детей, предупреждают утомляемость.</a:t>
            </a:r>
          </a:p>
          <a:p>
            <a:pPr algn="just"/>
            <a:endParaRPr lang="ru-RU" sz="2000" dirty="0" smtClean="0">
              <a:latin typeface="+mn-lt"/>
            </a:endParaRPr>
          </a:p>
          <a:p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204864"/>
            <a:ext cx="84249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С чего начинается образовательная ситуация?</a:t>
            </a:r>
          </a:p>
          <a:p>
            <a:pPr algn="ctr"/>
            <a:endParaRPr lang="ru-RU" sz="2000" dirty="0" smtClean="0"/>
          </a:p>
          <a:p>
            <a:pPr algn="just"/>
            <a:r>
              <a:rPr lang="ru-RU" sz="2000" dirty="0" smtClean="0">
                <a:latin typeface="+mn-lt"/>
              </a:rPr>
              <a:t>          Образовательная ситуация как правило, имеет 3 части, которые конструирует педагог:</a:t>
            </a:r>
          </a:p>
          <a:p>
            <a:pPr algn="just"/>
            <a:endParaRPr lang="ru-RU" sz="2000" dirty="0" smtClean="0">
              <a:latin typeface="+mn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Завязка игрового сюжета, появление предмета, его рассматривание.</a:t>
            </a:r>
          </a:p>
          <a:p>
            <a:pPr algn="just"/>
            <a:r>
              <a:rPr lang="ru-RU" sz="2000" dirty="0" smtClean="0">
                <a:latin typeface="+mn-lt"/>
              </a:rPr>
              <a:t>демонстрация предмета, вычленение его строения, связанное с назначением.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Дидактический материал, у которого отсутствуют те или иные части.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Выбор предмета всеми детьми, закрепление новых знаний.</a:t>
            </a:r>
          </a:p>
          <a:p>
            <a:pPr algn="just"/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85689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endParaRPr lang="ru-RU" sz="2000" dirty="0" smtClean="0">
              <a:latin typeface="+mn-lt"/>
            </a:endParaRPr>
          </a:p>
          <a:p>
            <a:pPr indent="457200" algn="just"/>
            <a:r>
              <a:rPr lang="ru-RU" sz="2000" dirty="0" smtClean="0">
                <a:latin typeface="+mn-lt"/>
              </a:rPr>
              <a:t>В начале образовательной ситуации воспитатель вызывает у детей интерес к ее содержанию, ставит перед детьми учебную задачу и обеспечивает принятие ее. В младших группах –  решается за счет использования игровых и проблемно-игровых ситуациях, сюрпризных моментов, яркого и красочного материала, игрушек. В старшем дошкольном возрасте – перед детьми ставятся проблемные ситуации, практические и познавательные задачи, требующие решения, создаются сюжетные ситуации, обеспечивающие принятие учебной задачи.</a:t>
            </a:r>
          </a:p>
          <a:p>
            <a:pPr algn="just"/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204864"/>
            <a:ext cx="83529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Педагогическое сопровождение процесса обучения.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 indent="457200" algn="just"/>
            <a:r>
              <a:rPr lang="ru-RU" sz="2000" dirty="0" smtClean="0">
                <a:latin typeface="+mn-lt"/>
              </a:rPr>
              <a:t>Педагогическое сопровождение процесса обучения обеспечивает активное участие всех детей в решении учебных задач. Умственная активность детей вызывается доступной им трудностью учебных задач, последовательностью их постановки, использованием задач проблемного характера, развитием учебно-познавательных умений, привлечение личного опыта детей, использование обследовательских и поисковых действий, заданий на сравнение, заданий творческого характера. Воспитатель направляет внимание детей на слушание друг друга, дополнение суждений, их уточнение и оценку. Все это обеспечивает участие каждого ребенка в решении учебных задач.</a:t>
            </a:r>
          </a:p>
          <a:p>
            <a:pPr algn="just"/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204864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Завершение образовательной ситуации.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 indent="457200" algn="just"/>
            <a:r>
              <a:rPr lang="ru-RU" sz="2000" dirty="0" smtClean="0">
                <a:latin typeface="+mn-lt"/>
              </a:rPr>
              <a:t>Завершение образовательной ситуации требует подведение итогов, оценки детских достижений. В младших группах завершение образовательной ситуации связано с усилением эмоционального отклика детей, в старших группах воспитатель оценивает результаты учебной деятельности всех участников образовательной ситуации и отельных детей, привлекает их самих к оценке, стимулирует взаимную оценку и самооценку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гос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83568" y="128788"/>
            <a:ext cx="5472608" cy="6540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552" y="2348880"/>
            <a:ext cx="8158163" cy="3482975"/>
          </a:xfrm>
        </p:spPr>
        <p:txBody>
          <a:bodyPr/>
          <a:lstStyle/>
          <a:p>
            <a:pPr>
              <a:buNone/>
            </a:pPr>
            <a:r>
              <a:rPr lang="ru-RU" sz="1400" dirty="0" smtClean="0"/>
              <a:t> </a:t>
            </a:r>
          </a:p>
          <a:p>
            <a:pPr algn="just">
              <a:buNone/>
            </a:pPr>
            <a:r>
              <a:rPr lang="ru-RU" sz="2000" dirty="0" smtClean="0"/>
              <a:t>В соответствии с </a:t>
            </a:r>
            <a:r>
              <a:rPr lang="ru-RU" sz="2000" b="1" dirty="0" smtClean="0"/>
              <a:t>ФГОС</a:t>
            </a:r>
            <a:r>
              <a:rPr lang="ru-RU" sz="2000" dirty="0" smtClean="0"/>
              <a:t> обучение детей дошкольного возраста осуществляется в процессе организованной образовательной деятельности. </a:t>
            </a:r>
          </a:p>
          <a:p>
            <a:pPr algn="just">
              <a:buNone/>
            </a:pPr>
            <a:r>
              <a:rPr lang="ru-RU" sz="2000" dirty="0" smtClean="0"/>
              <a:t>Организованная образовательная деятельность соединяет в себе различные виды детской деятельности: </a:t>
            </a:r>
          </a:p>
          <a:p>
            <a:pPr lvl="0" algn="just"/>
            <a:r>
              <a:rPr lang="ru-RU" sz="2000" dirty="0" smtClean="0"/>
              <a:t>Игровую; </a:t>
            </a:r>
          </a:p>
          <a:p>
            <a:pPr lvl="0" algn="just"/>
            <a:r>
              <a:rPr lang="ru-RU" sz="2000" dirty="0" smtClean="0"/>
              <a:t>Познавательно-исследовательскую;</a:t>
            </a:r>
          </a:p>
          <a:p>
            <a:pPr lvl="0" algn="just"/>
            <a:r>
              <a:rPr lang="ru-RU" sz="2000" dirty="0" smtClean="0"/>
              <a:t>Двигательную; </a:t>
            </a:r>
          </a:p>
          <a:p>
            <a:pPr lvl="0" algn="just"/>
            <a:r>
              <a:rPr lang="ru-RU" sz="2000" dirty="0" smtClean="0"/>
              <a:t>Художественно-эстетическую.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2000" dirty="0" smtClean="0"/>
              <a:t>В  ФГОС термин «занятие» сохраняется только по отношению к музыкальным занятиям и физкультурным.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В качестве основной единицы педагогического процесса детского сада может быть выделена - </a:t>
            </a:r>
          </a:p>
          <a:p>
            <a:pPr algn="just">
              <a:buNone/>
            </a:pPr>
            <a:r>
              <a:rPr lang="ru-RU" sz="2000" b="1" dirty="0" smtClean="0"/>
              <a:t> Образовательная ситуация </a:t>
            </a:r>
            <a:r>
              <a:rPr lang="ru-RU" sz="2000" dirty="0" smtClean="0"/>
              <a:t>- это такая форма совместной деятельности педагога и детей, которая планируется и целенаправленно организуется педагогом с целью решения определенных задач развития, воспитания и обучения в различных видах детской деятельности.</a:t>
            </a:r>
          </a:p>
          <a:p>
            <a:pPr algn="just">
              <a:buNone/>
            </a:pP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276872"/>
            <a:ext cx="8136904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Образовательная ситуация — </a:t>
            </a:r>
          </a:p>
          <a:p>
            <a:pPr algn="ctr"/>
            <a:endParaRPr lang="ru-RU" sz="2000" b="1" dirty="0" smtClean="0">
              <a:latin typeface="+mn-lt"/>
            </a:endParaRPr>
          </a:p>
          <a:p>
            <a:pPr algn="just"/>
            <a:r>
              <a:rPr lang="ru-RU" sz="2000" dirty="0" smtClean="0">
                <a:latin typeface="+mn-lt"/>
              </a:rPr>
              <a:t>это специальное проектирование и использование педагогом спонтанно возникающих в педагогическом процессе ситуаций с целью решения образовательных задач в разных видах образовательной (непосредственной организованной образовательной деятельности, режимных моментах, самостоятельной деятельности детей) и детской деятельности (познавательной, игровой, музыкальной, изобразительной, коммуникативной, театрализованной, чтении художественной литературы и т.д.).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60440"/>
          </a:xfrm>
        </p:spPr>
        <p:txBody>
          <a:bodyPr/>
          <a:lstStyle/>
          <a:p>
            <a:pPr marL="0" indent="342900" algn="just">
              <a:buNone/>
              <a:defRPr/>
            </a:pPr>
            <a:r>
              <a:rPr lang="ru-RU" sz="2000" dirty="0" smtClean="0"/>
              <a:t>Образовательная ситуация протекает в конкретный временной период образовательной деятельности. </a:t>
            </a:r>
          </a:p>
          <a:p>
            <a:pPr marL="0" indent="342900" algn="just">
              <a:buNone/>
              <a:defRPr/>
            </a:pPr>
            <a:r>
              <a:rPr lang="ru-RU" sz="2000" dirty="0" smtClean="0"/>
              <a:t>Особенностью образовательной ситуации является появление образовательного результата (продукта) в ходе специально организованного взаимодействия воспитателя и ребенка. Такие продукты могут быть как материальными (рассказ, рисунок, коллаж, поделка и т.д.), так и нематериальными (новое знание, образ, идея, отношение, переживание).</a:t>
            </a:r>
          </a:p>
          <a:p>
            <a:pPr marL="0" indent="342900" algn="just">
              <a:buNone/>
              <a:defRPr/>
            </a:pPr>
            <a:r>
              <a:rPr lang="ru-RU" sz="2000" dirty="0" smtClean="0"/>
              <a:t> Ориентация на конечный продукт определяет технологию создания образовательных ситуаций. </a:t>
            </a:r>
          </a:p>
          <a:p>
            <a:pPr marL="0" indent="342900" algn="just">
              <a:buNone/>
              <a:defRPr/>
            </a:pPr>
            <a:r>
              <a:rPr lang="ru-RU" sz="2000" dirty="0" smtClean="0"/>
              <a:t>В образовательной ситуации происходит освоение содержания обучения и способов учебной деятельности.</a:t>
            </a:r>
          </a:p>
          <a:p>
            <a:pPr>
              <a:defRPr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2204864"/>
          <a:ext cx="6096000" cy="39604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660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00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2780928"/>
          <a:ext cx="8496944" cy="3840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6048672"/>
              </a:tblGrid>
              <a:tr h="580074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Параметры  для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характеристики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Образовательные ситуации в организованной образовательной деятельности</a:t>
                      </a:r>
                      <a:endParaRPr lang="ru-RU" sz="1800" dirty="0"/>
                    </a:p>
                  </a:txBody>
                  <a:tcPr/>
                </a:tc>
              </a:tr>
              <a:tr h="1077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Направленность на решение образовательных задач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Освоение новых способов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деятельности, обогащение представлений детей, их систематизация и обобщение.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823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Продолжительность в течение дня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 мин – млад. гр. - 10 образовательных ситуаций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мин – ср.гр. - 11 образовательных ситуаций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25мин - старшая гр. - 13 образовательных ситуаций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 мин - подготовительная гр.- 15 образовательных ситуаций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1988840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 smtClean="0">
                <a:latin typeface="+mn-lt"/>
              </a:rPr>
              <a:t>Характеристика образовательных ситуаций в организованной образовательной деятельности.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6" y="2276872"/>
          <a:ext cx="8352928" cy="3607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5904656"/>
              </a:tblGrid>
              <a:tr h="1202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Форма образовательной ситуации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Фронтальная и подгрупповая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02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Позиция педагога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Передача социального опыта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  <a:tr h="1202432"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Позиция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Активность направлена на освоение социального опыта.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204864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+mn-lt"/>
              </a:rPr>
              <a:t>Виды образовательных ситуаций:</a:t>
            </a:r>
          </a:p>
          <a:p>
            <a:endParaRPr lang="ru-RU" sz="2000" dirty="0" smtClean="0">
              <a:latin typeface="+mn-lt"/>
            </a:endParaRPr>
          </a:p>
          <a:p>
            <a:pPr marL="2065338" lvl="0"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игровые образовательные ситуации</a:t>
            </a:r>
          </a:p>
          <a:p>
            <a:pPr marL="2065338" lvl="0" algn="just"/>
            <a:r>
              <a:rPr lang="ru-RU" sz="2000" dirty="0" smtClean="0">
                <a:latin typeface="+mn-lt"/>
              </a:rPr>
              <a:t> </a:t>
            </a:r>
          </a:p>
          <a:p>
            <a:pPr marL="2065338" lvl="0"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реально-практические</a:t>
            </a:r>
          </a:p>
          <a:p>
            <a:pPr marL="2065338" lvl="0" algn="just"/>
            <a:endParaRPr lang="ru-RU" sz="2000" dirty="0" smtClean="0">
              <a:latin typeface="+mn-lt"/>
            </a:endParaRPr>
          </a:p>
          <a:p>
            <a:pPr marL="2065338" lvl="0" algn="just">
              <a:buFont typeface="Arial" pitchFamily="34" charset="0"/>
              <a:buChar char="•"/>
            </a:pPr>
            <a:r>
              <a:rPr lang="ru-RU" sz="2000" dirty="0" smtClean="0">
                <a:latin typeface="+mn-lt"/>
              </a:rPr>
              <a:t> условно-вербальные.</a:t>
            </a:r>
            <a:endParaRPr lang="ru-RU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типы о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844824"/>
            <a:ext cx="8568952" cy="4820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941</Words>
  <Application>Microsoft Office PowerPoint</Application>
  <PresentationFormat>Экран (4:3)</PresentationFormat>
  <Paragraphs>88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Шаблон 2</vt:lpstr>
      <vt:lpstr>Семинар на тему: «Особенности образовательной деятельности» «Образовательная ситуация»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ситуация</dc:title>
  <dc:creator>user</dc:creator>
  <cp:lastModifiedBy>user</cp:lastModifiedBy>
  <cp:revision>19</cp:revision>
  <dcterms:created xsi:type="dcterms:W3CDTF">2016-01-18T12:19:58Z</dcterms:created>
  <dcterms:modified xsi:type="dcterms:W3CDTF">2016-01-20T16:05:05Z</dcterms:modified>
</cp:coreProperties>
</file>