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71" r:id="rId4"/>
    <p:sldId id="269" r:id="rId5"/>
    <p:sldId id="258" r:id="rId6"/>
    <p:sldId id="270" r:id="rId7"/>
    <p:sldId id="262" r:id="rId8"/>
    <p:sldId id="263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D93C6-6C85-488A-8BF7-B745B2A5EBFB}" type="datetimeFigureOut">
              <a:rPr lang="ru-RU" smtClean="0"/>
              <a:t>19.01.2016</a:t>
            </a:fld>
            <a:endParaRPr lang="ru-RU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A62C2-1F4D-4A27-9351-FC616E24E8C4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D93C6-6C85-488A-8BF7-B745B2A5EBFB}" type="datetimeFigureOut">
              <a:rPr lang="ru-RU" smtClean="0"/>
              <a:t>19.01.2016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A62C2-1F4D-4A27-9351-FC616E24E8C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D93C6-6C85-488A-8BF7-B745B2A5EBFB}" type="datetimeFigureOut">
              <a:rPr lang="ru-RU" smtClean="0"/>
              <a:t>19.01.2016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A62C2-1F4D-4A27-9351-FC616E24E8C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D93C6-6C85-488A-8BF7-B745B2A5EBFB}" type="datetimeFigureOut">
              <a:rPr lang="ru-RU" smtClean="0"/>
              <a:t>19.01.2016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A62C2-1F4D-4A27-9351-FC616E24E8C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D93C6-6C85-488A-8BF7-B745B2A5EBFB}" type="datetimeFigureOut">
              <a:rPr lang="ru-RU" smtClean="0"/>
              <a:t>19.01.2016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A62C2-1F4D-4A27-9351-FC616E24E8C4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D93C6-6C85-488A-8BF7-B745B2A5EBFB}" type="datetimeFigureOut">
              <a:rPr lang="ru-RU" smtClean="0"/>
              <a:t>19.01.2016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A62C2-1F4D-4A27-9351-FC616E24E8C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D93C6-6C85-488A-8BF7-B745B2A5EBFB}" type="datetimeFigureOut">
              <a:rPr lang="ru-RU" smtClean="0"/>
              <a:t>19.01.2016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A62C2-1F4D-4A27-9351-FC616E24E8C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D93C6-6C85-488A-8BF7-B745B2A5EBFB}" type="datetimeFigureOut">
              <a:rPr lang="ru-RU" smtClean="0"/>
              <a:t>19.01.2016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A62C2-1F4D-4A27-9351-FC616E24E8C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D93C6-6C85-488A-8BF7-B745B2A5EBFB}" type="datetimeFigureOut">
              <a:rPr lang="ru-RU" smtClean="0"/>
              <a:t>19.01.2016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A62C2-1F4D-4A27-9351-FC616E24E8C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D93C6-6C85-488A-8BF7-B745B2A5EBFB}" type="datetimeFigureOut">
              <a:rPr lang="ru-RU" smtClean="0"/>
              <a:t>19.01.2016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A62C2-1F4D-4A27-9351-FC616E24E8C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D93C6-6C85-488A-8BF7-B745B2A5EBFB}" type="datetimeFigureOut">
              <a:rPr lang="ru-RU" smtClean="0"/>
              <a:t>19.01.2016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C0A62C2-1F4D-4A27-9351-FC616E24E8C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5D93C6-6C85-488A-8BF7-B745B2A5EBFB}" type="datetimeFigureOut">
              <a:rPr lang="ru-RU" smtClean="0"/>
              <a:t>19.01.2016</a:t>
            </a:fld>
            <a:endParaRPr lang="ru-RU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C0A62C2-1F4D-4A27-9351-FC616E24E8C4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vse-pro-detey.ru/blefarit-u-detej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krasotaimedicina.ru/diseases/zabolevanija_dermatologia/pediculosis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krasotaimedicina.ru/diseases/zabolevanija_venereology/ureaplasmosis" TargetMode="External"/><Relationship Id="rId3" Type="http://schemas.openxmlformats.org/officeDocument/2006/relationships/hyperlink" Target="http://www.krasotaimedicina.ru/treatment/sauna/" TargetMode="External"/><Relationship Id="rId7" Type="http://schemas.openxmlformats.org/officeDocument/2006/relationships/hyperlink" Target="http://www.krasotaimedicina.ru/diseases/zabolevanija_venereology/trichomoniasis" TargetMode="External"/><Relationship Id="rId2" Type="http://schemas.openxmlformats.org/officeDocument/2006/relationships/hyperlink" Target="http://www.krasotaimedicina.ru/treatment/haircut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krasotaimedicina.ru/diseases/zabolevanija_venereology/chlamydia" TargetMode="External"/><Relationship Id="rId5" Type="http://schemas.openxmlformats.org/officeDocument/2006/relationships/hyperlink" Target="http://www.krasotaimedicina.ru/diseases/zabolevanija_venereology/syphilis" TargetMode="External"/><Relationship Id="rId4" Type="http://schemas.openxmlformats.org/officeDocument/2006/relationships/hyperlink" Target="http://www.krasotaimedicina.ru/diseases/zabolevanija_venereology/gonorrhoea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medviki.com/index.php?title=%D0%90%D0%BA%D0%B0%D1%80%D0%BE%D0%B4%D0%B5%D1%80%D0%BC%D0%B0%D1%82%D0%B8%D1%82&amp;action=edit&amp;redlink=1" TargetMode="External"/><Relationship Id="rId2" Type="http://schemas.openxmlformats.org/officeDocument/2006/relationships/hyperlink" Target="http://medviki.com/index.php?title=%D0%90%D0%BA%D0%B0%D1%80%D0%B8%D0%B0%D0%B7%D1%8B&amp;action=edit&amp;redlink=1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hyperlink" Target="http://medviki.com/index.php?title=%D0%A7%D0%B5%D1%81%D0%BE%D1%82%D0%BE%D1%87%D0%BD%D1%8B%D0%B9_%D0%BA%D0%BB%D0%B5%D1%89&amp;action=edit&amp;redlink=1" TargetMode="External"/><Relationship Id="rId4" Type="http://schemas.openxmlformats.org/officeDocument/2006/relationships/hyperlink" Target="http://medviki.com/index.php?title=%D0%9F%D0%B0%D1%80%D0%B0%D0%B7%D0%B8%D1%82&amp;action=edit&amp;redlink=1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124744"/>
            <a:ext cx="7851648" cy="1828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Паразитарные заболевания кожи у детей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80528" y="3645024"/>
            <a:ext cx="9073008" cy="17526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Выполнила:</a:t>
            </a:r>
          </a:p>
          <a:p>
            <a:r>
              <a:rPr lang="ru-RU" sz="24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воспитатель</a:t>
            </a:r>
            <a:endParaRPr lang="ru-RU" sz="2400" b="1" dirty="0" smtClean="0">
              <a:solidFill>
                <a:schemeClr val="bg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Альканова</a:t>
            </a:r>
            <a:r>
              <a:rPr lang="ru-RU" sz="24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О.И</a:t>
            </a:r>
            <a:r>
              <a:rPr lang="ru-RU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 smtClean="0">
              <a:solidFill>
                <a:schemeClr val="bg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39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908720"/>
            <a:ext cx="813690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Причины </a:t>
            </a:r>
            <a:r>
              <a:rPr lang="ru-RU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заболевания:</a:t>
            </a:r>
            <a:endParaRPr lang="ru-RU" sz="2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Все причины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демодекоза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имеют один исток — ослабленный иммунитет, которым так часто страдают маленькие дети. Если неокрепший организм малыша подвергается негативным факторам как снаружи, так и изнутри, тут-то и активизируется клещ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демодекс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45720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Спровоцировать его могут:</a:t>
            </a:r>
          </a:p>
          <a:p>
            <a:pPr indent="457200" algn="just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перенесённые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ребёнком инфекционные заболевания;</a:t>
            </a:r>
          </a:p>
          <a:p>
            <a:pPr indent="457200" algn="just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сильный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стресс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чрезмерные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нагрузки (физические и психические);</a:t>
            </a:r>
          </a:p>
          <a:p>
            <a:pPr indent="457200" algn="just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заражение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от человека, который является потенциальным переносчиком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демодекса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если ребёнок находился с ним в тесном телесном контакте;</a:t>
            </a:r>
          </a:p>
          <a:p>
            <a:pPr indent="457200" algn="just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врождённые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патологии лёгких и желудочно-кишечного тракта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  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Так как в основе всех этих факторов лежит именно ослабленная иммунная система,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демодекоз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у детей диагностируется чаще всего в межсезонье. Весной и осенью организм маленького человечка наиболее подвержен атакам извне, что способствует активности паразита-возбудителя. От родителей в такие периоды требуется усиленная забота и внимательность, чтобы вовремя распознать признаки заболевания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674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96144"/>
            <a:ext cx="864096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Симптомы:</a:t>
            </a:r>
            <a:endParaRPr lang="ru-RU" sz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Некоторые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симптомы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демодекоза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могут напоминать другие кожные заболевания лица — красные угри, аллергию, дерматит, красную волчанку и даже обычное шелушение после мороза, например. Так что родителям нужно знать основные проявления болезни, чтобы своевременно обратиться к врачу. Только специалист может подтвердить или опровергнуть диагноз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Симптомы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демодекоза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у ребёнка: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поражается кожа на лице — нос, возле рта, веки, вокруг глаз;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появляются целые очаги шелушений;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образуются эритемы — сильные покраснения, возникающие, когда кровь приливает к сосудам в большом количестве;</a:t>
            </a:r>
          </a:p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кожный покров воспаляется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сыпь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красные пятна;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зуд, усиливающийся ночью, который лишает ребёнка сна и аппетита, делает его капризным и беспокойным, заставляет его беспрестанно чесать кожу и тереть глаза;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возникают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везикулопустулы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— образования на коже у грудничков, имеющие бактериальную природу;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может начаться </a:t>
            </a:r>
            <a:r>
              <a:rPr lang="ru-RU" sz="1400" b="1" u="sng" dirty="0">
                <a:latin typeface="Times New Roman" pitchFamily="18" charset="0"/>
                <a:cs typeface="Times New Roman" pitchFamily="18" charset="0"/>
                <a:hlinkClick r:id="rId2" tooltip="Блефарит у детей: возможные причины, симптомы, методы лечения"/>
              </a:rPr>
              <a:t>блефарит</a:t>
            </a:r>
            <a:r>
              <a:rPr lang="ru-RU" sz="1400" b="1" u="sng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— воспаление краёв век, в таком случае реснички слипаются, выпадают, глаза слезятся и краснеют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демодекоз у детей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4589572"/>
            <a:ext cx="2705218" cy="2088232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6" name="Picture 2" descr="демодекоз у детй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7704" y="4589572"/>
            <a:ext cx="2422349" cy="2088232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469549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4243" y="1124744"/>
            <a:ext cx="8002136" cy="1143000"/>
          </a:xfrm>
        </p:spPr>
        <p:txBody>
          <a:bodyPr>
            <a:noAutofit/>
          </a:bodyPr>
          <a:lstStyle/>
          <a:p>
            <a:pPr indent="457200" algn="just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Педикулез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детей (вшивость) – эктопаразитарная инфекция, переносимая кровососущими насекомыми (вшами), обитающими на теле ребенка. Для человека опасность представляют три вида вшей: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Pediculus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humanus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capitis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(головная вошь),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Pediculus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humanus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сorporis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(платяная вошь) и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Pediculus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pubis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(лобковая вошь). Каждый вид вшей имеет свое место паразитирования и вызывает соответствующие проявления </a:t>
            </a:r>
            <a:r>
              <a:rPr lang="ru-RU" sz="1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педикулеза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Головной педикулез чаще обнаруживается у детей.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Виды вшей: головная, платяная, лобкова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7431" y="2636912"/>
            <a:ext cx="5350396" cy="3161598"/>
          </a:xfrm>
          <a:prstGeom prst="rect">
            <a:avLst/>
          </a:prstGeom>
          <a:noFill/>
          <a:effectLst>
            <a:glow rad="228600">
              <a:schemeClr val="accent3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691680" y="6030580"/>
            <a:ext cx="59272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Виды вшей: a — головная, б — платяная, в —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лобковая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29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20688"/>
            <a:ext cx="806489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Причины педикулеза у </a:t>
            </a:r>
            <a:r>
              <a:rPr lang="ru-RU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детей:</a:t>
            </a:r>
            <a:endParaRPr lang="ru-RU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Мнение о том, что педикулезом заболевают исключительно социально неблагополучные дети, является глубоко ошибочным. В детском возрасте вши обнаруживаются примерно у каждого пятого ребенка, независимо от его чистоплотности и условий проживания. Источником вшей может являться только человек, поэтому для заражения достаточно находиться в тесном контакте с заболевшим педикулезом ребенком в детском саду, школе, летнем лагере или другом детском коллективе. Перенос вшей от больного к здоровому ребенку может происходить при использовании общих средств гигиены (полотенца, расчески, заколки, шапки), во время активных подвижных игр и т. д. Наиболее подвержены заболеваемости педикулезом девочки, имеющие длинные волосы, которые требуют тщательного ухода. Часто заболеваемость педикулезом среди детей носит характер вспышек в организованных коллективах; пик заболеваемости приходится на лето-осень.</a:t>
            </a:r>
          </a:p>
          <a:p>
            <a:pPr indent="457200"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Грудные дети могут заразиться педикулезом через постель взрослых либо во время тесного контакта с родителями, имеющими вшей (при кормлении, ношении на руках и т. д.). Заражение детей педикулезом возможно во время </a:t>
            </a:r>
            <a:r>
              <a:rPr lang="ru-RU" sz="1400" u="sng" dirty="0">
                <a:latin typeface="Times New Roman" pitchFamily="18" charset="0"/>
                <a:cs typeface="Times New Roman" pitchFamily="18" charset="0"/>
                <a:hlinkClick r:id="rId2"/>
              </a:rPr>
              <a:t>стрижки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в парикмахерской, где не соблюдаются санитарные нормы, в общественной </a:t>
            </a:r>
            <a:r>
              <a:rPr lang="ru-RU" sz="1400" u="sng" dirty="0">
                <a:latin typeface="Times New Roman" pitchFamily="18" charset="0"/>
                <a:cs typeface="Times New Roman" pitchFamily="18" charset="0"/>
                <a:hlinkClick r:id="rId3"/>
              </a:rPr>
              <a:t>бане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в транспорте, при массовых купаниях в искусственных и естественных водоемах. Подростки могут получить лобковых вшей вместе с инфекциями, передающимися половым путем (ИППП: </a:t>
            </a:r>
            <a:r>
              <a:rPr lang="ru-RU" sz="1400" u="sng" dirty="0">
                <a:latin typeface="Times New Roman" pitchFamily="18" charset="0"/>
                <a:cs typeface="Times New Roman" pitchFamily="18" charset="0"/>
                <a:hlinkClick r:id="rId4"/>
              </a:rPr>
              <a:t>гонореей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1400" u="sng" dirty="0">
                <a:latin typeface="Times New Roman" pitchFamily="18" charset="0"/>
                <a:cs typeface="Times New Roman" pitchFamily="18" charset="0"/>
                <a:hlinkClick r:id="rId5"/>
              </a:rPr>
              <a:t>сифилисом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1400" u="sng" dirty="0" err="1">
                <a:latin typeface="Times New Roman" pitchFamily="18" charset="0"/>
                <a:cs typeface="Times New Roman" pitchFamily="18" charset="0"/>
                <a:hlinkClick r:id="rId6"/>
              </a:rPr>
              <a:t>хламидиозом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400" u="sng" dirty="0" err="1">
                <a:latin typeface="Times New Roman" pitchFamily="18" charset="0"/>
                <a:cs typeface="Times New Roman" pitchFamily="18" charset="0"/>
                <a:hlinkClick r:id="rId7"/>
              </a:rPr>
              <a:t>трихомониазом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1400" u="sng" dirty="0" err="1">
                <a:latin typeface="Times New Roman" pitchFamily="18" charset="0"/>
                <a:cs typeface="Times New Roman" pitchFamily="18" charset="0"/>
                <a:hlinkClick r:id="rId8"/>
              </a:rPr>
              <a:t>уреаплазмозом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и др.) при сексуальном контакте.</a:t>
            </a:r>
          </a:p>
          <a:p>
            <a:pPr indent="457200"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Предрасполагающими к заражению детей педикулезом факторами служат ослабление иммунитета, посещение детских коллективов или общественных мест, неблагоприятные санитарно-гигиенические условия, ранний возраст начала половой жизни.</a:t>
            </a:r>
          </a:p>
          <a:p>
            <a:pPr indent="457200"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Переползая на волосы или одежду нового хозяина, самки вшей откладывают яйца (гниды), которые плотно прикрепляются к стержню волоса с помощью клейкого секрета. Через 6-8 дней из яиц выходят личинки, которые после нескольких линек (через 10 дней) превращаются в половозрелую вошь, способную откладывать яйца. Жизненный цикл головных вшей составляет около 38 дней, платяных - 46 дней, лобковых (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площиц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) - 17 дней. За это время взрослые особи способны отложить до 350-400 яиц. Оптимальная температура для развития вшей - 25–27°С.</a:t>
            </a:r>
          </a:p>
        </p:txBody>
      </p:sp>
    </p:spTree>
    <p:extLst>
      <p:ext uri="{BB962C8B-B14F-4D97-AF65-F5344CB8AC3E}">
        <p14:creationId xmlns:p14="http://schemas.microsoft.com/office/powerpoint/2010/main" val="637519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32882" y="492959"/>
            <a:ext cx="8496944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Симптомы педикулеза у </a:t>
            </a: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детей:</a:t>
            </a:r>
            <a:endParaRPr lang="ru-RU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Головной педикулез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у детей характеризуется сильным зудом кожи головы, наиболее выраженным в области затылка, висков, за ушами. Вследствие постоянно испытываемого зуда дети становятся беспокойными, плохо спят, постоянно раздражены.</a:t>
            </a:r>
          </a:p>
          <a:p>
            <a:pPr indent="457200"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Расчесывание зудящих мест вызывает образование ранок, корочек на коже волосистой части головы, а при присоединении вторичной инфекции – возникновение пиодермии, импетигинозной экземы, увеличение близлежащих лимфатических узлов. При тяжелых формах педикулеза у детей волосы могут запутываться и склеиваться подсохшим серозно-гнойным экссудатом, издающим гнилостных запах, в колтун (трихому).</a:t>
            </a:r>
          </a:p>
          <a:p>
            <a:pPr indent="457200"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Под действием слюны, фекалий и других продуктов жизнедеятельности вшей при педикулезе у детей может появляться зудящая сыпь на лице, шее и других участках тела в виде мелких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уртикарных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папул,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эритематозных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пятен, везикул, которая в дальнейшем может принимать течение хронического дерматита с участками экскориации и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лихенификации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Головная вшивость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3142" y="3429000"/>
            <a:ext cx="3816424" cy="3342921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2288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71600" y="764704"/>
            <a:ext cx="763284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При лобковом педикулезе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 детей зуд и жжение в области половых органов усиливается по ночам; при платяном педикулезе отмечается очень сильный, нестерпимый зуд. Укусы лобковых вшей сопровождаются появлением округлых синевато-серых узелком диаметром от 3 до 10 мм, локализующихся на коже внутренней части бедер и живота. Происхождение этих пятен связно с попаданием продуктов распада гемоглобина при укусах под кожу.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Лобковые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вши поселяются на теле ребенка гораздо реже, поскольку основной путь их передачи – половой контакт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Тем не менее, появление лобкового педикулеза возможно и при совместном сне с родителями, пользовании чужими полотенцами, посещении общественных бань. В случае заражения маленького ребенка лобковыми вшами они могут паразитировать на его бровях, ресницах.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Лобковые вши предпочитают жить среди волос в области лобка, гениталий и заднего проход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9718" y="3789040"/>
            <a:ext cx="5856611" cy="2945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298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932820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Платяной педикулез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детей встречается редко. Основными его проявлениями служат зудящие папулы и сосудистые пятна на теле, расчесы; при длительном течении заболевания - участки огрубения кожи, шелушение, гиперпигментация.</a:t>
            </a:r>
          </a:p>
        </p:txBody>
      </p:sp>
      <p:pic>
        <p:nvPicPr>
          <p:cNvPr id="3" name="Picture 2" descr="Платяные вши живут в складках или вдоль швов на белье и одежде челове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708920"/>
            <a:ext cx="5544616" cy="3049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8445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620688"/>
            <a:ext cx="77048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Чесотка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(лат. 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scabies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— заразное кожное заболевание, 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  <a:hlinkClick r:id="rId2" tooltip="Акариазы (страница не существует)"/>
              </a:rPr>
              <a:t>акариаз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из группы 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  <a:hlinkClick r:id="rId3" tooltip="Акародерматит (страница не существует)"/>
              </a:rPr>
              <a:t>акародерматитов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вызываемое микроскопическим </a:t>
            </a:r>
            <a:r>
              <a:rPr lang="ru-RU" sz="1600" dirty="0">
                <a:latin typeface="Times New Roman" pitchFamily="18" charset="0"/>
                <a:cs typeface="Times New Roman" pitchFamily="18" charset="0"/>
                <a:hlinkClick r:id="rId4" tooltip="Паразит (страница не существует)"/>
              </a:rPr>
              <a:t>паразитом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— </a:t>
            </a:r>
            <a:r>
              <a:rPr lang="ru-RU" sz="1600" dirty="0">
                <a:latin typeface="Times New Roman" pitchFamily="18" charset="0"/>
                <a:cs typeface="Times New Roman" pitchFamily="18" charset="0"/>
                <a:hlinkClick r:id="rId5" tooltip="Чесоточный клещ (страница не существует)"/>
              </a:rPr>
              <a:t>чесоточным клещом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или чесоточным зуднем (лат.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Sarcoptes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scabiei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var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hominis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). Название возбудителя происходит от др.-греч.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σάρξ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(мясо, мякоть),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κό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πτειν (грызть, терзать, резать) и лат.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scabere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(расчесывать). Характерными признаками заболевания являются зуд 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папуловезикулезная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сыпь, часто с присоединением вторичных гнойничковых элементов вследствие инфицирования при расчесывании. Само слово «чесотка» является однокоренным с глаголом «чесаться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algn="just"/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Варикоз симптомы фото. . &quot; Варикоз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780928"/>
            <a:ext cx="5644734" cy="3814426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235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692696"/>
            <a:ext cx="8648395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Симптомы: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 algn="just" fontAlgn="base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У детей симптомы заражения чесоткой проявляются в период от 4 до 6 недель после контакта с зараженным лицом.</a:t>
            </a:r>
          </a:p>
          <a:p>
            <a:pPr indent="457200" algn="just" fontAlgn="base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На детях младше 3-х лет клещи могут распространиться и отложить яйца на голове, в шее, на ладошках и ступнях. У детей более старшего возраста распространение клещей в основном происходит на руках между пальцами, на запястьях, по линии талии, на бедрах, в пупке, в паховой области, вокруг груди и в подмышечной области. Прокладывая свои ходы чесоточный клещ выделяет специальную жидкость для облегчения своего передвижения. Это выделение и вызывает зуд. Особенно подвержена детская кожа, пораженная аллергией. При этом аллергическая реакция значительно возрастает. При расчесывании в кожу ребенка может попасть иная инфекция, что значительно затрудняет диагностику заболевания.</a:t>
            </a:r>
          </a:p>
          <a:p>
            <a:pPr indent="457200" algn="just" fontAlgn="base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Каждый ребенок по своему реагирует на чесотку, и симптомы могут различаться.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base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8" name="Picture 4" descr="Чесотка у детей  6-10 ле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365104"/>
            <a:ext cx="3413228" cy="2240745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15892" y="3284984"/>
            <a:ext cx="762865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1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Проявляется данное заболевание у малышей до года в виде:</a:t>
            </a:r>
          </a:p>
          <a:p>
            <a:pPr marL="285750" indent="-285750" fontAlgn="base">
              <a:buFont typeface="Arial" pitchFamily="34" charset="0"/>
              <a:buChar char="•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характерных высыпаний в виде пузырей, папул, волдырей;</a:t>
            </a:r>
          </a:p>
          <a:p>
            <a:pPr marL="285750" indent="-285750" fontAlgn="base">
              <a:buFont typeface="Arial" pitchFamily="34" charset="0"/>
              <a:buChar char="•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генерализации ссадин;</a:t>
            </a:r>
          </a:p>
          <a:p>
            <a:pPr marL="285750" indent="-285750" fontAlgn="base">
              <a:buFont typeface="Arial" pitchFamily="34" charset="0"/>
              <a:buChar char="•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распространении высыпаний на лице, голове, шее, спине;</a:t>
            </a:r>
          </a:p>
          <a:p>
            <a:pPr marL="285750" indent="-285750" fontAlgn="base">
              <a:buFont typeface="Arial" pitchFamily="34" charset="0"/>
              <a:buChar char="•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частичного поражения ступней и ладошек;</a:t>
            </a:r>
          </a:p>
          <a:p>
            <a:pPr marL="285750" indent="-285750" fontAlgn="base">
              <a:buFont typeface="Arial" pitchFamily="34" charset="0"/>
              <a:buChar char="•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сопутствующих заболеваний, таких как экзема;</a:t>
            </a:r>
          </a:p>
          <a:p>
            <a:pPr marL="285750" indent="-285750" fontAlgn="base">
              <a:buFont typeface="Arial" pitchFamily="34" charset="0"/>
              <a:buChar char="•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возможного поражения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ногтей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6809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692696"/>
            <a:ext cx="8039731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Не так часто у детей диагностируется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демодекоз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— заболевание кожи лица, возбудителем которого становится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клещ-железница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Это патогенный паразит, живущий на веках, в волосяных фолликулах, сальных железах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457200"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запущенности болезни клещ может пагубно влиять на правильное функционирование сальных желез ребёнка, способствовать возникновению у него различных патологий желудочно-кишечного тракта, печени, нервной и эндокринной систем. Поэтому чем раньше родители спохватятся и начнут лечение, тем меньше вреда нанесёт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демодекоз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маленькому организму. Он может возникнуть под воздействием самых разных факторов.</a:t>
            </a:r>
          </a:p>
        </p:txBody>
      </p:sp>
      <p:pic>
        <p:nvPicPr>
          <p:cNvPr id="1026" name="Picture 2" descr="Демодекоз у дете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524781"/>
            <a:ext cx="2857500" cy="2016224"/>
          </a:xfrm>
          <a:prstGeom prst="rect">
            <a:avLst/>
          </a:prstGeom>
          <a:noFill/>
        </p:spPr>
      </p:pic>
      <p:pic>
        <p:nvPicPr>
          <p:cNvPr id="1028" name="Picture 4" descr="Демодекоз у ребенка: как лечить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09609" y="4797152"/>
            <a:ext cx="2032287" cy="1901172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4091937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117</TotalTime>
  <Words>1142</Words>
  <Application>Microsoft Office PowerPoint</Application>
  <PresentationFormat>Экран (4:3)</PresentationFormat>
  <Paragraphs>72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Паразитарные заболевания кожи у детей</vt:lpstr>
      <vt:lpstr>Педикулез у детей (вшивость) – эктопаразитарная инфекция, переносимая кровососущими насекомыми (вшами), обитающими на теле ребенка. Для человека опасность представляют три вида вшей: Pediculus humanus capitis (головная вошь), Pediculus humanus сorporis (платяная вошь) и Pediculus pubis (лобковая вошь). Каждый вид вшей имеет свое место паразитирования и вызывает соответствующие проявления педикулеза. Головной педикулез чаще обнаруживается у детей.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Паразитарные заболевания кожи у детей</dc:title>
  <dc:creator>Admin</dc:creator>
  <cp:lastModifiedBy>Admin</cp:lastModifiedBy>
  <cp:revision>13</cp:revision>
  <dcterms:created xsi:type="dcterms:W3CDTF">2015-04-07T14:39:06Z</dcterms:created>
  <dcterms:modified xsi:type="dcterms:W3CDTF">2016-01-19T16:40:27Z</dcterms:modified>
</cp:coreProperties>
</file>