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85" r:id="rId3"/>
    <p:sldId id="287" r:id="rId4"/>
    <p:sldId id="273" r:id="rId5"/>
    <p:sldId id="274" r:id="rId6"/>
    <p:sldId id="259" r:id="rId7"/>
    <p:sldId id="288" r:id="rId8"/>
    <p:sldId id="261" r:id="rId9"/>
    <p:sldId id="262" r:id="rId10"/>
    <p:sldId id="264" r:id="rId11"/>
    <p:sldId id="266" r:id="rId12"/>
    <p:sldId id="265" r:id="rId13"/>
    <p:sldId id="267" r:id="rId14"/>
    <p:sldId id="268" r:id="rId15"/>
    <p:sldId id="284" r:id="rId16"/>
    <p:sldId id="276" r:id="rId17"/>
    <p:sldId id="296" r:id="rId18"/>
    <p:sldId id="295" r:id="rId19"/>
    <p:sldId id="297" r:id="rId20"/>
    <p:sldId id="277" r:id="rId21"/>
    <p:sldId id="283" r:id="rId22"/>
    <p:sldId id="298" r:id="rId23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ED1FC-A7E6-4EF9-9163-346B82A536B6}" type="doc">
      <dgm:prSet loTypeId="urn:microsoft.com/office/officeart/2005/8/layout/hierarchy1" loCatId="hierarchy" qsTypeId="urn:microsoft.com/office/officeart/2005/8/quickstyle/3d2" qsCatId="3D" csTypeId="urn:microsoft.com/office/officeart/2005/8/colors/accent1_1" csCatId="accent1" phldr="1"/>
      <dgm:spPr/>
    </dgm:pt>
    <dgm:pt modelId="{659F93AE-4131-4800-82E0-E12AB38A83C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1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rPr>
            <a:t>2.Состояния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1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rPr>
            <a:t>воды</a:t>
          </a:r>
        </a:p>
      </dgm:t>
    </dgm:pt>
    <dgm:pt modelId="{00111558-D306-4BFA-AD36-EC006924ABC9}" type="parTrans" cxnId="{A4E6DD9B-62E5-48BB-8B2D-81C514D8FC0C}">
      <dgm:prSet/>
      <dgm:spPr/>
      <dgm:t>
        <a:bodyPr/>
        <a:lstStyle/>
        <a:p>
          <a:endParaRPr lang="ru-RU"/>
        </a:p>
      </dgm:t>
    </dgm:pt>
    <dgm:pt modelId="{FADC4303-8990-4F63-A479-A9AFD78F05F1}" type="sibTrans" cxnId="{A4E6DD9B-62E5-48BB-8B2D-81C514D8FC0C}">
      <dgm:prSet/>
      <dgm:spPr/>
      <dgm:t>
        <a:bodyPr/>
        <a:lstStyle/>
        <a:p>
          <a:endParaRPr lang="ru-RU"/>
        </a:p>
      </dgm:t>
    </dgm:pt>
    <dgm:pt modelId="{5ECDE4DA-55E9-4F66-9847-19EEBBD4FDC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Жидкое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(дождь, роса)</a:t>
          </a:r>
        </a:p>
      </dgm:t>
    </dgm:pt>
    <dgm:pt modelId="{9B4D6525-2387-4F88-B401-2B41E82EEB0C}" type="parTrans" cxnId="{1A0BE1A5-8E94-4640-BD07-F59895AAC522}">
      <dgm:prSet/>
      <dgm:spPr/>
      <dgm:t>
        <a:bodyPr/>
        <a:lstStyle/>
        <a:p>
          <a:endParaRPr lang="ru-RU"/>
        </a:p>
      </dgm:t>
    </dgm:pt>
    <dgm:pt modelId="{756FFD3E-EF78-453D-B22B-A709BFAFA32D}" type="sibTrans" cxnId="{1A0BE1A5-8E94-4640-BD07-F59895AAC522}">
      <dgm:prSet/>
      <dgm:spPr/>
      <dgm:t>
        <a:bodyPr/>
        <a:lstStyle/>
        <a:p>
          <a:endParaRPr lang="ru-RU"/>
        </a:p>
      </dgm:t>
    </dgm:pt>
    <dgm:pt modelId="{88091E8D-8913-4F80-A1A4-852844A79F7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Газообразное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( испарение,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туман,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облака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 узоры на стекле)</a:t>
          </a:r>
        </a:p>
      </dgm:t>
    </dgm:pt>
    <dgm:pt modelId="{94262443-2957-4FAA-8E2C-80263FF8B029}" type="parTrans" cxnId="{17B78074-DE6D-4083-857D-59FC86964B42}">
      <dgm:prSet/>
      <dgm:spPr/>
      <dgm:t>
        <a:bodyPr/>
        <a:lstStyle/>
        <a:p>
          <a:endParaRPr lang="ru-RU"/>
        </a:p>
      </dgm:t>
    </dgm:pt>
    <dgm:pt modelId="{EBA35B5F-140F-40C4-8E42-12407853C601}" type="sibTrans" cxnId="{17B78074-DE6D-4083-857D-59FC86964B42}">
      <dgm:prSet/>
      <dgm:spPr/>
      <dgm:t>
        <a:bodyPr/>
        <a:lstStyle/>
        <a:p>
          <a:endParaRPr lang="ru-RU"/>
        </a:p>
      </dgm:t>
    </dgm:pt>
    <dgm:pt modelId="{BC2A0274-05A5-4D9C-879C-1141540E290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Твердое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(Лёд, снег)</a:t>
          </a:r>
        </a:p>
      </dgm:t>
    </dgm:pt>
    <dgm:pt modelId="{CD0E9064-F751-4597-B3F0-F96A287265FB}" type="parTrans" cxnId="{56BD24E6-5F5A-466A-AE29-A97573E8F025}">
      <dgm:prSet/>
      <dgm:spPr/>
      <dgm:t>
        <a:bodyPr/>
        <a:lstStyle/>
        <a:p>
          <a:endParaRPr lang="ru-RU"/>
        </a:p>
      </dgm:t>
    </dgm:pt>
    <dgm:pt modelId="{558CE12A-A2D1-482D-ADA6-AA32750814FB}" type="sibTrans" cxnId="{56BD24E6-5F5A-466A-AE29-A97573E8F025}">
      <dgm:prSet/>
      <dgm:spPr/>
      <dgm:t>
        <a:bodyPr/>
        <a:lstStyle/>
        <a:p>
          <a:endParaRPr lang="ru-RU"/>
        </a:p>
      </dgm:t>
    </dgm:pt>
    <dgm:pt modelId="{449CDCC2-EE3E-4166-A481-2458F9F11D52}" type="pres">
      <dgm:prSet presAssocID="{8E3ED1FC-A7E6-4EF9-9163-346B82A536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0BD5FA-F5B8-4FB4-B597-0AFC138C4902}" type="pres">
      <dgm:prSet presAssocID="{659F93AE-4131-4800-82E0-E12AB38A83CF}" presName="hierRoot1" presStyleCnt="0"/>
      <dgm:spPr/>
    </dgm:pt>
    <dgm:pt modelId="{177AF606-F46A-4FE0-83D9-F714BA2301A2}" type="pres">
      <dgm:prSet presAssocID="{659F93AE-4131-4800-82E0-E12AB38A83CF}" presName="composite" presStyleCnt="0"/>
      <dgm:spPr/>
    </dgm:pt>
    <dgm:pt modelId="{614CF1C8-923A-4D8A-9597-62E7F436460D}" type="pres">
      <dgm:prSet presAssocID="{659F93AE-4131-4800-82E0-E12AB38A83CF}" presName="background" presStyleLbl="node0" presStyleIdx="0" presStyleCnt="1"/>
      <dgm:spPr/>
    </dgm:pt>
    <dgm:pt modelId="{894FCD4E-360B-4505-9C69-92EE0A50B029}" type="pres">
      <dgm:prSet presAssocID="{659F93AE-4131-4800-82E0-E12AB38A83CF}" presName="text" presStyleLbl="fgAcc0" presStyleIdx="0" presStyleCnt="1" custScaleX="167451" custScaleY="168047" custLinFactNeighborX="-3165" custLinFactNeighborY="-16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61208C-6674-4EBF-B6E1-EFFBA450F6DD}" type="pres">
      <dgm:prSet presAssocID="{659F93AE-4131-4800-82E0-E12AB38A83CF}" presName="hierChild2" presStyleCnt="0"/>
      <dgm:spPr/>
    </dgm:pt>
    <dgm:pt modelId="{07448B63-6BD5-4655-B654-1C358FF4F41D}" type="pres">
      <dgm:prSet presAssocID="{9B4D6525-2387-4F88-B401-2B41E82EEB0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1E1DAA0-DFFA-4578-AA99-FAF02133E0B7}" type="pres">
      <dgm:prSet presAssocID="{5ECDE4DA-55E9-4F66-9847-19EEBBD4FDCC}" presName="hierRoot2" presStyleCnt="0"/>
      <dgm:spPr/>
    </dgm:pt>
    <dgm:pt modelId="{647374CD-D3D0-41A5-B196-A3A9BBF24A30}" type="pres">
      <dgm:prSet presAssocID="{5ECDE4DA-55E9-4F66-9847-19EEBBD4FDCC}" presName="composite2" presStyleCnt="0"/>
      <dgm:spPr/>
    </dgm:pt>
    <dgm:pt modelId="{871E43A9-EF11-4A12-85ED-054009E2B7E7}" type="pres">
      <dgm:prSet presAssocID="{5ECDE4DA-55E9-4F66-9847-19EEBBD4FDCC}" presName="background2" presStyleLbl="node2" presStyleIdx="0" presStyleCnt="3"/>
      <dgm:spPr/>
    </dgm:pt>
    <dgm:pt modelId="{B48EDFF1-12BC-4C8B-AE7B-93AACEE2B59F}" type="pres">
      <dgm:prSet presAssocID="{5ECDE4DA-55E9-4F66-9847-19EEBBD4FDCC}" presName="text2" presStyleLbl="fgAcc2" presStyleIdx="0" presStyleCnt="3" custScaleY="167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EC3F3-81E3-4181-BFC9-0E38DFAA5637}" type="pres">
      <dgm:prSet presAssocID="{5ECDE4DA-55E9-4F66-9847-19EEBBD4FDCC}" presName="hierChild3" presStyleCnt="0"/>
      <dgm:spPr/>
    </dgm:pt>
    <dgm:pt modelId="{5D8CED09-A20E-46FD-8D19-F2BAC3E9432E}" type="pres">
      <dgm:prSet presAssocID="{94262443-2957-4FAA-8E2C-80263FF8B02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6A9A7DC-8C1B-4819-ACEE-6E586F2119DA}" type="pres">
      <dgm:prSet presAssocID="{88091E8D-8913-4F80-A1A4-852844A79F75}" presName="hierRoot2" presStyleCnt="0"/>
      <dgm:spPr/>
    </dgm:pt>
    <dgm:pt modelId="{8F95FFD6-5800-4750-B72C-8003D2534F75}" type="pres">
      <dgm:prSet presAssocID="{88091E8D-8913-4F80-A1A4-852844A79F75}" presName="composite2" presStyleCnt="0"/>
      <dgm:spPr/>
    </dgm:pt>
    <dgm:pt modelId="{23F74F8B-747D-4A4A-9CDE-894292303F5A}" type="pres">
      <dgm:prSet presAssocID="{88091E8D-8913-4F80-A1A4-852844A79F75}" presName="background2" presStyleLbl="node2" presStyleIdx="1" presStyleCnt="3"/>
      <dgm:spPr/>
    </dgm:pt>
    <dgm:pt modelId="{93F2F10A-ECC6-40B1-A413-5C337A8250E7}" type="pres">
      <dgm:prSet presAssocID="{88091E8D-8913-4F80-A1A4-852844A79F75}" presName="text2" presStyleLbl="fgAcc2" presStyleIdx="1" presStyleCnt="3" custScaleX="116050" custScaleY="160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116B1-599F-40E1-9961-D6C3AEA9AECC}" type="pres">
      <dgm:prSet presAssocID="{88091E8D-8913-4F80-A1A4-852844A79F75}" presName="hierChild3" presStyleCnt="0"/>
      <dgm:spPr/>
    </dgm:pt>
    <dgm:pt modelId="{D37BF791-2D62-4708-B823-20F9C57922B6}" type="pres">
      <dgm:prSet presAssocID="{CD0E9064-F751-4597-B3F0-F96A287265F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7C7CF5C-AC26-4E61-B46F-7C5720A69323}" type="pres">
      <dgm:prSet presAssocID="{BC2A0274-05A5-4D9C-879C-1141540E290A}" presName="hierRoot2" presStyleCnt="0"/>
      <dgm:spPr/>
    </dgm:pt>
    <dgm:pt modelId="{5FF02645-679B-48E2-A09C-9D10C1B2EB7E}" type="pres">
      <dgm:prSet presAssocID="{BC2A0274-05A5-4D9C-879C-1141540E290A}" presName="composite2" presStyleCnt="0"/>
      <dgm:spPr/>
    </dgm:pt>
    <dgm:pt modelId="{DA33D67F-22A1-4177-BA3A-0B5A39B275C0}" type="pres">
      <dgm:prSet presAssocID="{BC2A0274-05A5-4D9C-879C-1141540E290A}" presName="background2" presStyleLbl="node2" presStyleIdx="2" presStyleCnt="3"/>
      <dgm:spPr/>
    </dgm:pt>
    <dgm:pt modelId="{B8FB8710-DC67-426B-A025-4ADE8A7FB176}" type="pres">
      <dgm:prSet presAssocID="{BC2A0274-05A5-4D9C-879C-1141540E290A}" presName="text2" presStyleLbl="fgAcc2" presStyleIdx="2" presStyleCnt="3" custScaleY="157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028EFC-74D8-4D39-BAD9-40611C48D501}" type="pres">
      <dgm:prSet presAssocID="{BC2A0274-05A5-4D9C-879C-1141540E290A}" presName="hierChild3" presStyleCnt="0"/>
      <dgm:spPr/>
    </dgm:pt>
  </dgm:ptLst>
  <dgm:cxnLst>
    <dgm:cxn modelId="{1A0BE1A5-8E94-4640-BD07-F59895AAC522}" srcId="{659F93AE-4131-4800-82E0-E12AB38A83CF}" destId="{5ECDE4DA-55E9-4F66-9847-19EEBBD4FDCC}" srcOrd="0" destOrd="0" parTransId="{9B4D6525-2387-4F88-B401-2B41E82EEB0C}" sibTransId="{756FFD3E-EF78-453D-B22B-A709BFAFA32D}"/>
    <dgm:cxn modelId="{D3A30C45-799C-4A38-BE86-8F221F68F2DD}" type="presOf" srcId="{5ECDE4DA-55E9-4F66-9847-19EEBBD4FDCC}" destId="{B48EDFF1-12BC-4C8B-AE7B-93AACEE2B59F}" srcOrd="0" destOrd="0" presId="urn:microsoft.com/office/officeart/2005/8/layout/hierarchy1"/>
    <dgm:cxn modelId="{E67745BD-C570-419C-B334-B7E42321853F}" type="presOf" srcId="{CD0E9064-F751-4597-B3F0-F96A287265FB}" destId="{D37BF791-2D62-4708-B823-20F9C57922B6}" srcOrd="0" destOrd="0" presId="urn:microsoft.com/office/officeart/2005/8/layout/hierarchy1"/>
    <dgm:cxn modelId="{A4E6DD9B-62E5-48BB-8B2D-81C514D8FC0C}" srcId="{8E3ED1FC-A7E6-4EF9-9163-346B82A536B6}" destId="{659F93AE-4131-4800-82E0-E12AB38A83CF}" srcOrd="0" destOrd="0" parTransId="{00111558-D306-4BFA-AD36-EC006924ABC9}" sibTransId="{FADC4303-8990-4F63-A479-A9AFD78F05F1}"/>
    <dgm:cxn modelId="{56BD24E6-5F5A-466A-AE29-A97573E8F025}" srcId="{659F93AE-4131-4800-82E0-E12AB38A83CF}" destId="{BC2A0274-05A5-4D9C-879C-1141540E290A}" srcOrd="2" destOrd="0" parTransId="{CD0E9064-F751-4597-B3F0-F96A287265FB}" sibTransId="{558CE12A-A2D1-482D-ADA6-AA32750814FB}"/>
    <dgm:cxn modelId="{9380F7F8-99CF-4D32-9599-3441B8EE9141}" type="presOf" srcId="{94262443-2957-4FAA-8E2C-80263FF8B029}" destId="{5D8CED09-A20E-46FD-8D19-F2BAC3E9432E}" srcOrd="0" destOrd="0" presId="urn:microsoft.com/office/officeart/2005/8/layout/hierarchy1"/>
    <dgm:cxn modelId="{76CC8861-76E4-4204-91C0-46103F88B89F}" type="presOf" srcId="{88091E8D-8913-4F80-A1A4-852844A79F75}" destId="{93F2F10A-ECC6-40B1-A413-5C337A8250E7}" srcOrd="0" destOrd="0" presId="urn:microsoft.com/office/officeart/2005/8/layout/hierarchy1"/>
    <dgm:cxn modelId="{C42C3A6C-AA9C-4638-AA81-BA6F345AC827}" type="presOf" srcId="{659F93AE-4131-4800-82E0-E12AB38A83CF}" destId="{894FCD4E-360B-4505-9C69-92EE0A50B029}" srcOrd="0" destOrd="0" presId="urn:microsoft.com/office/officeart/2005/8/layout/hierarchy1"/>
    <dgm:cxn modelId="{A72278A6-7677-4561-94DE-85CA0CE24FA8}" type="presOf" srcId="{9B4D6525-2387-4F88-B401-2B41E82EEB0C}" destId="{07448B63-6BD5-4655-B654-1C358FF4F41D}" srcOrd="0" destOrd="0" presId="urn:microsoft.com/office/officeart/2005/8/layout/hierarchy1"/>
    <dgm:cxn modelId="{FDC50F3D-7378-41CD-B932-923066676492}" type="presOf" srcId="{8E3ED1FC-A7E6-4EF9-9163-346B82A536B6}" destId="{449CDCC2-EE3E-4166-A481-2458F9F11D52}" srcOrd="0" destOrd="0" presId="urn:microsoft.com/office/officeart/2005/8/layout/hierarchy1"/>
    <dgm:cxn modelId="{17B78074-DE6D-4083-857D-59FC86964B42}" srcId="{659F93AE-4131-4800-82E0-E12AB38A83CF}" destId="{88091E8D-8913-4F80-A1A4-852844A79F75}" srcOrd="1" destOrd="0" parTransId="{94262443-2957-4FAA-8E2C-80263FF8B029}" sibTransId="{EBA35B5F-140F-40C4-8E42-12407853C601}"/>
    <dgm:cxn modelId="{9D9DE789-37F5-4580-A2DF-37A796E844B4}" type="presOf" srcId="{BC2A0274-05A5-4D9C-879C-1141540E290A}" destId="{B8FB8710-DC67-426B-A025-4ADE8A7FB176}" srcOrd="0" destOrd="0" presId="urn:microsoft.com/office/officeart/2005/8/layout/hierarchy1"/>
    <dgm:cxn modelId="{D88EB5A1-1681-4BC5-9AF7-F207CCFE6CC6}" type="presParOf" srcId="{449CDCC2-EE3E-4166-A481-2458F9F11D52}" destId="{370BD5FA-F5B8-4FB4-B597-0AFC138C4902}" srcOrd="0" destOrd="0" presId="urn:microsoft.com/office/officeart/2005/8/layout/hierarchy1"/>
    <dgm:cxn modelId="{F06FB26B-75F3-4D2A-87D1-1B76F46928FA}" type="presParOf" srcId="{370BD5FA-F5B8-4FB4-B597-0AFC138C4902}" destId="{177AF606-F46A-4FE0-83D9-F714BA2301A2}" srcOrd="0" destOrd="0" presId="urn:microsoft.com/office/officeart/2005/8/layout/hierarchy1"/>
    <dgm:cxn modelId="{45337C9A-1BA2-4AD1-9DE5-921950B4F74F}" type="presParOf" srcId="{177AF606-F46A-4FE0-83D9-F714BA2301A2}" destId="{614CF1C8-923A-4D8A-9597-62E7F436460D}" srcOrd="0" destOrd="0" presId="urn:microsoft.com/office/officeart/2005/8/layout/hierarchy1"/>
    <dgm:cxn modelId="{2807BAB9-86CA-409F-8512-04C9113A8918}" type="presParOf" srcId="{177AF606-F46A-4FE0-83D9-F714BA2301A2}" destId="{894FCD4E-360B-4505-9C69-92EE0A50B029}" srcOrd="1" destOrd="0" presId="urn:microsoft.com/office/officeart/2005/8/layout/hierarchy1"/>
    <dgm:cxn modelId="{97D95CFD-9B95-424B-925C-FD132E68FD9D}" type="presParOf" srcId="{370BD5FA-F5B8-4FB4-B597-0AFC138C4902}" destId="{E961208C-6674-4EBF-B6E1-EFFBA450F6DD}" srcOrd="1" destOrd="0" presId="urn:microsoft.com/office/officeart/2005/8/layout/hierarchy1"/>
    <dgm:cxn modelId="{01FBDF9D-A0A3-488E-BC4D-6DF7C9C05AAA}" type="presParOf" srcId="{E961208C-6674-4EBF-B6E1-EFFBA450F6DD}" destId="{07448B63-6BD5-4655-B654-1C358FF4F41D}" srcOrd="0" destOrd="0" presId="urn:microsoft.com/office/officeart/2005/8/layout/hierarchy1"/>
    <dgm:cxn modelId="{D82A395C-784F-4272-BFFE-38AECF9A53D1}" type="presParOf" srcId="{E961208C-6674-4EBF-B6E1-EFFBA450F6DD}" destId="{A1E1DAA0-DFFA-4578-AA99-FAF02133E0B7}" srcOrd="1" destOrd="0" presId="urn:microsoft.com/office/officeart/2005/8/layout/hierarchy1"/>
    <dgm:cxn modelId="{E63BD21C-8B28-42DC-899A-D82B6371C5BB}" type="presParOf" srcId="{A1E1DAA0-DFFA-4578-AA99-FAF02133E0B7}" destId="{647374CD-D3D0-41A5-B196-A3A9BBF24A30}" srcOrd="0" destOrd="0" presId="urn:microsoft.com/office/officeart/2005/8/layout/hierarchy1"/>
    <dgm:cxn modelId="{1736EC47-B1F9-4AB3-84E5-3C3670B29945}" type="presParOf" srcId="{647374CD-D3D0-41A5-B196-A3A9BBF24A30}" destId="{871E43A9-EF11-4A12-85ED-054009E2B7E7}" srcOrd="0" destOrd="0" presId="urn:microsoft.com/office/officeart/2005/8/layout/hierarchy1"/>
    <dgm:cxn modelId="{505171AE-CEEA-459C-A798-C15172B67AC6}" type="presParOf" srcId="{647374CD-D3D0-41A5-B196-A3A9BBF24A30}" destId="{B48EDFF1-12BC-4C8B-AE7B-93AACEE2B59F}" srcOrd="1" destOrd="0" presId="urn:microsoft.com/office/officeart/2005/8/layout/hierarchy1"/>
    <dgm:cxn modelId="{48997A17-681E-4322-8207-169E41514EB5}" type="presParOf" srcId="{A1E1DAA0-DFFA-4578-AA99-FAF02133E0B7}" destId="{62FEC3F3-81E3-4181-BFC9-0E38DFAA5637}" srcOrd="1" destOrd="0" presId="urn:microsoft.com/office/officeart/2005/8/layout/hierarchy1"/>
    <dgm:cxn modelId="{2B50A0D4-3E16-4705-A3C4-D6692EF8E600}" type="presParOf" srcId="{E961208C-6674-4EBF-B6E1-EFFBA450F6DD}" destId="{5D8CED09-A20E-46FD-8D19-F2BAC3E9432E}" srcOrd="2" destOrd="0" presId="urn:microsoft.com/office/officeart/2005/8/layout/hierarchy1"/>
    <dgm:cxn modelId="{4EF9C3A2-6E31-4584-8A52-685667E7CFFB}" type="presParOf" srcId="{E961208C-6674-4EBF-B6E1-EFFBA450F6DD}" destId="{76A9A7DC-8C1B-4819-ACEE-6E586F2119DA}" srcOrd="3" destOrd="0" presId="urn:microsoft.com/office/officeart/2005/8/layout/hierarchy1"/>
    <dgm:cxn modelId="{BBCFE636-A8D5-4D6B-8ABE-0B3685135C98}" type="presParOf" srcId="{76A9A7DC-8C1B-4819-ACEE-6E586F2119DA}" destId="{8F95FFD6-5800-4750-B72C-8003D2534F75}" srcOrd="0" destOrd="0" presId="urn:microsoft.com/office/officeart/2005/8/layout/hierarchy1"/>
    <dgm:cxn modelId="{C3C62C2C-711B-4F76-97D0-8BF6878421B2}" type="presParOf" srcId="{8F95FFD6-5800-4750-B72C-8003D2534F75}" destId="{23F74F8B-747D-4A4A-9CDE-894292303F5A}" srcOrd="0" destOrd="0" presId="urn:microsoft.com/office/officeart/2005/8/layout/hierarchy1"/>
    <dgm:cxn modelId="{EFFB2774-AB98-4DA4-BFA6-C022D7AC67C4}" type="presParOf" srcId="{8F95FFD6-5800-4750-B72C-8003D2534F75}" destId="{93F2F10A-ECC6-40B1-A413-5C337A8250E7}" srcOrd="1" destOrd="0" presId="urn:microsoft.com/office/officeart/2005/8/layout/hierarchy1"/>
    <dgm:cxn modelId="{2C55098E-017F-41A1-B216-64129CF45D6D}" type="presParOf" srcId="{76A9A7DC-8C1B-4819-ACEE-6E586F2119DA}" destId="{F46116B1-599F-40E1-9961-D6C3AEA9AECC}" srcOrd="1" destOrd="0" presId="urn:microsoft.com/office/officeart/2005/8/layout/hierarchy1"/>
    <dgm:cxn modelId="{F0B4B991-81D9-4689-B07E-5D7C10A4114F}" type="presParOf" srcId="{E961208C-6674-4EBF-B6E1-EFFBA450F6DD}" destId="{D37BF791-2D62-4708-B823-20F9C57922B6}" srcOrd="4" destOrd="0" presId="urn:microsoft.com/office/officeart/2005/8/layout/hierarchy1"/>
    <dgm:cxn modelId="{A55C0681-4AC2-476B-8A5A-A574DD3EE7D6}" type="presParOf" srcId="{E961208C-6674-4EBF-B6E1-EFFBA450F6DD}" destId="{77C7CF5C-AC26-4E61-B46F-7C5720A69323}" srcOrd="5" destOrd="0" presId="urn:microsoft.com/office/officeart/2005/8/layout/hierarchy1"/>
    <dgm:cxn modelId="{CD023412-FB10-4CF7-B568-787AC9BDBA70}" type="presParOf" srcId="{77C7CF5C-AC26-4E61-B46F-7C5720A69323}" destId="{5FF02645-679B-48E2-A09C-9D10C1B2EB7E}" srcOrd="0" destOrd="0" presId="urn:microsoft.com/office/officeart/2005/8/layout/hierarchy1"/>
    <dgm:cxn modelId="{72D9793B-99B6-4768-8F77-1829C0A4C5F9}" type="presParOf" srcId="{5FF02645-679B-48E2-A09C-9D10C1B2EB7E}" destId="{DA33D67F-22A1-4177-BA3A-0B5A39B275C0}" srcOrd="0" destOrd="0" presId="urn:microsoft.com/office/officeart/2005/8/layout/hierarchy1"/>
    <dgm:cxn modelId="{BAB630AB-6CF2-4248-B9E0-AEB674CBDD10}" type="presParOf" srcId="{5FF02645-679B-48E2-A09C-9D10C1B2EB7E}" destId="{B8FB8710-DC67-426B-A025-4ADE8A7FB176}" srcOrd="1" destOrd="0" presId="urn:microsoft.com/office/officeart/2005/8/layout/hierarchy1"/>
    <dgm:cxn modelId="{567F5CA2-028B-44FB-8BCE-AE07681FB427}" type="presParOf" srcId="{77C7CF5C-AC26-4E61-B46F-7C5720A69323}" destId="{F6028EFC-74D8-4D39-BAD9-40611C48D5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F791-2D62-4708-B823-20F9C57922B6}">
      <dsp:nvSpPr>
        <dsp:cNvPr id="0" name=""/>
        <dsp:cNvSpPr/>
      </dsp:nvSpPr>
      <dsp:spPr>
        <a:xfrm>
          <a:off x="3921786" y="2258225"/>
          <a:ext cx="2952829" cy="877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421"/>
              </a:lnTo>
              <a:lnTo>
                <a:pt x="2952829" y="672421"/>
              </a:lnTo>
              <a:lnTo>
                <a:pt x="2952829" y="8774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CED09-A20E-46FD-8D19-F2BAC3E9432E}">
      <dsp:nvSpPr>
        <dsp:cNvPr id="0" name=""/>
        <dsp:cNvSpPr/>
      </dsp:nvSpPr>
      <dsp:spPr>
        <a:xfrm>
          <a:off x="3876066" y="2258225"/>
          <a:ext cx="91440" cy="877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421"/>
              </a:lnTo>
              <a:lnTo>
                <a:pt x="115771" y="672421"/>
              </a:lnTo>
              <a:lnTo>
                <a:pt x="115771" y="8774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48B63-6BD5-4655-B654-1C358FF4F41D}">
      <dsp:nvSpPr>
        <dsp:cNvPr id="0" name=""/>
        <dsp:cNvSpPr/>
      </dsp:nvSpPr>
      <dsp:spPr>
        <a:xfrm>
          <a:off x="1109060" y="2258225"/>
          <a:ext cx="2812726" cy="877460"/>
        </a:xfrm>
        <a:custGeom>
          <a:avLst/>
          <a:gdLst/>
          <a:ahLst/>
          <a:cxnLst/>
          <a:rect l="0" t="0" r="0" b="0"/>
          <a:pathLst>
            <a:path>
              <a:moveTo>
                <a:pt x="2812726" y="0"/>
              </a:moveTo>
              <a:lnTo>
                <a:pt x="2812726" y="672421"/>
              </a:lnTo>
              <a:lnTo>
                <a:pt x="0" y="672421"/>
              </a:lnTo>
              <a:lnTo>
                <a:pt x="0" y="8774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CF1C8-923A-4D8A-9597-62E7F436460D}">
      <dsp:nvSpPr>
        <dsp:cNvPr id="0" name=""/>
        <dsp:cNvSpPr/>
      </dsp:nvSpPr>
      <dsp:spPr>
        <a:xfrm>
          <a:off x="2068680" y="-103596"/>
          <a:ext cx="3706213" cy="2361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FCD4E-360B-4505-9C69-92EE0A50B029}">
      <dsp:nvSpPr>
        <dsp:cNvPr id="0" name=""/>
        <dsp:cNvSpPr/>
      </dsp:nvSpPr>
      <dsp:spPr>
        <a:xfrm>
          <a:off x="2314603" y="130030"/>
          <a:ext cx="3706213" cy="23618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1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rPr>
            <a:t>2.Состояния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1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rPr>
            <a:t>воды</a:t>
          </a:r>
        </a:p>
      </dsp:txBody>
      <dsp:txXfrm>
        <a:off x="2383778" y="199205"/>
        <a:ext cx="3567863" cy="2223472"/>
      </dsp:txXfrm>
    </dsp:sp>
    <dsp:sp modelId="{871E43A9-EF11-4A12-85ED-054009E2B7E7}">
      <dsp:nvSpPr>
        <dsp:cNvPr id="0" name=""/>
        <dsp:cNvSpPr/>
      </dsp:nvSpPr>
      <dsp:spPr>
        <a:xfrm>
          <a:off x="2404" y="3135685"/>
          <a:ext cx="2213312" cy="2352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8EDFF1-12BC-4C8B-AE7B-93AACEE2B59F}">
      <dsp:nvSpPr>
        <dsp:cNvPr id="0" name=""/>
        <dsp:cNvSpPr/>
      </dsp:nvSpPr>
      <dsp:spPr>
        <a:xfrm>
          <a:off x="248327" y="3369312"/>
          <a:ext cx="2213312" cy="23520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Жидкое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(дождь, роса)</a:t>
          </a:r>
        </a:p>
      </dsp:txBody>
      <dsp:txXfrm>
        <a:off x="313153" y="3434138"/>
        <a:ext cx="2083660" cy="2222402"/>
      </dsp:txXfrm>
    </dsp:sp>
    <dsp:sp modelId="{23F74F8B-747D-4A4A-9CDE-894292303F5A}">
      <dsp:nvSpPr>
        <dsp:cNvPr id="0" name=""/>
        <dsp:cNvSpPr/>
      </dsp:nvSpPr>
      <dsp:spPr>
        <a:xfrm>
          <a:off x="2707563" y="3135685"/>
          <a:ext cx="2568548" cy="2253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F2F10A-ECC6-40B1-A413-5C337A8250E7}">
      <dsp:nvSpPr>
        <dsp:cNvPr id="0" name=""/>
        <dsp:cNvSpPr/>
      </dsp:nvSpPr>
      <dsp:spPr>
        <a:xfrm>
          <a:off x="2953487" y="3369312"/>
          <a:ext cx="2568548" cy="22531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Газообразное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( испарение,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туман,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облака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 узоры на стекле)</a:t>
          </a:r>
        </a:p>
      </dsp:txBody>
      <dsp:txXfrm>
        <a:off x="3019480" y="3435305"/>
        <a:ext cx="2436562" cy="2121194"/>
      </dsp:txXfrm>
    </dsp:sp>
    <dsp:sp modelId="{DA33D67F-22A1-4177-BA3A-0B5A39B275C0}">
      <dsp:nvSpPr>
        <dsp:cNvPr id="0" name=""/>
        <dsp:cNvSpPr/>
      </dsp:nvSpPr>
      <dsp:spPr>
        <a:xfrm>
          <a:off x="5767959" y="3135685"/>
          <a:ext cx="2213312" cy="2209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FB8710-DC67-426B-A025-4ADE8A7FB176}">
      <dsp:nvSpPr>
        <dsp:cNvPr id="0" name=""/>
        <dsp:cNvSpPr/>
      </dsp:nvSpPr>
      <dsp:spPr>
        <a:xfrm>
          <a:off x="6013883" y="3369312"/>
          <a:ext cx="2213312" cy="22091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Твердое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charset="0"/>
            </a:rPr>
            <a:t>(Лёд, снег)</a:t>
          </a:r>
        </a:p>
      </dsp:txBody>
      <dsp:txXfrm>
        <a:off x="6078588" y="3434017"/>
        <a:ext cx="2083902" cy="2079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8FB7F-EB98-415B-B8F0-91F86136B268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B09D8-891E-432E-8A07-1084743FAC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15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B09D8-891E-432E-8A07-1084743FAC2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4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C33AB-7D97-4FAE-A01B-8AD4269203D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C53F5-26C1-46C5-A020-398B2569AEC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94D8C-1176-4157-9873-B11CBE0152E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7F3BD6-63D6-48D0-9A09-320ABB7609A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BD21-99E9-4338-BB94-8A4DB795BCE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5F3EE-6166-4139-80DD-4D386A6A243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1306D-5856-4812-8CE7-A14D21AD486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7026-BA59-4AE4-9847-59F775411F0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2252B-706F-4011-A4E6-6702BE8C2DD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B058F-EBB3-4D9D-ADAD-D4A5FE7EBC6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8BEFA-B7F4-4778-BFC3-A153306236B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DA98D-777C-4DE6-A960-978072BE262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5C0A2B13-C9D7-4972-9143-01DDCFE8950C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iki.rdf.ru/" TargetMode="External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81000"/>
            <a:ext cx="6781800" cy="11430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СП МАОУ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Сладковского района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Маслянская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СОШ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детский сад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«Аленушка»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</a:rPr>
              <a:t>Марченко Даниил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, 6лет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воспитанник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подготовительной группы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Руководитель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Горюнова Наталья Валериевна,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воспитатель</a:t>
            </a:r>
          </a:p>
          <a:p>
            <a:pPr>
              <a:lnSpc>
                <a:spcPct val="80000"/>
              </a:lnSpc>
            </a:pP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6200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6200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20486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Вода и её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1775627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Облака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437063"/>
            <a:ext cx="8229600" cy="2260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Невидимый водяной пар превращается в воздухе в облака. Это происходит, когда он поднимается всё выше вверх, туда, где достаточно холодно. Частицы воды, сливаясь, образуют капельки. Облако — это множество маленьких капель воды.</a:t>
            </a:r>
          </a:p>
          <a:p>
            <a:endParaRPr lang="ru-RU" sz="2400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5" name="Picture 2" descr="C:\Users\User\Desktop\ВСЁ ЗДЕСЬ С РОБОЧЕГО СТОЛА\фоны пр\5___\126 фоны для презентаций\normal_easter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142984"/>
            <a:ext cx="528641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Твердое</a:t>
            </a:r>
            <a:b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Снег</a:t>
            </a:r>
            <a:endParaRPr lang="ru-RU" b="1" u="sng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581525"/>
            <a:ext cx="8229600" cy="19732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Зимой часто выпадает снег. Снежинки состоят из маленьких кристаллов льда. У каждой снежинки шесть лучей. Она образуется в воздухе из водяного пара.</a:t>
            </a:r>
          </a:p>
          <a:p>
            <a:pPr algn="ctr">
              <a:lnSpc>
                <a:spcPct val="90000"/>
              </a:lnSpc>
            </a:pPr>
            <a:endParaRPr lang="ru-RU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2643182"/>
            <a:ext cx="3582176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снег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642918"/>
            <a:ext cx="2262797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SAM_23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692" y="1500174"/>
            <a:ext cx="3180643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Узоры на стекле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516563"/>
            <a:ext cx="8229600" cy="11080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Эти волшебные узоры на стекле появились из-за водяного пара, который позже замерз.</a:t>
            </a:r>
          </a:p>
          <a:p>
            <a:pPr>
              <a:lnSpc>
                <a:spcPct val="90000"/>
              </a:lnSpc>
            </a:pPr>
            <a:endParaRPr lang="ru-RU" sz="36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571744"/>
            <a:ext cx="3887787" cy="2671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4170362" cy="2867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Лёд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13325"/>
            <a:ext cx="8229600" cy="16129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Лёд — это тоже вода. Вода в твёрдом состоянии. Когда осенью холодает, вода замерзает и превращается в лёд.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404664"/>
            <a:ext cx="1800200" cy="1670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24744"/>
            <a:ext cx="4775972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143116"/>
            <a:ext cx="3384376" cy="2860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Сосульки                        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3672408" cy="374441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Когда зимой наступает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оттепель, снег потихоньку тает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Капли воды, стекая с крыш, замерзают.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 них натекают новые капли.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Так растут сосульки.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897838" cy="639762"/>
          </a:xfrm>
        </p:spPr>
        <p:txBody>
          <a:bodyPr/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сосульк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298" y="4500570"/>
            <a:ext cx="2320880" cy="2151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786314" y="2928934"/>
            <a:ext cx="3714776" cy="3500461"/>
          </a:xfrm>
        </p:spPr>
        <p:txBody>
          <a:bodyPr/>
          <a:lstStyle/>
          <a:p>
            <a:endParaRPr lang="ru-RU" b="1" dirty="0" smtClean="0"/>
          </a:p>
          <a:p>
            <a:pPr lvl="0">
              <a:buNone/>
            </a:pPr>
            <a:r>
              <a:rPr lang="ru-RU" sz="3600" b="1" dirty="0" smtClean="0">
                <a:solidFill>
                  <a:srgbClr val="333399">
                    <a:lumMod val="50000"/>
                  </a:srgbClr>
                </a:solidFill>
                <a:latin typeface="Monotype Corsiva" pitchFamily="66" charset="0"/>
              </a:rPr>
              <a:t>Иней </a:t>
            </a:r>
            <a:r>
              <a:rPr lang="ru-RU" b="1" dirty="0" smtClean="0">
                <a:solidFill>
                  <a:srgbClr val="333399">
                    <a:lumMod val="50000"/>
                  </a:srgbClr>
                </a:solidFill>
                <a:latin typeface="Monotype Corsiva" pitchFamily="66" charset="0"/>
              </a:rPr>
              <a:t>— это кристаллы льда, намёрзшие на траве, деревьях, почве... Иней образуется при резком охлаждении влажного воздуха.</a:t>
            </a:r>
            <a:r>
              <a:rPr lang="ru-RU" b="1" dirty="0" smtClean="0">
                <a:solidFill>
                  <a:srgbClr val="333399">
                    <a:lumMod val="50000"/>
                  </a:srgbClr>
                </a:solidFill>
              </a:rPr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i="1" dirty="0"/>
          </a:p>
        </p:txBody>
      </p:sp>
      <p:pic>
        <p:nvPicPr>
          <p:cNvPr id="10" name="Содержимое 3" descr="SAM_23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14290"/>
            <a:ext cx="4555989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79389" y="188913"/>
            <a:ext cx="875033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+mj-lt"/>
                <a:cs typeface="Mongolian Baiti" pitchFamily="66" charset="0"/>
              </a:rPr>
              <a:t>3.Вода </a:t>
            </a:r>
            <a:r>
              <a:rPr lang="ru-RU" sz="2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+mj-lt"/>
                <a:cs typeface="Mongolian Baiti" pitchFamily="66" charset="0"/>
              </a:rPr>
              <a:t>в жизни человека, растений и </a:t>
            </a:r>
            <a:r>
              <a:rPr lang="ru-RU" sz="2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+mj-lt"/>
                <a:cs typeface="Mongolian Baiti" pitchFamily="66" charset="0"/>
              </a:rPr>
              <a:t>животных</a:t>
            </a:r>
            <a:endParaRPr lang="ru-RU" sz="2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latin typeface="+mj-lt"/>
              <a:cs typeface="Mongolian Baiti" pitchFamily="66" charset="0"/>
            </a:endParaRPr>
          </a:p>
        </p:txBody>
      </p:sp>
      <p:pic>
        <p:nvPicPr>
          <p:cNvPr id="21507" name="Picture 3" descr="760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348037" cy="4464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563938" y="1341438"/>
            <a:ext cx="5580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Воду пьют поля и леса. Без неё не могут жить ни звери, ни птицы, ни люди.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3068960"/>
            <a:ext cx="3312368" cy="3572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6048672" cy="922114"/>
          </a:xfrm>
        </p:spPr>
        <p:txBody>
          <a:bodyPr/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Практическая работа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052737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Опыт 1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r>
              <a:rPr lang="ru-RU" sz="1600" i="1" u="sng" dirty="0">
                <a:solidFill>
                  <a:schemeClr val="accent2">
                    <a:lumMod val="50000"/>
                  </a:schemeClr>
                </a:solidFill>
                <a:effectLst/>
              </a:rPr>
              <a:t>Цель: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</a:rPr>
              <a:t>проверить растворимость как свойство воды. Установить, какие вещества растворяются и не растворяются в воде. </a:t>
            </a:r>
          </a:p>
          <a:p>
            <a:r>
              <a:rPr lang="ru-RU" sz="1600" i="1" u="sng" dirty="0">
                <a:solidFill>
                  <a:schemeClr val="accent2">
                    <a:lumMod val="50000"/>
                  </a:schemeClr>
                </a:solidFill>
                <a:effectLst/>
              </a:rPr>
              <a:t>Оборудование и материалы: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</a:rPr>
              <a:t>небольшие стеклянные (пластмассовые) баночки, растительное масло, раствор йода. </a:t>
            </a:r>
          </a:p>
          <a:p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</a:rPr>
              <a:t>Задания: </a:t>
            </a:r>
          </a:p>
          <a:p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</a:rPr>
              <a:t>1)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Наполнили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</a:rPr>
              <a:t>банку водой.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Добавили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</a:rPr>
              <a:t>в неё несколько капель йода.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Нужно определить:1.Растворила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</a:rPr>
              <a:t>ли вода другое вещество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? 2. Какого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</a:rPr>
              <a:t>цвета она стала? (Ответ: раствор стал коричневым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.)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endParaRPr lang="ru-RU" sz="1600" i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Содержимое 19" descr="SAM_22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06" y="116632"/>
            <a:ext cx="2271802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SAM_229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876"/>
            <a:ext cx="3238525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25" descr="SAM_22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273824"/>
            <a:ext cx="2122198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21" descr="SAM_229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286256"/>
            <a:ext cx="3281514" cy="2303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23" descr="SAM_229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214686"/>
            <a:ext cx="2448272" cy="2182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426170"/>
          </a:xfrm>
        </p:spPr>
        <p:txBody>
          <a:bodyPr/>
          <a:lstStyle/>
          <a:p>
            <a:pPr lvl="0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Практическая работа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525" y="1340768"/>
            <a:ext cx="8229600" cy="4525963"/>
          </a:xfrm>
        </p:spPr>
        <p:txBody>
          <a:bodyPr/>
          <a:lstStyle/>
          <a:p>
            <a:pPr>
              <a:buNone/>
            </a:pPr>
            <a:endParaRPr lang="ru-RU" sz="1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Добавили в полученный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раствор немного растительного масла. Закрыли банку крышкой и встряхнули раствор. Проверили: растворилось ли в воде масло? Какой цвет приобрела вода? А растительное масло? (Ответ: растительное масло не растворяется в воде, оно приобрело фиолетовый цвет.) </a:t>
            </a:r>
          </a:p>
          <a:p>
            <a:endParaRPr lang="ru-RU" dirty="0"/>
          </a:p>
        </p:txBody>
      </p:sp>
      <p:pic>
        <p:nvPicPr>
          <p:cNvPr id="4" name="Содержимое 5" descr="SAM_23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31064"/>
            <a:ext cx="3471449" cy="2569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9" descr="SAM_230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3717032"/>
            <a:ext cx="2215925" cy="2718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SAM_23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414151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SAM_23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78" y="2996952"/>
            <a:ext cx="3112138" cy="23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5184576" cy="922114"/>
          </a:xfrm>
        </p:spPr>
        <p:txBody>
          <a:bodyPr/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Практическая работа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484" y="1268760"/>
            <a:ext cx="80029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Опыт 2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  <a:p>
            <a:r>
              <a:rPr lang="ru-RU" sz="1400" i="1" u="sng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Цель: 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определить, какие предметы легче(тяжелее) воды. </a:t>
            </a:r>
          </a:p>
          <a:p>
            <a:r>
              <a:rPr lang="ru-RU" sz="1400" i="1" u="sng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Оборудовании и материалы: 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сосуд с водой; небольшие железные предметы (гвозди, скрепки);  бумажные кораблики. </a:t>
            </a:r>
          </a:p>
          <a:p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Задания: </a:t>
            </a:r>
          </a:p>
          <a:p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Поместили в воду железные предметы. Определи тонут ли они. Нужно определить :</a:t>
            </a:r>
          </a:p>
          <a:p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1.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effectLst/>
              </a:rPr>
              <a:t>Ч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то легче – вода или железные предметы?  (Ответ: вода легче )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sz="1600" i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201" y="229446"/>
            <a:ext cx="2592288" cy="1390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SAM_22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0" y="3115419"/>
            <a:ext cx="4389489" cy="2849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3" descr="SAM_228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45" y="4540014"/>
            <a:ext cx="2411760" cy="2206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SAM_229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149080"/>
            <a:ext cx="3305341" cy="2224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570186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Практическая работа</a:t>
            </a:r>
            <a:endParaRPr lang="ru-RU" sz="32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260648"/>
            <a:ext cx="2721142" cy="1356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2420888"/>
            <a:ext cx="3762595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15" descr="SAM_22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40" y="2924944"/>
            <a:ext cx="2597429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99238" y="141091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2) Поместили в воду бумажные кораблики. Определили, тонут ли они. Нужно определить: 1.Что легче –вода или бумажные предметы? ( Ответ : бумага легче)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8" name="Содержимое 17" descr="SAM_229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92" y="4509120"/>
            <a:ext cx="3017308" cy="1994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715404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Чтобы определить тему моего исследования нужно отгадать загадку: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5890406" cy="432318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Без чего не может мама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Ни готовить, ни стирать,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Без чего, мы скажем прямо,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Человеку умирать?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Чтобы дождик лился с неба,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Чтоб росли колосья хлеба,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Чтобы плыли корабли,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Чтоб варились кисели,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Чтобы не было беды –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Жить нельзя нам без …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(ВОДА)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 descr="water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988840"/>
            <a:ext cx="3091259" cy="2460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6477000" y="4114800"/>
            <a:ext cx="1095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1992313"/>
            <a:ext cx="4621088" cy="1225550"/>
          </a:xfrm>
        </p:spPr>
        <p:txBody>
          <a:bodyPr/>
          <a:lstStyle/>
          <a:p>
            <a:pPr marL="0" indent="0"/>
            <a:r>
              <a:rPr lang="ru-RU" dirty="0"/>
              <a:t>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Прозрачная</a:t>
            </a:r>
          </a:p>
          <a:p>
            <a:pPr marL="0" indent="0"/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Бесцветная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Без запаха</a:t>
            </a:r>
          </a:p>
          <a:p>
            <a:pPr marL="0" indent="0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Без вкуса</a:t>
            </a:r>
          </a:p>
          <a:p>
            <a:pPr marL="0" indent="0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Текуча </a:t>
            </a:r>
          </a:p>
          <a:p>
            <a:pPr marL="0" indent="0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Не имеет формы</a:t>
            </a:r>
          </a:p>
          <a:p>
            <a:pPr marL="0" indent="0"/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/>
            <a:endParaRPr lang="ru-RU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/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1295400" y="685800"/>
            <a:ext cx="3714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cs typeface="Arial"/>
              </a:rPr>
              <a:t>4.Свойства</a:t>
            </a:r>
            <a:r>
              <a:rPr lang="ru-RU" sz="36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/>
                <a:cs typeface="Arial"/>
              </a:rPr>
              <a:t>воды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340768"/>
            <a:ext cx="2006748" cy="1505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025340"/>
            <a:ext cx="2088232" cy="1564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11" descr="SAM_23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1619156" cy="2048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13" descr="SAM_230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1372641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25" descr="SAM_229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46" y="3356992"/>
            <a:ext cx="2122198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В заключении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Хочу напомнить:</a:t>
            </a:r>
          </a:p>
          <a:p>
            <a:pPr algn="ctr">
              <a:buFontTx/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Человек, запомни навсегда</a:t>
            </a:r>
          </a:p>
          <a:p>
            <a:pPr algn="ctr">
              <a:buFontTx/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Символ жизни на земле Вода!</a:t>
            </a:r>
          </a:p>
          <a:p>
            <a:pPr algn="ctr">
              <a:buFontTx/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Экономь её и береги</a:t>
            </a:r>
          </a:p>
          <a:p>
            <a:pPr algn="ctr">
              <a:buFontTx/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Мы ведь на планете </a:t>
            </a:r>
          </a:p>
          <a:p>
            <a:pPr algn="ctr">
              <a:buFontTx/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Не одни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 algn="ctr">
              <a:buFontTx/>
              <a:buNone/>
            </a:pP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Библиография: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 1. Н.Ф. Виноградова .Окружающий мир- М.: «</a:t>
            </a:r>
            <a:r>
              <a:rPr lang="ru-RU" sz="2400" dirty="0" err="1" smtClean="0"/>
              <a:t>Вентана</a:t>
            </a:r>
            <a:r>
              <a:rPr lang="ru-RU" sz="2400" dirty="0" smtClean="0"/>
              <a:t>- Граф»,2008</a:t>
            </a:r>
          </a:p>
          <a:p>
            <a:pPr marL="0" indent="0">
              <a:buNone/>
            </a:pPr>
            <a:r>
              <a:rPr lang="ru-RU" sz="2400" dirty="0" smtClean="0"/>
              <a:t>2. Т.С., Сухова В.И. Строганов .Природоведенье- М.: «</a:t>
            </a:r>
            <a:r>
              <a:rPr lang="ru-RU" sz="2400" dirty="0" err="1" smtClean="0"/>
              <a:t>Вентана</a:t>
            </a:r>
            <a:r>
              <a:rPr lang="ru-RU" sz="2400" dirty="0" smtClean="0"/>
              <a:t>- Граф»,2008</a:t>
            </a:r>
          </a:p>
          <a:p>
            <a:pPr marL="0" indent="0">
              <a:buNone/>
            </a:pPr>
            <a:r>
              <a:rPr lang="ru-RU" sz="2400" dirty="0" smtClean="0"/>
              <a:t>3. П.П. Герасимова, Н.П .</a:t>
            </a:r>
            <a:r>
              <a:rPr lang="ru-RU" sz="2400" dirty="0" err="1" smtClean="0"/>
              <a:t>Неклюкова</a:t>
            </a:r>
            <a:r>
              <a:rPr lang="ru-RU" sz="2400" dirty="0" smtClean="0"/>
              <a:t>. Начальный курс географии- </a:t>
            </a:r>
          </a:p>
          <a:p>
            <a:pPr marL="0" indent="0">
              <a:buNone/>
            </a:pPr>
            <a:r>
              <a:rPr lang="ru-RU" sz="2400" dirty="0" smtClean="0"/>
              <a:t>М.: « Дрофа» ,2007</a:t>
            </a:r>
          </a:p>
          <a:p>
            <a:pPr marL="0" indent="0">
              <a:buNone/>
            </a:pPr>
            <a:r>
              <a:rPr lang="ru-RU" sz="2400" dirty="0" smtClean="0"/>
              <a:t>4.</a:t>
            </a:r>
            <a:r>
              <a:rPr lang="ru-RU" sz="2400" u="sng" dirty="0" smtClean="0">
                <a:hlinkClick r:id="rId2"/>
              </a:rPr>
              <a:t>http://900igr.net/</a:t>
            </a:r>
            <a:endParaRPr lang="ru-RU" sz="2400" u="sng" dirty="0" smtClean="0"/>
          </a:p>
          <a:p>
            <a:pPr marL="0" indent="0">
              <a:buNone/>
            </a:pPr>
            <a:r>
              <a:rPr lang="ru-RU" sz="2400" dirty="0" smtClean="0"/>
              <a:t>5.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http://viki.rdf.ru/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6.http://www.myshared.ru/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908510"/>
            <a:ext cx="8291264" cy="4857614"/>
          </a:xfrm>
        </p:spPr>
        <p:txBody>
          <a:bodyPr/>
          <a:lstStyle/>
          <a:p>
            <a:pPr marL="609600" lvl="0" indent="-609600">
              <a:buNone/>
            </a:pPr>
            <a:r>
              <a:rPr lang="ru-RU" sz="2400" i="1" dirty="0">
                <a:solidFill>
                  <a:srgbClr val="002060"/>
                </a:solidFill>
              </a:rPr>
              <a:t>С помощью простейших опытов </a:t>
            </a:r>
            <a:r>
              <a:rPr lang="ru-RU" sz="2400" i="1" dirty="0" smtClean="0">
                <a:solidFill>
                  <a:srgbClr val="002060"/>
                </a:solidFill>
              </a:rPr>
              <a:t>определить </a:t>
            </a:r>
            <a:r>
              <a:rPr lang="ru-RU" sz="2400" i="1" dirty="0">
                <a:solidFill>
                  <a:srgbClr val="002060"/>
                </a:solidFill>
              </a:rPr>
              <a:t>основные свойства воды (например: вода течет, прозрачна, не имеет цвета, легко окрашивается, занимает любую форму). Использовать свойства различных веществ (воды) для игры, конструктивной деятельности, труда</a:t>
            </a:r>
          </a:p>
          <a:p>
            <a:pPr marL="609600" indent="-609600">
              <a:buFontTx/>
              <a:buNone/>
            </a:pPr>
            <a:endParaRPr lang="ru-RU" dirty="0"/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2807544" cy="432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44"/>
              </a:avLst>
            </a:prstTxWarp>
          </a:bodyPr>
          <a:lstStyle/>
          <a:p>
            <a:pPr algn="ctr"/>
            <a:endParaRPr lang="ru-RU" sz="1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4909" y="32373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Цель </a:t>
            </a:r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исследования</a:t>
            </a:r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:</a:t>
            </a:r>
            <a:endParaRPr lang="ru-RU" sz="32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Объект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3429000"/>
            <a:ext cx="2736304" cy="3233813"/>
          </a:xfrm>
          <a:prstGeom prst="round2DiagRect">
            <a:avLst>
              <a:gd name="adj1" fmla="val 16667"/>
              <a:gd name="adj2" fmla="val 438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7067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69097"/>
            <a:ext cx="8291264" cy="4641379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Почему воду назвали водой?</a:t>
            </a:r>
          </a:p>
          <a:p>
            <a:pPr marL="609600" indent="-609600">
              <a:buFontTx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Какой может быть вода?</a:t>
            </a:r>
          </a:p>
          <a:p>
            <a:pPr marL="609600" indent="-609600">
              <a:buFontTx/>
              <a:buAutoNum type="arabicPeriod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Какое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значение имеет вода для человека?</a:t>
            </a:r>
          </a:p>
          <a:p>
            <a:pPr marL="609600" indent="-609600">
              <a:buFontTx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Какими свойствами она обладает?</a:t>
            </a:r>
          </a:p>
          <a:p>
            <a:pPr marL="609600" indent="-609600">
              <a:buFontTx/>
              <a:buNone/>
            </a:pPr>
            <a:endParaRPr lang="ru-RU" dirty="0"/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67544" y="476672"/>
            <a:ext cx="2807544" cy="432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44"/>
              </a:avLst>
            </a:prstTxWarp>
          </a:bodyPr>
          <a:lstStyle/>
          <a:p>
            <a:pPr algn="ctr"/>
            <a:endParaRPr lang="ru-RU" sz="1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4909" y="32373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Задачи исследования узнать:</a:t>
            </a:r>
            <a:endParaRPr lang="ru-RU" sz="32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Содержимое 15" descr="SAM_22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23318"/>
            <a:ext cx="2808312" cy="2246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755576" y="428604"/>
            <a:ext cx="777686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+mj-lt"/>
                <a:cs typeface="Andalus" pitchFamily="18" charset="-78"/>
              </a:rPr>
              <a:t>1. Почему </a:t>
            </a:r>
            <a:r>
              <a:rPr lang="ru-RU" sz="7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+mj-lt"/>
                <a:cs typeface="Andalus" pitchFamily="18" charset="-78"/>
              </a:rPr>
              <a:t>воду назвали водой?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64039"/>
            <a:ext cx="78581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Название воды произошло еще с незапамятных времен и с того времени водой называют любую «живую» влагу, которая так необходима для жизни людей, животных и окружающей нас природы.</a:t>
            </a:r>
          </a:p>
          <a:p>
            <a:pPr>
              <a:lnSpc>
                <a:spcPct val="80000"/>
              </a:lnSpc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Точного определения, почему воду назвали водой не существует, так как каждый народ имеет свое название, которое определяет значение воды для окружающих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6050510"/>
              </p:ext>
            </p:extLst>
          </p:nvPr>
        </p:nvGraphicFramePr>
        <p:xfrm>
          <a:off x="457200" y="274638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Дождь</a:t>
            </a:r>
          </a:p>
        </p:txBody>
      </p:sp>
      <p:pic>
        <p:nvPicPr>
          <p:cNvPr id="5" name="Picture 3" descr="http://lh3.ggpht.com/stod84/SM96Kh6ZFNI/AAAAAAAACOE/zMhV1Uy_buU/s800/flow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16835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9404"/>
            <a:ext cx="3584261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4797152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Весной, летом и осенью идут дожди. Растениям и грибам очень нужна эта вода.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Если дожди идут часто, то лето называют дождливым. Если редко — засушливым.</a:t>
            </a:r>
          </a:p>
        </p:txBody>
      </p:sp>
    </p:spTree>
    <p:extLst>
      <p:ext uri="{BB962C8B-B14F-4D97-AF65-F5344CB8AC3E}">
        <p14:creationId xmlns:p14="http://schemas.microsoft.com/office/powerpoint/2010/main" val="1263779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Роса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35375" y="1557338"/>
            <a:ext cx="5040313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</a:rPr>
              <a:t>Роса – это вид атмосферных осадков, образующихся на поверхности земли, растениях, предметах, крышах зданий, автомобилях и других предметах. </a:t>
            </a:r>
            <a:endParaRPr lang="ru-RU" sz="3800" dirty="0"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Рисунок 3" descr="рос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2" y="1142984"/>
            <a:ext cx="3148875" cy="4158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b="1" i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Газообразное</a:t>
            </a: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3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Испарение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495800" cy="254888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ТУМАН –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Когда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вода теплее окружающего воздуха, то можно заметить над водой туман.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Вода испаряется, превращаясь в пар.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Пар — это газ. Его не видно. Он находится в воздухе вместе с другими газами.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384376" cy="2735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 descr="туман.jpe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3857628"/>
            <a:ext cx="353873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1778040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сли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воздух влажный, в нём много водяного пара, то при похолодании случается туман. На холоде частицы воды оседают на пылинках воздуха. Сливаясь, они образуют капли. Маленькие капли воды висят в воздухе — мы видим туман.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770</Words>
  <Application>Microsoft Office PowerPoint</Application>
  <PresentationFormat>Экран (4:3)</PresentationFormat>
  <Paragraphs>108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СП МАОУ Сладковского района Маслянская СОШ  детский сад «Аленушка» </vt:lpstr>
      <vt:lpstr> Чтобы определить тему моего исследования нужно отгадать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Дождь</vt:lpstr>
      <vt:lpstr>Роса</vt:lpstr>
      <vt:lpstr>Газообразное Испарение</vt:lpstr>
      <vt:lpstr>Облака</vt:lpstr>
      <vt:lpstr>Твердое Снег</vt:lpstr>
      <vt:lpstr>Узоры на стекле</vt:lpstr>
      <vt:lpstr>Лёд</vt:lpstr>
      <vt:lpstr>Сосульки                         </vt:lpstr>
      <vt:lpstr>Презентация PowerPoint</vt:lpstr>
      <vt:lpstr>Практическая работа</vt:lpstr>
      <vt:lpstr>Практическая работа </vt:lpstr>
      <vt:lpstr>Практическая работа</vt:lpstr>
      <vt:lpstr>Практическая работа</vt:lpstr>
      <vt:lpstr>Презентация PowerPoint</vt:lpstr>
      <vt:lpstr>В заключении</vt:lpstr>
      <vt:lpstr>Библиография: 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— это прозрачная жидкость не имеющая цвета и запаха </dc:title>
  <dc:creator>User</dc:creator>
  <cp:lastModifiedBy>Пользователь</cp:lastModifiedBy>
  <cp:revision>63</cp:revision>
  <cp:lastPrinted>2013-04-30T08:06:31Z</cp:lastPrinted>
  <dcterms:created xsi:type="dcterms:W3CDTF">2010-02-16T12:38:57Z</dcterms:created>
  <dcterms:modified xsi:type="dcterms:W3CDTF">2016-01-20T09:53:55Z</dcterms:modified>
</cp:coreProperties>
</file>