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3.wdp"/><Relationship Id="rId2" Type="http://schemas.openxmlformats.org/officeDocument/2006/relationships/image" Target="../media/image12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10" Type="http://schemas.microsoft.com/office/2007/relationships/hdphoto" Target="../media/hdphoto6.wdp"/><Relationship Id="rId4" Type="http://schemas.openxmlformats.org/officeDocument/2006/relationships/image" Target="../media/image25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Пересказ рассказа Сухомлинского</a:t>
            </a:r>
            <a:br>
              <a:rPr lang="ru-RU" dirty="0" smtClean="0"/>
            </a:br>
            <a:r>
              <a:rPr lang="ru-RU" dirty="0" smtClean="0"/>
              <a:t>                 «Яблоко и рассвет»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009901"/>
            <a:ext cx="6192688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Цель: Совершенствовать умение пересказывать и составлять план рассказа.</a:t>
            </a:r>
            <a:endParaRPr lang="ru-RU" sz="2800" b="1" i="1" dirty="0"/>
          </a:p>
        </p:txBody>
      </p:sp>
      <p:pic>
        <p:nvPicPr>
          <p:cNvPr id="1026" name="Picture 2" descr="D:\Ф. Н. Г\К фотошоп\Книги\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9545">
            <a:off x="3563888" y="3789040"/>
            <a:ext cx="35877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C00000"/>
                  </a:solidFill>
                </a:ln>
              </a:rPr>
              <a:t>Итог</a:t>
            </a:r>
            <a:endParaRPr lang="ru-RU" sz="40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48560"/>
            <a:ext cx="6768752" cy="2232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/>
              <a:t>Вопросы к детям: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/>
              <a:t>Яблоко в рассказе было … (огромное, белое, нежное, розовое)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/>
              <a:t>А, какие яблоки встречались вам?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/>
              <a:t>Какие сорта яблок вы знаете?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2. Угощение детям.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581128"/>
            <a:ext cx="2588449" cy="19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C00000"/>
                  </a:solidFill>
                </a:ln>
              </a:rPr>
              <a:t>План НОД</a:t>
            </a:r>
            <a:endParaRPr lang="ru-RU" sz="4000" b="1" i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7488832" cy="3024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1. Чтение рассказа.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2. Вопросы к детям.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3. Составление плана рассказа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4. Чтение рассказа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5. Пересказ рассказа по опорным картинкам.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6. Пересказ рассказа без наглядности.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7. Итог.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3288">
            <a:off x="4788024" y="4213784"/>
            <a:ext cx="358457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9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Яблоко и рассвет</a:t>
            </a:r>
          </a:p>
          <a:p>
            <a:endParaRPr lang="ru-RU" dirty="0"/>
          </a:p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Маленький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Миша часто приходил в сад к дедушке своему Корнею. Угощал дед внука вкусными яблоками, грушами, мёдом.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Миша не мог отвести глаз от огромного, белого, нежного яблока, которое светилось на самой верхушке одной яблони.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Дедушка, милый, разрешите, я залезу и сорву вон то яблоко.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Нет, - ответил дедушка, - яблоко достанется тому, кто придёт в сад на рассвете и часок поработает: нальёт пчёлам воды, срежет сухие веточки.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Сколько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раз собирался Миша прийти в сад на рассвете, но не мог одолеть лень.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Наконец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всё-таки собрался с силами, открыл глаза, когда было ещё темно, отбросил подушку и побежал к дедушке в сад. Налил пчёлам воды, срезал сухие веточки.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Взошла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утренняя звезда. Подошёл Миша к яблоне с заветным яблоком, и у него дух захватило. Огромное яблоко на самой вершине было уже не белым, а розовым, как небо на рассвете.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Ну что ж, теперь яблоко твоё. Лезь и срывай, - сказал дедушка.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Нет, дедушка… Лучше завтра.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Почему?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Хочу ещё раз увидеть рассвет.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6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ln>
                  <a:solidFill>
                    <a:srgbClr val="C00000"/>
                  </a:solidFill>
                </a:ln>
              </a:rPr>
              <a:t>Вопросы: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038" y="1484784"/>
            <a:ext cx="7416824" cy="2880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ru-RU" dirty="0" smtClean="0"/>
              <a:t>Как звали дедушку, внука? (Корней, Миша)</a:t>
            </a:r>
          </a:p>
          <a:p>
            <a:pPr marL="342900" indent="-342900">
              <a:buAutoNum type="arabicPeriod"/>
            </a:pPr>
            <a:r>
              <a:rPr lang="ru-RU" dirty="0" smtClean="0"/>
              <a:t>Куда приходил Миша? ( в сад к дедушке)</a:t>
            </a:r>
          </a:p>
          <a:p>
            <a:pPr marL="342900" indent="-342900">
              <a:buAutoNum type="arabicPeriod"/>
            </a:pPr>
            <a:r>
              <a:rPr lang="ru-RU" dirty="0" smtClean="0"/>
              <a:t>Чем угощал дед внука? (яблоками, грушами, медом)</a:t>
            </a:r>
          </a:p>
          <a:p>
            <a:pPr marL="342900" indent="-342900">
              <a:buAutoNum type="arabicPeriod"/>
            </a:pPr>
            <a:r>
              <a:rPr lang="ru-RU" dirty="0" smtClean="0"/>
              <a:t>Что такое рассвет? </a:t>
            </a:r>
            <a:r>
              <a:rPr lang="ru-RU" dirty="0"/>
              <a:t>(это  </a:t>
            </a:r>
            <a:r>
              <a:rPr lang="ru-RU" dirty="0" smtClean="0"/>
              <a:t>время </a:t>
            </a:r>
            <a:r>
              <a:rPr lang="ru-RU" dirty="0"/>
              <a:t>перед восходом солнца, начало </a:t>
            </a:r>
            <a:r>
              <a:rPr lang="ru-RU" dirty="0" smtClean="0"/>
              <a:t>утра)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Почему мальчик не мог прийти в сад на рассвете? (ленился)</a:t>
            </a:r>
          </a:p>
          <a:p>
            <a:pPr marL="342900" indent="-342900">
              <a:buAutoNum type="arabicPeriod"/>
            </a:pPr>
            <a:r>
              <a:rPr lang="ru-RU" dirty="0" smtClean="0"/>
              <a:t>Что увидел Миша на дереве, когда пришел в сад?</a:t>
            </a:r>
          </a:p>
          <a:p>
            <a:pPr marL="342900" indent="-342900">
              <a:buAutoNum type="arabicPeriod"/>
            </a:pPr>
            <a:r>
              <a:rPr lang="ru-RU" dirty="0" smtClean="0"/>
              <a:t> Каким яблоко было? ( как небо на рассвете – розовым)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Почему мальчик не стал рвать яблоко? (еще раз захотел увидеть рассвет) 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21950">
            <a:off x="3645257" y="4753101"/>
            <a:ext cx="2776179" cy="225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4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</a:rPr>
              <a:t>План рассказа: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7200800" cy="2448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ru-RU" sz="3200" dirty="0" smtClean="0"/>
              <a:t>В саду у дедушке Корнея.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Миша победил лень.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Взошла утренняя звезда.</a:t>
            </a:r>
            <a:endParaRPr lang="ru-R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546339"/>
            <a:ext cx="402431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n>
                  <a:solidFill>
                    <a:srgbClr val="C00000"/>
                  </a:solidFill>
                </a:ln>
              </a:rPr>
              <a:t>Пересказ рассказа по опорным картинкам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83147"/>
              </p:ext>
            </p:extLst>
          </p:nvPr>
        </p:nvGraphicFramePr>
        <p:xfrm>
          <a:off x="761285" y="1464912"/>
          <a:ext cx="7848000" cy="41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699"/>
                <a:gridCol w="2016224"/>
                <a:gridCol w="2165077"/>
              </a:tblGrid>
              <a:tr h="41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20889" y="584039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Маленький Миша часто приходил в сад к дедушке своему Корнею. Угощал дед внука вкусными яблоками, грушами, мёдом.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33963"/>
            <a:ext cx="171926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869" y="1893505"/>
            <a:ext cx="1958492" cy="1422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019" y="3451172"/>
            <a:ext cx="1728192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537" y="1651938"/>
            <a:ext cx="3311383" cy="378807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209" y="3190525"/>
            <a:ext cx="113347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328982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i="1" dirty="0"/>
              <a:t>А Миша не мог отвести глаз от огромного, белого, нежного яблока, которое светилось на самой верхушке одной яблони.</a:t>
            </a:r>
          </a:p>
          <a:p>
            <a:r>
              <a:rPr lang="ru-RU" b="1" i="1" dirty="0"/>
              <a:t>- Дедушка, милый, разрешите, я залезу и сорву вон то яблоко.</a:t>
            </a:r>
          </a:p>
          <a:p>
            <a:r>
              <a:rPr lang="ru-RU" b="1" i="1" dirty="0"/>
              <a:t>- Нет, - ответил дедушка, - яблоко достанется тому, кто придёт в сад на рассвете и часок поработает: нальёт пчёлам воды, срежет сухие веточки.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39478"/>
              </p:ext>
            </p:extLst>
          </p:nvPr>
        </p:nvGraphicFramePr>
        <p:xfrm>
          <a:off x="197260" y="244217"/>
          <a:ext cx="8784976" cy="5112568"/>
        </p:xfrm>
        <a:graphic>
          <a:graphicData uri="http://schemas.openxmlformats.org/drawingml/2006/table">
            <a:tbl>
              <a:tblPr firstRow="1" bandRow="1"/>
              <a:tblGrid>
                <a:gridCol w="2592288"/>
                <a:gridCol w="2910543"/>
                <a:gridCol w="3282145"/>
              </a:tblGrid>
              <a:tr h="25562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562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60" y="672521"/>
            <a:ext cx="936104" cy="185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744958"/>
            <a:ext cx="14271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545" y="244217"/>
            <a:ext cx="1173997" cy="271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1316" y="851364"/>
            <a:ext cx="1252966" cy="15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89337"/>
            <a:ext cx="2080567" cy="155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5635">
            <a:off x="4633420" y="3113487"/>
            <a:ext cx="864096" cy="65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380">
            <a:off x="3847998" y="4474154"/>
            <a:ext cx="726325" cy="55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4843">
            <a:off x="4765526" y="4151256"/>
            <a:ext cx="698905" cy="52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016" y="3289337"/>
            <a:ext cx="2512403" cy="172383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5724128" y="980728"/>
            <a:ext cx="1656184" cy="13707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24128" y="980728"/>
            <a:ext cx="1656184" cy="13707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66" y="3113487"/>
            <a:ext cx="13652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318">
            <a:off x="3959956" y="3775916"/>
            <a:ext cx="7254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4522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Сколько раз собирался Миша прийти в сад на рассвете, но не мог одолеть лень.</a:t>
            </a:r>
          </a:p>
          <a:p>
            <a:r>
              <a:rPr lang="ru-RU" dirty="0"/>
              <a:t>       Наконец всё-таки собрался с силами, открыл глаза, когда было ещё темно, отбросил подушку и побежал к дедушке в сад. Налил пчёлам воды, срезал </a:t>
            </a:r>
            <a:r>
              <a:rPr lang="ru-RU" dirty="0" smtClean="0"/>
              <a:t>сухие веточки</a:t>
            </a:r>
            <a:r>
              <a:rPr lang="ru-RU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25896"/>
              </p:ext>
            </p:extLst>
          </p:nvPr>
        </p:nvGraphicFramePr>
        <p:xfrm>
          <a:off x="395537" y="188640"/>
          <a:ext cx="8460000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153"/>
                <a:gridCol w="4265847"/>
              </a:tblGrid>
              <a:tr h="25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2879951" cy="215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547753"/>
            <a:ext cx="3039418" cy="1866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23" r="-360"/>
          <a:stretch/>
        </p:blipFill>
        <p:spPr>
          <a:xfrm>
            <a:off x="816562" y="2780928"/>
            <a:ext cx="3446935" cy="2185459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5360">
            <a:off x="5227445" y="4107841"/>
            <a:ext cx="8651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002" y="3453840"/>
            <a:ext cx="2143438" cy="146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210" y="2855137"/>
            <a:ext cx="1368152" cy="1197406"/>
          </a:xfrm>
          <a:prstGeom prst="rect">
            <a:avLst/>
          </a:prstGeom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768" y="3356312"/>
            <a:ext cx="8651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477" y="2682006"/>
            <a:ext cx="8651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2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56228"/>
            <a:ext cx="83529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Взошла утренняя звезда. Подошёл Миша к яблоне с заветным яблоком, и у него дух захватило. Огромное яблоко на самой вершине было уже не белым, а розовым, как небо на рассвете.</a:t>
            </a:r>
          </a:p>
          <a:p>
            <a:r>
              <a:rPr lang="ru-RU" dirty="0"/>
              <a:t>- Ну что ж, теперь яблоко твоё. Лезь и срывай, - сказал дедушка.</a:t>
            </a:r>
          </a:p>
          <a:p>
            <a:r>
              <a:rPr lang="ru-RU" dirty="0"/>
              <a:t>- Нет, дедушка… Лучше завтра.</a:t>
            </a:r>
          </a:p>
          <a:p>
            <a:r>
              <a:rPr lang="ru-RU" dirty="0"/>
              <a:t>- Почему?</a:t>
            </a:r>
          </a:p>
          <a:p>
            <a:r>
              <a:rPr lang="ru-RU" dirty="0"/>
              <a:t>- Хочу ещё раз увидеть рассвет.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13139"/>
              </p:ext>
            </p:extLst>
          </p:nvPr>
        </p:nvGraphicFramePr>
        <p:xfrm>
          <a:off x="414264" y="260648"/>
          <a:ext cx="8460000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000"/>
                <a:gridCol w="4230000"/>
              </a:tblGrid>
              <a:tr h="225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14271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76672"/>
            <a:ext cx="2713565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398" y="2636912"/>
            <a:ext cx="2544000" cy="1908000"/>
          </a:xfrm>
          <a:prstGeom prst="rect">
            <a:avLst/>
          </a:prstGeo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654912"/>
            <a:ext cx="2504926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635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Пересказ рассказа Сухомлинского                  «Яблоко и рассвет»</vt:lpstr>
      <vt:lpstr>План НОД</vt:lpstr>
      <vt:lpstr>Презентация PowerPoint</vt:lpstr>
      <vt:lpstr>                          Вопросы:</vt:lpstr>
      <vt:lpstr>План рассказа:</vt:lpstr>
      <vt:lpstr>Пересказ рассказа по опорным картинкам</vt:lpstr>
      <vt:lpstr>Презентация PowerPoint</vt:lpstr>
      <vt:lpstr>Презентация PowerPoint</vt:lpstr>
      <vt:lpstr>Презентация PowerPoint</vt:lpstr>
      <vt:lpstr>Итог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Пересказ рассказа Сухомлинского «Яблоко и рассвет»</dc:title>
  <dc:creator>Наталья</dc:creator>
  <cp:lastModifiedBy>Наталья</cp:lastModifiedBy>
  <cp:revision>28</cp:revision>
  <dcterms:created xsi:type="dcterms:W3CDTF">2013-10-06T05:25:37Z</dcterms:created>
  <dcterms:modified xsi:type="dcterms:W3CDTF">2013-10-06T09:43:45Z</dcterms:modified>
</cp:coreProperties>
</file>