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1" r:id="rId5"/>
    <p:sldId id="262" r:id="rId6"/>
    <p:sldId id="263" r:id="rId7"/>
    <p:sldId id="265" r:id="rId8"/>
    <p:sldId id="258" r:id="rId9"/>
    <p:sldId id="264" r:id="rId10"/>
    <p:sldId id="266" r:id="rId11"/>
    <p:sldId id="267" r:id="rId12"/>
    <p:sldId id="268" r:id="rId13"/>
    <p:sldId id="269" r:id="rId14"/>
    <p:sldId id="272" r:id="rId15"/>
    <p:sldId id="270" r:id="rId16"/>
    <p:sldId id="271" r:id="rId17"/>
    <p:sldId id="273" r:id="rId18"/>
    <p:sldId id="274" r:id="rId19"/>
    <p:sldId id="275" r:id="rId20"/>
    <p:sldId id="259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7FFF"/>
    <a:srgbClr val="E20071"/>
    <a:srgbClr val="E20087"/>
    <a:srgbClr val="FFABCB"/>
    <a:srgbClr val="EF720B"/>
    <a:srgbClr val="000099"/>
    <a:srgbClr val="6600CC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94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670" y="680310"/>
            <a:ext cx="8246070" cy="763525"/>
          </a:xfrm>
          <a:effectLst>
            <a:outerShdw blurRad="50800" dist="25400" dir="2700000" algn="tl" rotWithShape="0">
              <a:srgbClr val="002060">
                <a:alpha val="56000"/>
              </a:srgb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1443835"/>
            <a:ext cx="6400800" cy="61082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67337-F8A4-4E7C-861F-07B063712A5E}" type="datetimeFigureOut">
              <a:rPr lang="en-US"/>
              <a:pPr>
                <a:defRPr/>
              </a:pPr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5D6C3-8B99-491F-B535-034D60B5FD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B298C-1966-43EA-A33D-B995251B2CF0}" type="datetimeFigureOut">
              <a:rPr lang="en-US"/>
              <a:pPr>
                <a:defRPr/>
              </a:pPr>
              <a:t>1/19/2016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0E657-C4B1-4349-96FA-049749D5B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4342E-413E-4A50-8BFE-EAA2C9B7595E}" type="datetimeFigureOut">
              <a:rPr lang="en-US"/>
              <a:pPr>
                <a:defRPr/>
              </a:pPr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9DB1A-8223-4BFF-AA0B-E4CB0569D3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2970D-B065-4EC3-867A-D01B8A16EBD3}" type="datetimeFigureOut">
              <a:rPr lang="en-US"/>
              <a:pPr>
                <a:defRPr/>
              </a:pPr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0FECE-96FB-4C17-A440-D5C48FC77F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91130"/>
            <a:ext cx="8246070" cy="610820"/>
          </a:xfrm>
          <a:effectLst>
            <a:outerShdw blurRad="50800" dist="25400" dir="2700000" algn="ctr" rotWithShape="0">
              <a:srgbClr val="002060">
                <a:alpha val="82000"/>
              </a:srgb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054655"/>
            <a:ext cx="8246070" cy="4123035"/>
          </a:xfr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C1545-F257-454A-9990-8389BA415378}" type="datetimeFigureOut">
              <a:rPr lang="en-US"/>
              <a:pPr>
                <a:defRPr/>
              </a:pPr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DF4E2-D557-4C8D-9739-799FF27FC1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605" y="527605"/>
            <a:ext cx="7168900" cy="684885"/>
          </a:xfrm>
          <a:effectLst>
            <a:outerShdw blurRad="50800" dist="25400" dir="2700000" algn="ctr" rotWithShape="0">
              <a:srgbClr val="002060">
                <a:alpha val="60000"/>
              </a:srgb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0605" y="1443835"/>
            <a:ext cx="7168900" cy="4275740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B2FA3-2EB3-433F-AF92-3BACF2C0EB76}" type="datetimeFigureOut">
              <a:rPr lang="en-US"/>
              <a:pPr>
                <a:defRPr/>
              </a:pPr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4293F-D768-4D7D-9748-4E669E07D7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F3952-E519-4866-A83C-B16B94702EBA}" type="datetimeFigureOut">
              <a:rPr lang="en-US"/>
              <a:pPr>
                <a:defRPr/>
              </a:pPr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95B71-D8A3-4A81-9A46-DD4631384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03DD2-0340-434B-B47D-2B859D364728}" type="datetimeFigureOut">
              <a:rPr lang="en-US"/>
              <a:pPr>
                <a:defRPr/>
              </a:pPr>
              <a:t>1/19/2016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DE18B-9B3E-4D28-87A1-C77C88D10A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1369770"/>
            <a:ext cx="8076895" cy="532180"/>
          </a:xfrm>
          <a:effectLst>
            <a:outerShdw blurRad="50800" dist="25400" dir="2700000" algn="ctr" rotWithShape="0">
              <a:srgbClr val="002060">
                <a:alpha val="75000"/>
              </a:srgb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670" y="2054655"/>
            <a:ext cx="3817625" cy="773424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70" y="2818180"/>
            <a:ext cx="3817625" cy="3035058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7410" y="2054655"/>
            <a:ext cx="3817625" cy="773424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7410" y="2818180"/>
            <a:ext cx="3817625" cy="3035058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CC544-39DE-4603-8BF8-554C4A3DAD26}" type="datetimeFigureOut">
              <a:rPr lang="en-US"/>
              <a:pPr>
                <a:defRPr/>
              </a:pPr>
              <a:t>1/19/2016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42035-A7C7-4D84-BCC6-46D5E778F5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34F8A-A3E2-4759-A6D6-2337899BC907}" type="datetimeFigureOut">
              <a:rPr lang="en-US"/>
              <a:pPr>
                <a:defRPr/>
              </a:pPr>
              <a:t>1/19/2016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364A2-08BA-435F-BE8D-A251680C6C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6E3A2-21BC-4AE5-9AEA-08D869FC2D21}" type="datetimeFigureOut">
              <a:rPr lang="en-US"/>
              <a:pPr>
                <a:defRPr/>
              </a:pPr>
              <a:t>1/19/2016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5483E-BBEA-494B-B219-C6E5C8229E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7A013-913B-4DAD-B157-7B9261B21463}" type="datetimeFigureOut">
              <a:rPr lang="en-US"/>
              <a:pPr>
                <a:defRPr/>
              </a:pPr>
              <a:t>1/19/2016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23BBB-BA56-4983-96E7-3BED76B85D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5E9094A-A0DB-4C0F-AD02-27632BDB276B}" type="datetimeFigureOut">
              <a:rPr lang="en-US"/>
              <a:pPr>
                <a:defRPr/>
              </a:pPr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B988151-3B86-44AA-9BF6-CAC451B458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elysvet.cz/skin/smile/s12050.gif" TargetMode="External"/><Relationship Id="rId13" Type="http://schemas.openxmlformats.org/officeDocument/2006/relationships/hyperlink" Target="http://mypresentation.ru/documents/f5349345e9ccad9ba12cfd6fcf3f538e/img15.jpg" TargetMode="External"/><Relationship Id="rId18" Type="http://schemas.openxmlformats.org/officeDocument/2006/relationships/hyperlink" Target="http://tolstolob.ru/wp-content/uploads/2012/10/SHHuka.jpg" TargetMode="External"/><Relationship Id="rId26" Type="http://schemas.openxmlformats.org/officeDocument/2006/relationships/hyperlink" Target="http://ucheba-legko.ru/education/biologiya/7_klass/mnogoobrazie_jivotnyih/mnogokletochnyie_jivotnyie/pozvonochnyie/klassyi_ryib/lecture_obschaya_harakteristika_ryib.html" TargetMode="External"/><Relationship Id="rId3" Type="http://schemas.openxmlformats.org/officeDocument/2006/relationships/image" Target="../media/image25.gif"/><Relationship Id="rId21" Type="http://schemas.openxmlformats.org/officeDocument/2006/relationships/hyperlink" Target="http://900igr.net/datai/morskie-zhiteli/Ryby-morskie-2.files/0021-021-Morskoj-chjort.jpg" TargetMode="External"/><Relationship Id="rId7" Type="http://schemas.openxmlformats.org/officeDocument/2006/relationships/hyperlink" Target="http://www.celysvet.cz/skin/smile/s4445.gif" TargetMode="External"/><Relationship Id="rId12" Type="http://schemas.openxmlformats.org/officeDocument/2006/relationships/hyperlink" Target="http://cdn01.ru/files/users/images/66/da/66dab9284eb46adbfc17881dd571e022.jpg" TargetMode="External"/><Relationship Id="rId17" Type="http://schemas.openxmlformats.org/officeDocument/2006/relationships/hyperlink" Target="http://www.luckyfishing.ru/temp/wordpress/wp-content/uploads/934bea62f68c1b4a68bc6f718fd059eb_f423.png" TargetMode="External"/><Relationship Id="rId25" Type="http://schemas.openxmlformats.org/officeDocument/2006/relationships/hyperlink" Target="http://hipermir.ru/topic/ryby/" TargetMode="External"/><Relationship Id="rId2" Type="http://schemas.openxmlformats.org/officeDocument/2006/relationships/image" Target="../media/image24.jpeg"/><Relationship Id="rId16" Type="http://schemas.openxmlformats.org/officeDocument/2006/relationships/hyperlink" Target="http://tolstolob.ru/wp-content/uploads/2012/10/YOrsh.jpg" TargetMode="External"/><Relationship Id="rId20" Type="http://schemas.openxmlformats.org/officeDocument/2006/relationships/hyperlink" Target="http://www.meinfish.ru/images/riba-mech2.jpg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lesstewart.files.wordpress.com/2008/04/gfish.gif" TargetMode="External"/><Relationship Id="rId11" Type="http://schemas.openxmlformats.org/officeDocument/2006/relationships/hyperlink" Target="http://isoft.ucoz.ua/_ph/9/523272741.jpg" TargetMode="External"/><Relationship Id="rId24" Type="http://schemas.openxmlformats.org/officeDocument/2006/relationships/hyperlink" Target="http://img373.imageshack.us/img373/8324/07bz6.jpg" TargetMode="External"/><Relationship Id="rId5" Type="http://schemas.openxmlformats.org/officeDocument/2006/relationships/hyperlink" Target="http://rpp.nashaucheba.ru/pars_docs/refs/145/144238/img3.jpg" TargetMode="External"/><Relationship Id="rId15" Type="http://schemas.openxmlformats.org/officeDocument/2006/relationships/hyperlink" Target="http://ribak-ribaky.ru/images/slych/okun.jpg" TargetMode="External"/><Relationship Id="rId23" Type="http://schemas.openxmlformats.org/officeDocument/2006/relationships/hyperlink" Target="http://righttalk.bbnow.ru/uploads/0002/74/04/135404-1-f.jpg" TargetMode="External"/><Relationship Id="rId10" Type="http://schemas.openxmlformats.org/officeDocument/2006/relationships/hyperlink" Target="http://i04.fotocdn.net/8/tlog_box/1604/1604757.jpg" TargetMode="External"/><Relationship Id="rId19" Type="http://schemas.openxmlformats.org/officeDocument/2006/relationships/hyperlink" Target="http://arstyle.org/uploads/posts/2010-01/1264203310_1229630027_seafishpsd.jpg" TargetMode="External"/><Relationship Id="rId4" Type="http://schemas.openxmlformats.org/officeDocument/2006/relationships/hyperlink" Target="http://groworganic.com/organic-gardening/images/uploads/Cyprinus_carpio_GLERL_1.jpg" TargetMode="External"/><Relationship Id="rId9" Type="http://schemas.openxmlformats.org/officeDocument/2006/relationships/hyperlink" Target="http://modernst.ru/wp-content/gallery/fotop1/animals-1246.jpg" TargetMode="External"/><Relationship Id="rId14" Type="http://schemas.openxmlformats.org/officeDocument/2006/relationships/hyperlink" Target="http://ribak-ribaky.ru/images/slych/karas.jpg" TargetMode="External"/><Relationship Id="rId22" Type="http://schemas.openxmlformats.org/officeDocument/2006/relationships/hyperlink" Target="http://s00.yaplakal.com/pics/pics_original/8/0/6/4619608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Grp="1"/>
          </p:cNvSpPr>
          <p:nvPr>
            <p:ph type="subTitle" idx="4294967295"/>
          </p:nvPr>
        </p:nvSpPr>
        <p:spPr>
          <a:xfrm>
            <a:off x="4935538" y="5365750"/>
            <a:ext cx="4208462" cy="1492250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Font typeface="Arial" charset="0"/>
              <a:buNone/>
            </a:pPr>
            <a:r>
              <a:rPr lang="ru-RU" sz="1800" b="1" i="1" smtClean="0">
                <a:solidFill>
                  <a:srgbClr val="6600CC"/>
                </a:solidFill>
              </a:rPr>
              <a:t>Автор</a:t>
            </a:r>
            <a:r>
              <a:rPr lang="ru-RU" sz="1800" b="1" i="1" smtClean="0">
                <a:solidFill>
                  <a:srgbClr val="EF720B"/>
                </a:solidFill>
              </a:rPr>
              <a:t> </a:t>
            </a:r>
            <a:r>
              <a:rPr lang="ru-RU" sz="1800" b="1" smtClean="0"/>
              <a:t>Смолькина Юлия Игоревна, </a:t>
            </a:r>
          </a:p>
          <a:p>
            <a:pPr marL="0" indent="0" algn="ctr">
              <a:lnSpc>
                <a:spcPct val="80000"/>
              </a:lnSpc>
              <a:buFont typeface="Arial" charset="0"/>
              <a:buNone/>
            </a:pPr>
            <a:r>
              <a:rPr lang="ru-RU" sz="1800" b="1" smtClean="0"/>
              <a:t>воспитатель, </a:t>
            </a:r>
          </a:p>
          <a:p>
            <a:pPr marL="0" indent="0" algn="ctr">
              <a:lnSpc>
                <a:spcPct val="80000"/>
              </a:lnSpc>
              <a:buFont typeface="Arial" charset="0"/>
              <a:buNone/>
            </a:pPr>
            <a:r>
              <a:rPr lang="ru-RU" sz="1800" b="1" smtClean="0"/>
              <a:t>МБДОУ "Детский сад №9" комбинированного вида, </a:t>
            </a:r>
          </a:p>
          <a:p>
            <a:pPr marL="0" indent="0" algn="ctr">
              <a:lnSpc>
                <a:spcPct val="80000"/>
              </a:lnSpc>
              <a:buFont typeface="Arial" charset="0"/>
              <a:buNone/>
            </a:pPr>
            <a:r>
              <a:rPr lang="ru-RU" sz="1800" b="1" smtClean="0"/>
              <a:t>г. Рузаевка, РМ </a:t>
            </a: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endParaRPr lang="ru-RU" sz="1800" smtClean="0"/>
          </a:p>
        </p:txBody>
      </p:sp>
      <p:sp>
        <p:nvSpPr>
          <p:cNvPr id="14339" name="WordArt 8"/>
          <p:cNvSpPr>
            <a:spLocks noChangeArrowheads="1" noChangeShapeType="1" noTextEdit="1"/>
          </p:cNvSpPr>
          <p:nvPr/>
        </p:nvSpPr>
        <p:spPr bwMode="auto">
          <a:xfrm>
            <a:off x="2700338" y="1268413"/>
            <a:ext cx="3282950" cy="873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РЫБЫ:</a:t>
            </a:r>
          </a:p>
        </p:txBody>
      </p:sp>
      <p:sp>
        <p:nvSpPr>
          <p:cNvPr id="14340" name="WordArt 9"/>
          <p:cNvSpPr>
            <a:spLocks noChangeArrowheads="1" noChangeShapeType="1" noTextEdit="1"/>
          </p:cNvSpPr>
          <p:nvPr/>
        </p:nvSpPr>
        <p:spPr bwMode="auto">
          <a:xfrm>
            <a:off x="2843213" y="2636838"/>
            <a:ext cx="3167062" cy="717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какие они?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3"/>
          <p:cNvSpPr>
            <a:spLocks noGrp="1"/>
          </p:cNvSpPr>
          <p:nvPr>
            <p:ph type="body" idx="1"/>
          </p:nvPr>
        </p:nvSpPr>
        <p:spPr>
          <a:xfrm>
            <a:off x="457200" y="4581525"/>
            <a:ext cx="8229600" cy="1544638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b="1" i="1" smtClean="0">
                <a:solidFill>
                  <a:srgbClr val="FFFF00"/>
                </a:solidFill>
              </a:rPr>
              <a:t>Окунь</a:t>
            </a:r>
            <a:r>
              <a:rPr lang="ru-RU" i="1" smtClean="0">
                <a:solidFill>
                  <a:srgbClr val="FFFF00"/>
                </a:solidFill>
              </a:rPr>
              <a:t> </a:t>
            </a:r>
            <a:r>
              <a:rPr lang="ru-RU" i="1" smtClean="0">
                <a:solidFill>
                  <a:srgbClr val="000099"/>
                </a:solidFill>
              </a:rPr>
              <a:t>– небольшая речная рыбка длиной до 30 см. </a:t>
            </a:r>
          </a:p>
          <a:p>
            <a:pPr algn="ctr">
              <a:buFont typeface="Arial" charset="0"/>
              <a:buNone/>
            </a:pPr>
            <a:r>
              <a:rPr lang="ru-RU" i="1" smtClean="0">
                <a:solidFill>
                  <a:srgbClr val="000099"/>
                </a:solidFill>
              </a:rPr>
              <a:t>Несмотря на то, что она маленькая, окунь- хищная рыба.</a:t>
            </a:r>
          </a:p>
        </p:txBody>
      </p:sp>
      <p:pic>
        <p:nvPicPr>
          <p:cNvPr id="23554" name="Picture 5" descr="oku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88913"/>
            <a:ext cx="7777163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3"/>
          <p:cNvSpPr>
            <a:spLocks noGrp="1"/>
          </p:cNvSpPr>
          <p:nvPr>
            <p:ph type="body" idx="1"/>
          </p:nvPr>
        </p:nvSpPr>
        <p:spPr>
          <a:xfrm>
            <a:off x="250825" y="4437063"/>
            <a:ext cx="8497888" cy="1689100"/>
          </a:xfrm>
        </p:spPr>
        <p:txBody>
          <a:bodyPr/>
          <a:lstStyle/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b="1" i="1" smtClean="0">
                <a:solidFill>
                  <a:srgbClr val="FFFF00"/>
                </a:solidFill>
              </a:rPr>
              <a:t>Ёрш </a:t>
            </a:r>
            <a:r>
              <a:rPr lang="ru-RU" i="1" smtClean="0">
                <a:solidFill>
                  <a:srgbClr val="000099"/>
                </a:solidFill>
              </a:rPr>
              <a:t>– небольшая рыбка, питающаяся мелкими организмами- рачками и др. 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i="1" smtClean="0">
                <a:solidFill>
                  <a:srgbClr val="000099"/>
                </a:solidFill>
              </a:rPr>
              <a:t>Водится ёрш в реках и озёрах, и является добычей для более крупных рыб.</a:t>
            </a:r>
          </a:p>
        </p:txBody>
      </p:sp>
      <p:pic>
        <p:nvPicPr>
          <p:cNvPr id="24578" name="Picture 5" descr="YOrs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88913"/>
            <a:ext cx="8020050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3"/>
          <p:cNvSpPr>
            <a:spLocks noGrp="1"/>
          </p:cNvSpPr>
          <p:nvPr>
            <p:ph type="body" idx="4294967295"/>
          </p:nvPr>
        </p:nvSpPr>
        <p:spPr>
          <a:xfrm>
            <a:off x="323850" y="4941888"/>
            <a:ext cx="8229600" cy="1512887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2800" b="1" i="1" smtClean="0">
                <a:solidFill>
                  <a:srgbClr val="FFFF00"/>
                </a:solidFill>
              </a:rPr>
              <a:t>Сом</a:t>
            </a:r>
            <a:r>
              <a:rPr lang="ru-RU" sz="2800" i="1" smtClean="0">
                <a:solidFill>
                  <a:srgbClr val="000099"/>
                </a:solidFill>
              </a:rPr>
              <a:t> – очень крупная рыба, длиной до 5м и весом до 300 кг. Обитает сом в реках и озёрах. У этой рыбы нет чешуи. Сом – хищник.</a:t>
            </a:r>
          </a:p>
        </p:txBody>
      </p:sp>
      <p:pic>
        <p:nvPicPr>
          <p:cNvPr id="25602" name="Picture 7" descr="934bea62f68c1b4a68bc6f718fd059eb_f4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404813"/>
            <a:ext cx="784860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9"/>
          <p:cNvSpPr>
            <a:spLocks noChangeArrowheads="1"/>
          </p:cNvSpPr>
          <p:nvPr/>
        </p:nvSpPr>
        <p:spPr bwMode="auto">
          <a:xfrm>
            <a:off x="3419475" y="3644900"/>
            <a:ext cx="1736725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6000" b="1">
                <a:latin typeface="Times New Roman" pitchFamily="18" charset="0"/>
              </a:rPr>
              <a:t>Сом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3"/>
          <p:cNvSpPr>
            <a:spLocks noGrp="1"/>
          </p:cNvSpPr>
          <p:nvPr>
            <p:ph type="body" idx="1"/>
          </p:nvPr>
        </p:nvSpPr>
        <p:spPr>
          <a:xfrm>
            <a:off x="250825" y="4652963"/>
            <a:ext cx="8642350" cy="1944687"/>
          </a:xfrm>
        </p:spPr>
        <p:txBody>
          <a:bodyPr/>
          <a:lstStyle/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b="1" i="1" smtClean="0">
                <a:solidFill>
                  <a:srgbClr val="FFFF00"/>
                </a:solidFill>
              </a:rPr>
              <a:t>Щука</a:t>
            </a:r>
            <a:r>
              <a:rPr lang="ru-RU" i="1" smtClean="0">
                <a:solidFill>
                  <a:srgbClr val="000099"/>
                </a:solidFill>
              </a:rPr>
              <a:t> – речная хищная рыба, она достигает в длину до 2 м и имеет массу более 60 кг. 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i="1" smtClean="0">
                <a:solidFill>
                  <a:srgbClr val="000099"/>
                </a:solidFill>
              </a:rPr>
              <a:t>Окрас у щуки серо-зелёный в крапинку.</a:t>
            </a:r>
            <a:br>
              <a:rPr lang="ru-RU" i="1" smtClean="0">
                <a:solidFill>
                  <a:srgbClr val="000099"/>
                </a:solidFill>
              </a:rPr>
            </a:br>
            <a:r>
              <a:rPr lang="ru-RU" i="1" smtClean="0">
                <a:solidFill>
                  <a:srgbClr val="000099"/>
                </a:solidFill>
              </a:rPr>
              <a:t>Щука очень прожорлива. Питается в основном рыбой, лягушками, насекомыми.</a:t>
            </a:r>
          </a:p>
        </p:txBody>
      </p:sp>
      <p:pic>
        <p:nvPicPr>
          <p:cNvPr id="26626" name="Picture 5" descr="SHHu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692150"/>
            <a:ext cx="8248650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7" descr="lo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WordArt 8"/>
          <p:cNvSpPr>
            <a:spLocks noChangeArrowheads="1" noChangeShapeType="1" noTextEdit="1"/>
          </p:cNvSpPr>
          <p:nvPr/>
        </p:nvSpPr>
        <p:spPr bwMode="auto">
          <a:xfrm>
            <a:off x="2195513" y="260350"/>
            <a:ext cx="4679950" cy="627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FF99CC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Морские рыбы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3"/>
          <p:cNvSpPr>
            <a:spLocks noGrp="1"/>
          </p:cNvSpPr>
          <p:nvPr>
            <p:ph type="body" idx="1"/>
          </p:nvPr>
        </p:nvSpPr>
        <p:spPr>
          <a:xfrm>
            <a:off x="323850" y="4365625"/>
            <a:ext cx="8569325" cy="1760538"/>
          </a:xfrm>
        </p:spPr>
        <p:txBody>
          <a:bodyPr/>
          <a:lstStyle/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b="1" i="1" smtClean="0">
                <a:solidFill>
                  <a:srgbClr val="FFFF00"/>
                </a:solidFill>
              </a:rPr>
              <a:t>Меч-рыба</a:t>
            </a:r>
            <a:r>
              <a:rPr lang="ru-RU" i="1" smtClean="0">
                <a:solidFill>
                  <a:srgbClr val="000099"/>
                </a:solidFill>
              </a:rPr>
              <a:t> - одна из самых больших хищных рыб. Она достигает 4,5 метра в длину и весит до 500 кг. На хвосте у неё большой полулунный плавник, верхняя челюсть несет меч, а тело голое, без чешуи. </a:t>
            </a:r>
          </a:p>
        </p:txBody>
      </p:sp>
      <p:pic>
        <p:nvPicPr>
          <p:cNvPr id="28674" name="Picture 5" descr="riba-mech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88913"/>
            <a:ext cx="8351837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6"/>
          <p:cNvSpPr>
            <a:spLocks noChangeArrowheads="1"/>
          </p:cNvSpPr>
          <p:nvPr/>
        </p:nvSpPr>
        <p:spPr bwMode="auto">
          <a:xfrm>
            <a:off x="5724525" y="3284538"/>
            <a:ext cx="2185988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b="1"/>
              <a:t>Рыба – меч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3"/>
          <p:cNvSpPr>
            <a:spLocks noGrp="1"/>
          </p:cNvSpPr>
          <p:nvPr>
            <p:ph type="body" idx="1"/>
          </p:nvPr>
        </p:nvSpPr>
        <p:spPr>
          <a:xfrm>
            <a:off x="250825" y="4797425"/>
            <a:ext cx="8642350" cy="1800225"/>
          </a:xfrm>
        </p:spPr>
        <p:txBody>
          <a:bodyPr/>
          <a:lstStyle/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b="1" i="1" smtClean="0">
                <a:solidFill>
                  <a:srgbClr val="FFFF00"/>
                </a:solidFill>
              </a:rPr>
              <a:t>Морской чёрт</a:t>
            </a:r>
            <a:r>
              <a:rPr lang="ru-RU" i="1" smtClean="0">
                <a:solidFill>
                  <a:srgbClr val="000099"/>
                </a:solidFill>
              </a:rPr>
              <a:t> – крупная рыба длиной до 1,5 м, а весит до 20 килограммов.  На голове удочка - аппетитная светящаяся «приманка» для других рыб.</a:t>
            </a:r>
          </a:p>
        </p:txBody>
      </p:sp>
      <p:pic>
        <p:nvPicPr>
          <p:cNvPr id="29698" name="Picture 5" descr="0021-021-Morskoj-chjo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765175"/>
            <a:ext cx="7561263" cy="364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6"/>
          <p:cNvSpPr>
            <a:spLocks noChangeArrowheads="1"/>
          </p:cNvSpPr>
          <p:nvPr/>
        </p:nvSpPr>
        <p:spPr bwMode="auto">
          <a:xfrm>
            <a:off x="1331913" y="3644900"/>
            <a:ext cx="2665412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b="1"/>
              <a:t>Морской чёрт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3"/>
          <p:cNvSpPr>
            <a:spLocks noGrp="1"/>
          </p:cNvSpPr>
          <p:nvPr>
            <p:ph type="body" idx="1"/>
          </p:nvPr>
        </p:nvSpPr>
        <p:spPr>
          <a:xfrm>
            <a:off x="179388" y="4652963"/>
            <a:ext cx="8642350" cy="1833562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b="1" i="1" smtClean="0">
                <a:solidFill>
                  <a:srgbClr val="FFFF00"/>
                </a:solidFill>
              </a:rPr>
              <a:t>Летучие рыбы</a:t>
            </a:r>
            <a:r>
              <a:rPr lang="ru-RU" i="1" smtClean="0">
                <a:solidFill>
                  <a:srgbClr val="000099"/>
                </a:solidFill>
              </a:rPr>
              <a:t> – невелики, от 15 до 25-35 см. Даже гигантская летучая рыба не длиннее 50 см. Её грудные плавники немного короче тела и содержат большое число лучей.</a:t>
            </a:r>
            <a:r>
              <a:rPr lang="ru-RU" smtClean="0">
                <a:solidFill>
                  <a:srgbClr val="000099"/>
                </a:solidFill>
              </a:rPr>
              <a:t> </a:t>
            </a:r>
          </a:p>
        </p:txBody>
      </p:sp>
      <p:pic>
        <p:nvPicPr>
          <p:cNvPr id="30722" name="Picture 5" descr="46196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404813"/>
            <a:ext cx="575945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6"/>
          <p:cNvSpPr>
            <a:spLocks noChangeArrowheads="1"/>
          </p:cNvSpPr>
          <p:nvPr/>
        </p:nvSpPr>
        <p:spPr bwMode="auto">
          <a:xfrm>
            <a:off x="3348038" y="3573463"/>
            <a:ext cx="2611437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b="1"/>
              <a:t>Летучая рыба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3"/>
          <p:cNvSpPr>
            <a:spLocks noGrp="1"/>
          </p:cNvSpPr>
          <p:nvPr>
            <p:ph type="body" idx="1"/>
          </p:nvPr>
        </p:nvSpPr>
        <p:spPr>
          <a:xfrm>
            <a:off x="179388" y="4652963"/>
            <a:ext cx="8713787" cy="1800225"/>
          </a:xfrm>
        </p:spPr>
        <p:txBody>
          <a:bodyPr/>
          <a:lstStyle/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z="2400" b="1" i="1" smtClean="0">
                <a:solidFill>
                  <a:srgbClr val="FFFF00"/>
                </a:solidFill>
              </a:rPr>
              <a:t>Электрический скат </a:t>
            </a:r>
            <a:r>
              <a:rPr lang="ru-RU" sz="2400" b="1" i="1" smtClean="0">
                <a:solidFill>
                  <a:srgbClr val="000099"/>
                </a:solidFill>
              </a:rPr>
              <a:t>– </a:t>
            </a:r>
            <a:r>
              <a:rPr lang="ru-RU" sz="2400" i="1" smtClean="0">
                <a:solidFill>
                  <a:srgbClr val="000099"/>
                </a:solidFill>
              </a:rPr>
              <a:t> крупная рыба, нередко достигающая длину 2 м и вес 100 кг, с почти круглым диском тела и голой, лишённой шипов и колючек кожей. 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z="2400" i="1" smtClean="0">
                <a:solidFill>
                  <a:srgbClr val="000099"/>
                </a:solidFill>
              </a:rPr>
              <a:t>Они используют своё грозное оружие главным образом для того, чтобы убивать добычу и, конечно, для обороны.  </a:t>
            </a:r>
          </a:p>
        </p:txBody>
      </p:sp>
      <p:pic>
        <p:nvPicPr>
          <p:cNvPr id="31746" name="Picture 5" descr="135404-1-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333375"/>
            <a:ext cx="7559675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6"/>
          <p:cNvSpPr>
            <a:spLocks noChangeArrowheads="1"/>
          </p:cNvSpPr>
          <p:nvPr/>
        </p:nvSpPr>
        <p:spPr bwMode="auto">
          <a:xfrm>
            <a:off x="5580063" y="3814763"/>
            <a:ext cx="2801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Электрический скат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3"/>
          <p:cNvSpPr>
            <a:spLocks noGrp="1"/>
          </p:cNvSpPr>
          <p:nvPr>
            <p:ph type="body" idx="1"/>
          </p:nvPr>
        </p:nvSpPr>
        <p:spPr>
          <a:xfrm>
            <a:off x="250825" y="4508500"/>
            <a:ext cx="8642350" cy="1617663"/>
          </a:xfrm>
        </p:spPr>
        <p:txBody>
          <a:bodyPr/>
          <a:lstStyle/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400" b="1" i="1" smtClean="0">
                <a:solidFill>
                  <a:srgbClr val="FFFF00"/>
                </a:solidFill>
              </a:rPr>
              <a:t>Рыба-зебра</a:t>
            </a:r>
            <a:r>
              <a:rPr lang="ru-RU" sz="2400" b="1" i="1" smtClean="0">
                <a:solidFill>
                  <a:srgbClr val="000099"/>
                </a:solidFill>
              </a:rPr>
              <a:t> – </a:t>
            </a:r>
            <a:r>
              <a:rPr lang="ru-RU" sz="2400" i="1" smtClean="0">
                <a:solidFill>
                  <a:srgbClr val="000099"/>
                </a:solidFill>
              </a:rPr>
              <a:t>морская рыбка</a:t>
            </a:r>
            <a:r>
              <a:rPr lang="ru-RU" sz="2400" b="1" i="1" smtClean="0">
                <a:solidFill>
                  <a:srgbClr val="000099"/>
                </a:solidFill>
              </a:rPr>
              <a:t>,</a:t>
            </a:r>
            <a:r>
              <a:rPr lang="ru-RU" sz="2400" i="1" smtClean="0">
                <a:solidFill>
                  <a:srgbClr val="000099"/>
                </a:solidFill>
              </a:rPr>
              <a:t> раскрашенная кремовыми и бордовыми полосами. Тело рыбы-зебры оснащено большим количеством плавников, игл и других придатков. В минуту опасности она быстро поворачивается из стороны в сторону, стараясь встать к противнику спиной, и бьёт его спинными плавниками. Яд крылаток чрезвычайно опасен.</a:t>
            </a:r>
          </a:p>
        </p:txBody>
      </p:sp>
      <p:pic>
        <p:nvPicPr>
          <p:cNvPr id="32770" name="Picture 5" descr="07bz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260350"/>
            <a:ext cx="6291263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6"/>
          <p:cNvSpPr>
            <a:spLocks noChangeArrowheads="1"/>
          </p:cNvSpPr>
          <p:nvPr/>
        </p:nvSpPr>
        <p:spPr bwMode="auto">
          <a:xfrm>
            <a:off x="6084888" y="3933825"/>
            <a:ext cx="173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Рыба-зебра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/>
          </p:cNvSpPr>
          <p:nvPr/>
        </p:nvSpPr>
        <p:spPr bwMode="auto">
          <a:xfrm>
            <a:off x="323850" y="115888"/>
            <a:ext cx="85693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i="1">
                <a:solidFill>
                  <a:srgbClr val="FFFF00"/>
                </a:solidFill>
              </a:rPr>
              <a:t>Рыбы</a:t>
            </a:r>
            <a:r>
              <a:rPr lang="ru-RU" sz="2800" b="1" i="1"/>
              <a:t> </a:t>
            </a:r>
            <a:r>
              <a:rPr lang="ru-RU" sz="2800">
                <a:solidFill>
                  <a:srgbClr val="000099"/>
                </a:solidFill>
              </a:rPr>
              <a:t>- </a:t>
            </a:r>
            <a:r>
              <a:rPr lang="ru-RU" sz="2800" i="1">
                <a:solidFill>
                  <a:srgbClr val="000099"/>
                </a:solidFill>
              </a:rPr>
              <a:t>это водные жители, тело которых покрыто чешуёй.</a:t>
            </a:r>
            <a:r>
              <a:rPr lang="ru-RU" sz="2800" i="1">
                <a:solidFill>
                  <a:srgbClr val="6600CC"/>
                </a:solidFill>
              </a:rPr>
              <a:t> </a:t>
            </a:r>
          </a:p>
        </p:txBody>
      </p:sp>
      <p:sp>
        <p:nvSpPr>
          <p:cNvPr id="15362" name="AutoShape 6" descr="i?id=e586218f75aca373f8c3985d107e1b35&amp;n=33&amp;h=17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endParaRPr lang="ru-RU"/>
          </a:p>
        </p:txBody>
      </p:sp>
      <p:pic>
        <p:nvPicPr>
          <p:cNvPr id="15363" name="Picture 8" descr="Cyprinus_carpio_GLERL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773238"/>
            <a:ext cx="8247062" cy="422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7c08f4933ecc2b8ab29017ab0616b53d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14650"/>
            <a:ext cx="1419225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5"/>
          <p:cNvSpPr>
            <a:spLocks noGrp="1"/>
          </p:cNvSpPr>
          <p:nvPr>
            <p:ph type="title" idx="4294967295"/>
          </p:nvPr>
        </p:nvSpPr>
        <p:spPr>
          <a:xfrm>
            <a:off x="684213" y="0"/>
            <a:ext cx="8229600" cy="941388"/>
          </a:xfrm>
        </p:spPr>
        <p:txBody>
          <a:bodyPr/>
          <a:lstStyle/>
          <a:p>
            <a:r>
              <a:rPr lang="ru-RU" sz="4000" smtClean="0"/>
              <a:t>Список использованных источников:</a:t>
            </a:r>
          </a:p>
        </p:txBody>
      </p:sp>
      <p:sp>
        <p:nvSpPr>
          <p:cNvPr id="33796" name="Rectangle 6"/>
          <p:cNvSpPr>
            <a:spLocks noGrp="1"/>
          </p:cNvSpPr>
          <p:nvPr>
            <p:ph type="body" idx="4294967295"/>
          </p:nvPr>
        </p:nvSpPr>
        <p:spPr>
          <a:xfrm>
            <a:off x="1511300" y="836613"/>
            <a:ext cx="7632700" cy="5832475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500" smtClean="0"/>
              <a:t>2. </a:t>
            </a:r>
            <a:r>
              <a:rPr lang="ru-RU" sz="1500" smtClean="0">
                <a:hlinkClick r:id="rId4"/>
              </a:rPr>
              <a:t>http://groworganic.com/organic-gardening/images/uploads/Cyprinus_carpio_GLERL_1.jpg</a:t>
            </a:r>
            <a:r>
              <a:rPr lang="ru-RU" sz="1500" smtClean="0"/>
              <a:t>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500" smtClean="0"/>
              <a:t>3. </a:t>
            </a:r>
            <a:r>
              <a:rPr lang="ru-RU" sz="1500" smtClean="0">
                <a:hlinkClick r:id="rId5"/>
              </a:rPr>
              <a:t>http://rpp.nashaucheba.ru/pars_docs/refs/145/144238/img3.jpg</a:t>
            </a:r>
            <a:r>
              <a:rPr lang="ru-RU" sz="1500" smtClean="0"/>
              <a:t>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500" smtClean="0"/>
              <a:t>4. </a:t>
            </a:r>
            <a:r>
              <a:rPr lang="ru-RU" sz="1500" smtClean="0">
                <a:hlinkClick r:id="rId6"/>
              </a:rPr>
              <a:t>https://lesstewart.files.wordpress.com/2008/04/gfish.gif</a:t>
            </a:r>
            <a:r>
              <a:rPr lang="ru-RU" sz="1500" smtClean="0"/>
              <a:t>   </a:t>
            </a:r>
            <a:r>
              <a:rPr lang="ru-RU" sz="1500" smtClean="0">
                <a:hlinkClick r:id="rId7"/>
              </a:rPr>
              <a:t>http://www.celysvet.cz/skin/smile/s4445.gif</a:t>
            </a:r>
            <a:r>
              <a:rPr lang="ru-RU" sz="1500" smtClean="0"/>
              <a:t>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500" smtClean="0"/>
              <a:t>5. </a:t>
            </a:r>
            <a:r>
              <a:rPr lang="ru-RU" sz="1500" smtClean="0">
                <a:hlinkClick r:id="rId8"/>
              </a:rPr>
              <a:t>http://www.celysvet.cz/skin/smile/s12050.gif</a:t>
            </a:r>
            <a:r>
              <a:rPr lang="ru-RU" sz="1500" smtClean="0"/>
              <a:t>   </a:t>
            </a:r>
            <a:r>
              <a:rPr lang="ru-RU" sz="1500" smtClean="0">
                <a:hlinkClick r:id="rId9"/>
              </a:rPr>
              <a:t>http://modernst.ru/wp-content/gallery/fotop1/animals-1246.jpg</a:t>
            </a:r>
            <a:r>
              <a:rPr lang="ru-RU" sz="1500" smtClean="0"/>
              <a:t>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500" smtClean="0"/>
              <a:t>6. </a:t>
            </a:r>
            <a:r>
              <a:rPr lang="ru-RU" sz="1500" smtClean="0">
                <a:hlinkClick r:id="rId10"/>
              </a:rPr>
              <a:t>http://i04.fotocdn.net/8/tlog_box/1604/1604757.jpg</a:t>
            </a:r>
            <a:r>
              <a:rPr lang="ru-RU" sz="1500" smtClean="0"/>
              <a:t>   </a:t>
            </a:r>
            <a:r>
              <a:rPr lang="ru-RU" sz="1500" smtClean="0">
                <a:hlinkClick r:id="rId11"/>
              </a:rPr>
              <a:t>http://isoft.ucoz.ua/_ph/9/523272741.jpg</a:t>
            </a:r>
            <a:r>
              <a:rPr lang="ru-RU" sz="1500" smtClean="0"/>
              <a:t>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500" smtClean="0"/>
              <a:t>7. </a:t>
            </a:r>
            <a:r>
              <a:rPr lang="ru-RU" sz="1500" smtClean="0">
                <a:hlinkClick r:id="rId12"/>
              </a:rPr>
              <a:t>http://cdn01.ru/files/users/images/66/da/66dab9284eb46adbfc17881dd571e022.jpg</a:t>
            </a:r>
            <a:r>
              <a:rPr lang="ru-RU" sz="1500" smtClean="0"/>
              <a:t>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500" smtClean="0"/>
              <a:t>8. </a:t>
            </a:r>
            <a:r>
              <a:rPr lang="ru-RU" sz="1500" smtClean="0">
                <a:hlinkClick r:id="rId13"/>
              </a:rPr>
              <a:t>http://mypresentation.ru/documents/f5349345e9ccad9ba12cfd6fcf3f538e/img15.jpg</a:t>
            </a:r>
            <a:r>
              <a:rPr lang="ru-RU" sz="1500" smtClean="0"/>
              <a:t>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500" smtClean="0"/>
              <a:t>9. </a:t>
            </a:r>
            <a:r>
              <a:rPr lang="ru-RU" sz="1500" smtClean="0">
                <a:hlinkClick r:id="rId14"/>
              </a:rPr>
              <a:t>http://ribak-ribaky.ru/images/slych/karas.jpg</a:t>
            </a:r>
            <a:r>
              <a:rPr lang="ru-RU" sz="1500" smtClean="0"/>
              <a:t>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500" smtClean="0"/>
              <a:t>10. </a:t>
            </a:r>
            <a:r>
              <a:rPr lang="ru-RU" sz="1500" smtClean="0">
                <a:hlinkClick r:id="rId15"/>
              </a:rPr>
              <a:t>http://ribak-ribaky.ru/images/slych/okun.jpg</a:t>
            </a:r>
            <a:r>
              <a:rPr lang="ru-RU" sz="1500" smtClean="0"/>
              <a:t>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500" smtClean="0"/>
              <a:t>11. </a:t>
            </a:r>
            <a:r>
              <a:rPr lang="ru-RU" sz="1500" smtClean="0">
                <a:hlinkClick r:id="rId16"/>
              </a:rPr>
              <a:t>http://tolstolob.ru/wp-content/uploads/2012/10/YOrsh.jpg</a:t>
            </a:r>
            <a:r>
              <a:rPr lang="ru-RU" sz="1500" smtClean="0"/>
              <a:t>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500" smtClean="0"/>
              <a:t>12. </a:t>
            </a:r>
            <a:r>
              <a:rPr lang="ru-RU" sz="1500" smtClean="0">
                <a:hlinkClick r:id="rId17"/>
              </a:rPr>
              <a:t>http://www.luckyfishing.ru/temp/wordpress/wp-content/uploads/934bea62f68c1b4a68bc6f718fd059eb_f423.png</a:t>
            </a:r>
            <a:r>
              <a:rPr lang="ru-RU" sz="1500" smtClean="0"/>
              <a:t>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500" smtClean="0"/>
              <a:t>13. </a:t>
            </a:r>
            <a:r>
              <a:rPr lang="ru-RU" sz="1500" smtClean="0">
                <a:hlinkClick r:id="rId18"/>
              </a:rPr>
              <a:t>http://tolstolob.ru/wp-content/uploads/2012/10/SHHuka.jpg</a:t>
            </a:r>
            <a:r>
              <a:rPr lang="ru-RU" sz="1500" smtClean="0"/>
              <a:t>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500" smtClean="0"/>
              <a:t>14. </a:t>
            </a:r>
            <a:r>
              <a:rPr lang="ru-RU" sz="1500" smtClean="0">
                <a:hlinkClick r:id="rId19"/>
              </a:rPr>
              <a:t>http://arstyle.org/uploads/posts/2010-01/1264203310_1229630027_seafishpsd.jpg</a:t>
            </a:r>
            <a:r>
              <a:rPr lang="ru-RU" sz="1500" smtClean="0"/>
              <a:t>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500" smtClean="0"/>
              <a:t>15. </a:t>
            </a:r>
            <a:r>
              <a:rPr lang="ru-RU" sz="1500" smtClean="0">
                <a:hlinkClick r:id="rId20"/>
              </a:rPr>
              <a:t>http://www.meinfish.ru/images/riba-mech2.jpg</a:t>
            </a:r>
            <a:r>
              <a:rPr lang="ru-RU" sz="1500" smtClean="0"/>
              <a:t>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500" smtClean="0"/>
              <a:t>16. </a:t>
            </a:r>
            <a:r>
              <a:rPr lang="ru-RU" sz="1500" smtClean="0">
                <a:hlinkClick r:id="rId21"/>
              </a:rPr>
              <a:t>http://900igr.net/datai/morskie-zhiteli/Ryby-morskie-2.files/0021-021-Morskoj-chjort.jpg</a:t>
            </a:r>
            <a:r>
              <a:rPr lang="ru-RU" sz="1500" smtClean="0"/>
              <a:t>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500" smtClean="0"/>
              <a:t>17. </a:t>
            </a:r>
            <a:r>
              <a:rPr lang="ru-RU" sz="1500" smtClean="0">
                <a:hlinkClick r:id="rId22"/>
              </a:rPr>
              <a:t>http://s00.yaplakal.com/pics/pics_original/8/0/6/4619608.jpg</a:t>
            </a:r>
            <a:r>
              <a:rPr lang="ru-RU" sz="1500" smtClean="0"/>
              <a:t>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500" smtClean="0"/>
              <a:t>18. </a:t>
            </a:r>
            <a:r>
              <a:rPr lang="ru-RU" sz="1500" smtClean="0">
                <a:hlinkClick r:id="rId23"/>
              </a:rPr>
              <a:t>http://righttalk.bbnow.ru/uploads/0002/74/04/135404-1-f.jpg</a:t>
            </a:r>
            <a:r>
              <a:rPr lang="ru-RU" sz="1500" smtClean="0"/>
              <a:t>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500" smtClean="0"/>
              <a:t>19. </a:t>
            </a:r>
            <a:r>
              <a:rPr lang="ru-RU" sz="1500" smtClean="0">
                <a:hlinkClick r:id="rId24"/>
              </a:rPr>
              <a:t>http://img373.imageshack.us/img373/8324/07bz6.jpg</a:t>
            </a:r>
            <a:r>
              <a:rPr lang="ru-RU" sz="1500" smtClean="0"/>
              <a:t>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500" smtClean="0"/>
              <a:t>Материал взят из: </a:t>
            </a:r>
            <a:r>
              <a:rPr lang="ru-RU" sz="1500" smtClean="0">
                <a:hlinkClick r:id="rId25"/>
              </a:rPr>
              <a:t>http://hipermir.ru/topic/ryby/</a:t>
            </a:r>
            <a:r>
              <a:rPr lang="ru-RU" sz="1500" smtClean="0"/>
              <a:t>  </a:t>
            </a:r>
            <a:r>
              <a:rPr lang="ru-RU" sz="1500" smtClean="0">
                <a:hlinkClick r:id="rId26"/>
              </a:rPr>
              <a:t>http://ucheba-legko.ru/education/biologiya/7_klass/mnogoobrazie_jivotnyih/mnogokletochnyie_jivotnyie/pozvonochnyie/klassyi_ryib/lecture_obschaya_harakteristika_ryib.html</a:t>
            </a:r>
            <a:r>
              <a:rPr lang="ru-RU" sz="15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ontent Placeholder 2"/>
          <p:cNvSpPr>
            <a:spLocks noGrp="1"/>
          </p:cNvSpPr>
          <p:nvPr>
            <p:ph idx="1"/>
          </p:nvPr>
        </p:nvSpPr>
        <p:spPr>
          <a:xfrm>
            <a:off x="0" y="5949950"/>
            <a:ext cx="9144000" cy="6032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500" i="1" smtClean="0">
                <a:solidFill>
                  <a:srgbClr val="6600CC"/>
                </a:solidFill>
              </a:rPr>
              <a:t> </a:t>
            </a:r>
            <a:r>
              <a:rPr lang="ru-RU" sz="2500" i="1" smtClean="0">
                <a:solidFill>
                  <a:srgbClr val="000099"/>
                </a:solidFill>
              </a:rPr>
              <a:t>Тело рыбы состоит из головы, туловища, хвоста и плавников.</a:t>
            </a:r>
            <a:endParaRPr lang="en-US" sz="2500" i="1" smtClean="0">
              <a:solidFill>
                <a:srgbClr val="000099"/>
              </a:solidFill>
            </a:endParaRPr>
          </a:p>
        </p:txBody>
      </p:sp>
      <p:pic>
        <p:nvPicPr>
          <p:cNvPr id="16386" name="Picture 6" descr="Точечный рисуно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011238"/>
            <a:ext cx="6624638" cy="466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6"/>
          <p:cNvSpPr>
            <a:spLocks/>
          </p:cNvSpPr>
          <p:nvPr/>
        </p:nvSpPr>
        <p:spPr bwMode="auto">
          <a:xfrm>
            <a:off x="468313" y="188913"/>
            <a:ext cx="822960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ru-RU" sz="2800" i="1">
                <a:solidFill>
                  <a:srgbClr val="000099"/>
                </a:solidFill>
              </a:rPr>
              <a:t>При помощи плавников рыбы поворачиваются в воде и меняют направление. </a:t>
            </a: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ru-RU" sz="2800" i="1">
                <a:solidFill>
                  <a:srgbClr val="000099"/>
                </a:solidFill>
              </a:rPr>
              <a:t>Рулём для них служит хвост.</a:t>
            </a:r>
            <a:br>
              <a:rPr lang="ru-RU" sz="2800" i="1">
                <a:solidFill>
                  <a:srgbClr val="000099"/>
                </a:solidFill>
              </a:rPr>
            </a:br>
            <a:endParaRPr lang="ru-RU" sz="2800" i="1">
              <a:solidFill>
                <a:srgbClr val="000099"/>
              </a:solidFill>
            </a:endParaRPr>
          </a:p>
        </p:txBody>
      </p:sp>
      <p:sp>
        <p:nvSpPr>
          <p:cNvPr id="17410" name="AutoShape 6" descr="gfish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endParaRPr lang="ru-RU"/>
          </a:p>
        </p:txBody>
      </p:sp>
      <p:sp>
        <p:nvSpPr>
          <p:cNvPr id="17411" name="AutoShape 8" descr="gfish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endParaRPr lang="ru-RU"/>
          </a:p>
        </p:txBody>
      </p:sp>
      <p:pic>
        <p:nvPicPr>
          <p:cNvPr id="17412" name="Picture 10" descr="gfish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989138"/>
            <a:ext cx="3600450" cy="223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2" descr="s444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3284538"/>
            <a:ext cx="3976688" cy="262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/>
          </p:cNvSpPr>
          <p:nvPr>
            <p:ph type="body" idx="1"/>
          </p:nvPr>
        </p:nvSpPr>
        <p:spPr>
          <a:xfrm>
            <a:off x="179388" y="1700213"/>
            <a:ext cx="4752975" cy="50419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3200" i="1" smtClean="0">
                <a:solidFill>
                  <a:srgbClr val="000099"/>
                </a:solidFill>
              </a:rPr>
              <a:t>Дышат рыбы при помощи жабр. Они закрывают жабры и набирают полный рот воды, а потом открывают жабры и выпускают через них воду, «забирая» из воды кислород.</a:t>
            </a:r>
          </a:p>
        </p:txBody>
      </p:sp>
      <p:pic>
        <p:nvPicPr>
          <p:cNvPr id="18434" name="Picture 9" descr="s1205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0"/>
            <a:ext cx="1584325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13" descr="animals-124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1989138"/>
            <a:ext cx="3960813" cy="395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4"/>
          <p:cNvSpPr>
            <a:spLocks noGrp="1"/>
          </p:cNvSpPr>
          <p:nvPr>
            <p:ph type="title"/>
          </p:nvPr>
        </p:nvSpPr>
        <p:spPr>
          <a:xfrm>
            <a:off x="468313" y="404813"/>
            <a:ext cx="8064500" cy="1268412"/>
          </a:xfrm>
        </p:spPr>
        <p:txBody>
          <a:bodyPr/>
          <a:lstStyle/>
          <a:p>
            <a:r>
              <a:rPr lang="ru-RU" sz="2800" i="1" smtClean="0">
                <a:solidFill>
                  <a:srgbClr val="000099"/>
                </a:solidFill>
              </a:rPr>
              <a:t>Большинство рыб мечут икру.</a:t>
            </a:r>
            <a:br>
              <a:rPr lang="ru-RU" sz="2800" i="1" smtClean="0">
                <a:solidFill>
                  <a:srgbClr val="000099"/>
                </a:solidFill>
              </a:rPr>
            </a:br>
            <a:r>
              <a:rPr lang="ru-RU" sz="2800" i="1" smtClean="0">
                <a:solidFill>
                  <a:srgbClr val="000099"/>
                </a:solidFill>
              </a:rPr>
              <a:t>Из каждой икринки потом появляются мальки. Они не совсем похожи на взрослых рыб.</a:t>
            </a:r>
            <a:br>
              <a:rPr lang="ru-RU" sz="2800" i="1" smtClean="0">
                <a:solidFill>
                  <a:srgbClr val="000099"/>
                </a:solidFill>
              </a:rPr>
            </a:br>
            <a:r>
              <a:rPr lang="ru-RU" sz="2800" i="1" smtClean="0">
                <a:solidFill>
                  <a:srgbClr val="000099"/>
                </a:solidFill>
              </a:rPr>
              <a:t>Но пройдёт немного времени и мальки превратятся во взрослых рыб.</a:t>
            </a:r>
          </a:p>
        </p:txBody>
      </p:sp>
      <p:pic>
        <p:nvPicPr>
          <p:cNvPr id="19458" name="Picture 6" descr="16047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420938"/>
            <a:ext cx="4248150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8" descr="5232727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2997200"/>
            <a:ext cx="417195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/>
          </p:cNvSpPr>
          <p:nvPr>
            <p:ph type="body" idx="1"/>
          </p:nvPr>
        </p:nvSpPr>
        <p:spPr>
          <a:xfrm>
            <a:off x="323850" y="1484313"/>
            <a:ext cx="4248150" cy="5040312"/>
          </a:xfrm>
        </p:spPr>
        <p:txBody>
          <a:bodyPr/>
          <a:lstStyle/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i="1" smtClean="0">
                <a:solidFill>
                  <a:srgbClr val="000099"/>
                </a:solidFill>
              </a:rPr>
              <a:t>Зимой, когда вода замерзает, рыбы опускаются на дно. В это время они ведут малоподвижный образ жизни, мало питаются. Но в воде подо льдом очень мало кислорода, поэтому люди делают проруби, чтобы рыбам было легче дышать.</a:t>
            </a:r>
          </a:p>
        </p:txBody>
      </p:sp>
      <p:pic>
        <p:nvPicPr>
          <p:cNvPr id="20482" name="Picture 5" descr="66dab9284eb46adbfc17881dd571e0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1916113"/>
            <a:ext cx="386556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8" descr="img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3"/>
          <p:cNvSpPr>
            <a:spLocks noGrp="1"/>
          </p:cNvSpPr>
          <p:nvPr>
            <p:ph type="body" idx="1"/>
          </p:nvPr>
        </p:nvSpPr>
        <p:spPr>
          <a:xfrm>
            <a:off x="468313" y="4652963"/>
            <a:ext cx="8229600" cy="16891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b="1" i="1" smtClean="0">
                <a:solidFill>
                  <a:srgbClr val="FFFF00"/>
                </a:solidFill>
              </a:rPr>
              <a:t>Карась</a:t>
            </a:r>
            <a:r>
              <a:rPr lang="ru-RU" i="1" smtClean="0">
                <a:solidFill>
                  <a:srgbClr val="000099"/>
                </a:solidFill>
              </a:rPr>
              <a:t> – речная рыба, размером от 30 до 50 см. </a:t>
            </a:r>
          </a:p>
          <a:p>
            <a:pPr algn="ctr">
              <a:buFont typeface="Arial" charset="0"/>
              <a:buNone/>
            </a:pPr>
            <a:r>
              <a:rPr lang="ru-RU" i="1" smtClean="0">
                <a:solidFill>
                  <a:srgbClr val="000099"/>
                </a:solidFill>
              </a:rPr>
              <a:t>Бывает золотой и серебряный караси.</a:t>
            </a:r>
            <a:br>
              <a:rPr lang="ru-RU" i="1" smtClean="0">
                <a:solidFill>
                  <a:srgbClr val="000099"/>
                </a:solidFill>
              </a:rPr>
            </a:br>
            <a:endParaRPr lang="ru-RU" i="1" smtClean="0">
              <a:solidFill>
                <a:srgbClr val="000099"/>
              </a:solidFill>
            </a:endParaRPr>
          </a:p>
        </p:txBody>
      </p:sp>
      <p:pic>
        <p:nvPicPr>
          <p:cNvPr id="22530" name="Picture 5" descr="kar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88913"/>
            <a:ext cx="8137525" cy="390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2765</TotalTime>
  <Words>491</Words>
  <Application>Microsoft Office PowerPoint</Application>
  <PresentationFormat>Экран (4:3)</PresentationFormat>
  <Paragraphs>52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Calibri</vt:lpstr>
      <vt:lpstr>Arial</vt:lpstr>
      <vt:lpstr>Times New Roman</vt:lpstr>
      <vt:lpstr>Office Theme</vt:lpstr>
      <vt:lpstr>Слайд 1</vt:lpstr>
      <vt:lpstr>Слайд 2</vt:lpstr>
      <vt:lpstr>Слайд 3</vt:lpstr>
      <vt:lpstr>Слайд 4</vt:lpstr>
      <vt:lpstr>Слайд 5</vt:lpstr>
      <vt:lpstr>Большинство рыб мечут икру. Из каждой икринки потом появляются мальки. Они не совсем похожи на взрослых рыб. Но пройдёт немного времени и мальки превратятся во взрослых рыб.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Список использованных источников: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User</cp:lastModifiedBy>
  <cp:revision>52</cp:revision>
  <dcterms:created xsi:type="dcterms:W3CDTF">2013-08-21T19:17:07Z</dcterms:created>
  <dcterms:modified xsi:type="dcterms:W3CDTF">2016-01-19T18:31:02Z</dcterms:modified>
</cp:coreProperties>
</file>