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8" r:id="rId5"/>
    <p:sldId id="266" r:id="rId6"/>
    <p:sldId id="265" r:id="rId7"/>
    <p:sldId id="259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B5E41-C400-43A9-A640-3673F919634B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C3FA-67BA-4D1A-9D74-9B45F10E4D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 по теме «Треугольник»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 1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779912" y="1844824"/>
            <a:ext cx="5184576" cy="1944216"/>
          </a:xfrm>
          <a:prstGeom prst="triangle">
            <a:avLst>
              <a:gd name="adj" fmla="val 17447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0800000">
            <a:off x="2771800" y="4293096"/>
            <a:ext cx="5184576" cy="1944216"/>
          </a:xfrm>
          <a:prstGeom prst="triangle">
            <a:avLst>
              <a:gd name="adj" fmla="val 17447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31840" y="314096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R</a:t>
            </a:r>
            <a:endParaRPr lang="ru-RU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100392" y="407707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860032" y="83671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460432" y="234888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339752" y="450912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452320" y="5805264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1520" y="332656"/>
            <a:ext cx="331236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 smtClean="0"/>
              <a:t>Треугольники </a:t>
            </a:r>
            <a:r>
              <a:rPr lang="en-US" sz="3500" dirty="0" smtClean="0"/>
              <a:t>BDR  </a:t>
            </a:r>
            <a:r>
              <a:rPr lang="ru-RU" sz="3500" dirty="0" smtClean="0"/>
              <a:t>и </a:t>
            </a:r>
            <a:r>
              <a:rPr lang="en-US" sz="3500" dirty="0" smtClean="0"/>
              <a:t>CHF</a:t>
            </a:r>
            <a:r>
              <a:rPr lang="ru-RU" sz="3500" dirty="0" smtClean="0"/>
              <a:t> равны. </a:t>
            </a:r>
          </a:p>
          <a:p>
            <a:r>
              <a:rPr lang="ru-RU" sz="3500" dirty="0" smtClean="0"/>
              <a:t>Укажите соответственно равные элементы </a:t>
            </a:r>
            <a:r>
              <a:rPr lang="ru-RU" sz="3500" dirty="0" err="1" smtClean="0"/>
              <a:t>треуголь</a:t>
            </a:r>
            <a:r>
              <a:rPr lang="ru-RU" sz="3500" dirty="0" smtClean="0"/>
              <a:t>-</a:t>
            </a:r>
          </a:p>
          <a:p>
            <a:r>
              <a:rPr lang="ru-RU" sz="3500" dirty="0" err="1" smtClean="0"/>
              <a:t>ников</a:t>
            </a:r>
            <a:r>
              <a:rPr lang="ru-RU" sz="3500" dirty="0" smtClean="0"/>
              <a:t>.</a:t>
            </a:r>
            <a:endParaRPr lang="ru-RU" sz="35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156176" y="3573016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4499992" y="5013176"/>
            <a:ext cx="288032" cy="36004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 flipV="1">
            <a:off x="3995936" y="2420888"/>
            <a:ext cx="504056" cy="36004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012160" y="3573016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355976" y="4941168"/>
            <a:ext cx="288032" cy="288032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7236296" y="5229200"/>
            <a:ext cx="648072" cy="14401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940152" y="2204864"/>
            <a:ext cx="144016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5796136" y="2204864"/>
            <a:ext cx="144016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5724128" y="4077072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580112" y="4077072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868144" y="4077072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00192" y="3573016"/>
            <a:ext cx="0" cy="432048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Дуга 33"/>
          <p:cNvSpPr/>
          <p:nvPr/>
        </p:nvSpPr>
        <p:spPr>
          <a:xfrm rot="15526738">
            <a:off x="7489827" y="3463369"/>
            <a:ext cx="1019757" cy="620156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Дуга 34"/>
          <p:cNvSpPr/>
          <p:nvPr/>
        </p:nvSpPr>
        <p:spPr>
          <a:xfrm rot="17286919">
            <a:off x="6813149" y="5588889"/>
            <a:ext cx="633996" cy="1084488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6" name="Дуга 35"/>
          <p:cNvSpPr/>
          <p:nvPr/>
        </p:nvSpPr>
        <p:spPr>
          <a:xfrm rot="5173333">
            <a:off x="3325000" y="4008162"/>
            <a:ext cx="1019757" cy="620156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7" name="Дуга 36"/>
          <p:cNvSpPr/>
          <p:nvPr/>
        </p:nvSpPr>
        <p:spPr>
          <a:xfrm rot="3132738" flipV="1">
            <a:off x="4733428" y="1482621"/>
            <a:ext cx="373770" cy="773919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8" name="Дуга 37"/>
          <p:cNvSpPr/>
          <p:nvPr/>
        </p:nvSpPr>
        <p:spPr>
          <a:xfrm rot="12567582">
            <a:off x="7322869" y="4287743"/>
            <a:ext cx="1019757" cy="620156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Дуга 38"/>
          <p:cNvSpPr/>
          <p:nvPr/>
        </p:nvSpPr>
        <p:spPr>
          <a:xfrm rot="2985997">
            <a:off x="3332029" y="3060382"/>
            <a:ext cx="1019757" cy="620156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500"/>
                            </p:stCondLst>
                            <p:childTnLst>
                              <p:par>
                                <p:cTn id="10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500"/>
                            </p:stCondLst>
                            <p:childTnLst>
                              <p:par>
                                <p:cTn id="1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500"/>
                            </p:stCondLst>
                            <p:childTnLst>
                              <p:par>
                                <p:cTn id="1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000"/>
                            </p:stCondLst>
                            <p:childTnLst>
                              <p:par>
                                <p:cTn id="1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50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8000"/>
                            </p:stCondLst>
                            <p:childTnLst>
                              <p:par>
                                <p:cTn id="1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500"/>
                            </p:stCondLst>
                            <p:childTnLst>
                              <p:par>
                                <p:cTn id="1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9" grpId="0"/>
      <p:bldP spid="10" grpId="0"/>
      <p:bldP spid="11" grpId="0"/>
      <p:bldP spid="13" grpId="0"/>
      <p:bldP spid="14" grpId="0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78098"/>
          </a:xfrm>
        </p:spPr>
        <p:txBody>
          <a:bodyPr/>
          <a:lstStyle/>
          <a:p>
            <a:r>
              <a:rPr lang="ru-RU" u="sng" dirty="0" smtClean="0"/>
              <a:t>Задача № </a:t>
            </a:r>
            <a:r>
              <a:rPr lang="en-US" u="sng" dirty="0" smtClean="0"/>
              <a:t>2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Дано: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AB=AC=BC,</a:t>
            </a:r>
          </a:p>
          <a:p>
            <a:pPr>
              <a:buNone/>
            </a:pPr>
            <a:r>
              <a:rPr lang="en-US" dirty="0" smtClean="0"/>
              <a:t>AD=DC</a:t>
            </a:r>
          </a:p>
          <a:p>
            <a:pPr>
              <a:buNone/>
            </a:pPr>
            <a:r>
              <a:rPr lang="en-US" dirty="0" smtClean="0"/>
              <a:t>P  ABC = 36 cm,</a:t>
            </a:r>
          </a:p>
          <a:p>
            <a:pPr>
              <a:buNone/>
            </a:pPr>
            <a:r>
              <a:rPr lang="en-US" dirty="0" smtClean="0"/>
              <a:t>P   ADC = 40 cm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ru-RU" dirty="0" smtClean="0"/>
              <a:t>Найти стороны</a:t>
            </a:r>
          </a:p>
          <a:p>
            <a:pPr>
              <a:buNone/>
            </a:pPr>
            <a:r>
              <a:rPr lang="ru-RU" dirty="0" smtClean="0"/>
              <a:t> треугольников </a:t>
            </a:r>
          </a:p>
          <a:p>
            <a:pPr>
              <a:buNone/>
            </a:pPr>
            <a:r>
              <a:rPr lang="en-US" dirty="0" smtClean="0"/>
              <a:t>ADC </a:t>
            </a:r>
            <a:r>
              <a:rPr lang="ru-RU" dirty="0" smtClean="0"/>
              <a:t> и</a:t>
            </a:r>
            <a:r>
              <a:rPr lang="en-US" dirty="0" smtClean="0"/>
              <a:t> ABC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55576" y="3068960"/>
            <a:ext cx="144016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55576" y="3501008"/>
            <a:ext cx="216024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779912" y="1340768"/>
            <a:ext cx="5184576" cy="4464496"/>
          </a:xfrm>
          <a:prstGeom prst="triangle">
            <a:avLst>
              <a:gd name="adj" fmla="val 50550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779912" y="3861048"/>
            <a:ext cx="5112568" cy="1944216"/>
          </a:xfrm>
          <a:prstGeom prst="triangle">
            <a:avLst>
              <a:gd name="adj" fmla="val 49725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347864" y="5805264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</a:t>
            </a:r>
            <a:endParaRPr lang="ru-RU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620688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</a:t>
            </a:r>
            <a:endParaRPr lang="ru-RU" sz="4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156176" y="2924944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8316416" y="6027003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</a:t>
            </a:r>
            <a:endParaRPr lang="ru-RU" sz="48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6300192" y="5589240"/>
            <a:ext cx="0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084168" y="5589240"/>
            <a:ext cx="0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 flipV="1">
            <a:off x="5076056" y="2996952"/>
            <a:ext cx="504056" cy="360040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876256" y="4293096"/>
            <a:ext cx="576064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6732240" y="4149080"/>
            <a:ext cx="576064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092280" y="2852936"/>
            <a:ext cx="576064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932040" y="4437112"/>
            <a:ext cx="504056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76056" y="4293096"/>
            <a:ext cx="504056" cy="504056"/>
          </a:xfrm>
          <a:prstGeom prst="line">
            <a:avLst/>
          </a:prstGeom>
          <a:ln w="603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1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4000"/>
                            </p:stCondLst>
                            <p:childTnLst>
                              <p:par>
                                <p:cTn id="13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15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8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8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pic>
        <p:nvPicPr>
          <p:cNvPr id="1026" name="Picture 2" descr="http://fs00.infourok.ru/images/doc/252/256850/640/img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507" y="0"/>
            <a:ext cx="901249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u="sng" dirty="0" smtClean="0"/>
              <a:t>Задача № </a:t>
            </a:r>
            <a:r>
              <a:rPr lang="en-US" u="sng" dirty="0" smtClean="0"/>
              <a:t>3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2962672" cy="2260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Дано:</a:t>
            </a:r>
          </a:p>
          <a:p>
            <a:pPr>
              <a:buNone/>
            </a:pPr>
            <a:r>
              <a:rPr lang="en-US" dirty="0" smtClean="0"/>
              <a:t>ABD =      CBD</a:t>
            </a:r>
          </a:p>
          <a:p>
            <a:pPr>
              <a:buNone/>
            </a:pPr>
            <a:r>
              <a:rPr lang="ru-RU" dirty="0" smtClean="0"/>
              <a:t>Угол </a:t>
            </a:r>
            <a:r>
              <a:rPr lang="en-US" dirty="0" smtClean="0"/>
              <a:t>FAB = 160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51520" y="2348880"/>
            <a:ext cx="216024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691680" y="2348880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987824" y="2636912"/>
            <a:ext cx="144016" cy="14401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7313759">
            <a:off x="4217757" y="1995900"/>
            <a:ext cx="3870495" cy="821615"/>
          </a:xfrm>
          <a:prstGeom prst="triangle">
            <a:avLst>
              <a:gd name="adj" fmla="val 50550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1907704" y="2564904"/>
            <a:ext cx="4582832" cy="3312368"/>
          </a:xfrm>
          <a:prstGeom prst="line">
            <a:avLst/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8" name="TextBox 17"/>
          <p:cNvSpPr txBox="1"/>
          <p:nvPr/>
        </p:nvSpPr>
        <p:spPr>
          <a:xfrm>
            <a:off x="4716016" y="414908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A</a:t>
            </a:r>
            <a:endParaRPr lang="ru-RU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884368" y="429309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ru-RU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164288" y="188640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B</a:t>
            </a:r>
            <a:endParaRPr lang="ru-RU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285293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</a:t>
            </a:r>
            <a:endParaRPr lang="ru-RU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619672" y="4797152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ru-RU" sz="4800" b="1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5391942">
            <a:off x="4999143" y="2115579"/>
            <a:ext cx="3870495" cy="821615"/>
          </a:xfrm>
          <a:prstGeom prst="triangle">
            <a:avLst>
              <a:gd name="adj" fmla="val 50550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15526738">
            <a:off x="4641336" y="3089371"/>
            <a:ext cx="1224136" cy="1440160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1920" y="2564904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160</a:t>
            </a:r>
            <a:endParaRPr lang="ru-RU" sz="4800" b="1" dirty="0"/>
          </a:p>
        </p:txBody>
      </p:sp>
      <p:sp>
        <p:nvSpPr>
          <p:cNvPr id="28" name="Овал 27"/>
          <p:cNvSpPr/>
          <p:nvPr/>
        </p:nvSpPr>
        <p:spPr>
          <a:xfrm>
            <a:off x="4932040" y="2636912"/>
            <a:ext cx="144016" cy="14401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000"/>
                            </p:stCondLst>
                            <p:childTnLst>
                              <p:par>
                                <p:cTn id="6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0"/>
                            </p:stCondLst>
                            <p:childTnLst>
                              <p:par>
                                <p:cTn id="9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18" grpId="0"/>
      <p:bldP spid="19" grpId="0"/>
      <p:bldP spid="20" grpId="0"/>
      <p:bldP spid="22" grpId="0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u="sng" dirty="0"/>
              <a:t>Задача № </a:t>
            </a:r>
            <a:r>
              <a:rPr lang="en-US" u="sng" dirty="0"/>
              <a:t>4</a:t>
            </a:r>
            <a:endParaRPr lang="ru-RU" u="sng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00200"/>
            <a:ext cx="3682752" cy="4349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Дано: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ABD =      CBD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 = DC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noProof="0" dirty="0"/>
              <a:t> </a:t>
            </a:r>
            <a:r>
              <a:rPr lang="ru-RU" sz="3200" noProof="0" dirty="0" smtClean="0"/>
              <a:t>Угол </a:t>
            </a:r>
            <a:r>
              <a:rPr lang="en-US" sz="3200" noProof="0" dirty="0" smtClean="0"/>
              <a:t>ABC = 110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noProof="0" dirty="0" smtClean="0"/>
              <a:t> </a:t>
            </a:r>
            <a:r>
              <a:rPr lang="ru-RU" sz="3200" noProof="0" dirty="0" smtClean="0"/>
              <a:t>Угол </a:t>
            </a:r>
            <a:r>
              <a:rPr lang="en-US" sz="3200" noProof="0" dirty="0" smtClean="0"/>
              <a:t>BAD = 90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noProof="0" dirty="0" smtClean="0"/>
              <a:t>Найти угол </a:t>
            </a:r>
            <a:r>
              <a:rPr lang="en-US" sz="3200" noProof="0" dirty="0" smtClean="0"/>
              <a:t>ABD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3200" noProof="0" dirty="0" smtClean="0"/>
              <a:t>Доказать </a:t>
            </a:r>
            <a:r>
              <a:rPr lang="en-US" sz="3200" noProof="0" dirty="0" smtClean="0"/>
              <a:t>BC       CD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200" noProof="0" dirty="0" smtClean="0"/>
              <a:t>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763688" y="2204864"/>
            <a:ext cx="216024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23528" y="2276872"/>
            <a:ext cx="216024" cy="14401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flipH="1" flipV="1">
            <a:off x="2987824" y="2924944"/>
            <a:ext cx="144016" cy="14401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H="1" flipV="1">
            <a:off x="2987824" y="3429000"/>
            <a:ext cx="144016" cy="14401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 rot="13713709">
            <a:off x="5157048" y="2153689"/>
            <a:ext cx="2686409" cy="2349385"/>
          </a:xfrm>
          <a:prstGeom prst="triangle">
            <a:avLst>
              <a:gd name="adj" fmla="val 0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7896714">
            <a:off x="5143079" y="2166452"/>
            <a:ext cx="2686409" cy="2349385"/>
          </a:xfrm>
          <a:prstGeom prst="triangle">
            <a:avLst>
              <a:gd name="adj" fmla="val 100000"/>
            </a:avLst>
          </a:prstGeom>
          <a:noFill/>
          <a:ln w="1206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851920" y="3140968"/>
            <a:ext cx="720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A</a:t>
            </a:r>
            <a:endParaRPr lang="ru-RU" sz="4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00192" y="537321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D</a:t>
            </a:r>
            <a:endParaRPr lang="ru-RU" sz="4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692696"/>
            <a:ext cx="360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B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88424" y="3573016"/>
            <a:ext cx="46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C</a:t>
            </a:r>
            <a:endParaRPr lang="ru-RU" sz="48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771800" y="4437112"/>
            <a:ext cx="0" cy="28803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555776" y="4725144"/>
            <a:ext cx="4320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 rot="18646235">
            <a:off x="4804664" y="3373633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7723883">
            <a:off x="5768706" y="972623"/>
            <a:ext cx="1224136" cy="1440160"/>
          </a:xfrm>
          <a:prstGeom prst="arc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24128" y="2492896"/>
            <a:ext cx="1656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110 </a:t>
            </a:r>
            <a:endParaRPr lang="ru-RU" sz="4800" b="1" dirty="0"/>
          </a:p>
        </p:txBody>
      </p:sp>
      <p:sp>
        <p:nvSpPr>
          <p:cNvPr id="24" name="Овал 23"/>
          <p:cNvSpPr/>
          <p:nvPr/>
        </p:nvSpPr>
        <p:spPr>
          <a:xfrm flipH="1" flipV="1">
            <a:off x="6732240" y="2636912"/>
            <a:ext cx="144016" cy="144016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2" grpId="0" animBg="1"/>
      <p:bldP spid="13" grpId="0"/>
      <p:bldP spid="14" grpId="0"/>
      <p:bldP spid="15" grpId="0"/>
      <p:bldP spid="16" grpId="0"/>
      <p:bldP spid="21" grpId="0" animBg="1"/>
      <p:bldP spid="22" grpId="0" animBg="1"/>
      <p:bldP spid="23" grpId="0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Оценки за урок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5- нет ошибок в ответе</a:t>
            </a:r>
          </a:p>
          <a:p>
            <a:r>
              <a:rPr lang="ru-RU" dirty="0" smtClean="0"/>
              <a:t>4 – одна – две </a:t>
            </a:r>
            <a:r>
              <a:rPr lang="ru-RU" dirty="0" smtClean="0"/>
              <a:t>ошибки в </a:t>
            </a:r>
            <a:r>
              <a:rPr lang="ru-RU" dirty="0" smtClean="0"/>
              <a:t>ответе</a:t>
            </a:r>
          </a:p>
          <a:p>
            <a:r>
              <a:rPr lang="ru-RU" dirty="0" smtClean="0"/>
              <a:t>3 – три-четыре ошибки в ответе</a:t>
            </a:r>
          </a:p>
          <a:p>
            <a:r>
              <a:rPr lang="ru-RU" dirty="0" smtClean="0"/>
              <a:t>2 – нет правильного ответа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100,101,103, № 99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148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Решение задач по теме «Треугольник»</vt:lpstr>
      <vt:lpstr>Задача 1</vt:lpstr>
      <vt:lpstr>Задача № 2</vt:lpstr>
      <vt:lpstr>Физкультминутка</vt:lpstr>
      <vt:lpstr>Задача № 3</vt:lpstr>
      <vt:lpstr>Задача № 4</vt:lpstr>
      <vt:lpstr>Оценки за урок</vt:lpstr>
      <vt:lpstr>Домашнее задание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по теме «Треугольник»</dc:title>
  <dc:creator>Зарезин</dc:creator>
  <cp:lastModifiedBy>user</cp:lastModifiedBy>
  <cp:revision>10</cp:revision>
  <dcterms:created xsi:type="dcterms:W3CDTF">2015-10-18T18:46:00Z</dcterms:created>
  <dcterms:modified xsi:type="dcterms:W3CDTF">2016-01-11T11:54:34Z</dcterms:modified>
</cp:coreProperties>
</file>