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6" r:id="rId1"/>
    <p:sldMasterId id="2147483728" r:id="rId2"/>
    <p:sldMasterId id="2147483895" r:id="rId3"/>
  </p:sldMasterIdLst>
  <p:notesMasterIdLst>
    <p:notesMasterId r:id="rId13"/>
  </p:notes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1974" y="-46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notesMaster" Target="notesMasters/notesMaster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viewProps" Target="viewProps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10"/>
    </mc:Choice>
    <mc:Fallback>
      <c:style val="10"/>
    </mc:Fallback>
  </mc:AlternateContent>
  <c:chart>
    <c:autoTitleDeleted val="0"/>
    <c:plotArea>
      <c:layout>
        <c:manualLayout>
          <c:layoutTarget val="inner"/>
          <c:xMode val="edge"/>
          <c:yMode val="edge"/>
          <c:x val="8.6065141271477935E-2"/>
          <c:y val="3.9759228320097095E-2"/>
          <c:w val="0.71385447157847182"/>
          <c:h val="0.8699168776509532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Низкий</c:v>
                </c:pt>
              </c:strCache>
            </c:strRef>
          </c:tx>
          <c:invertIfNegative val="0"/>
          <c:cat>
            <c:numRef>
              <c:f>Лист1!$A$2:$A$5</c:f>
              <c:numCache>
                <c:formatCode>General</c:formatCode>
                <c:ptCount val="4"/>
                <c:pt idx="0">
                  <c:v>2012</c:v>
                </c:pt>
                <c:pt idx="1">
                  <c:v>2013</c:v>
                </c:pt>
              </c:numCache>
            </c:num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35</c:v>
                </c:pt>
                <c:pt idx="1">
                  <c:v>18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Средний</c:v>
                </c:pt>
              </c:strCache>
            </c:strRef>
          </c:tx>
          <c:invertIfNegative val="0"/>
          <c:cat>
            <c:numRef>
              <c:f>Лист1!$A$2:$A$5</c:f>
              <c:numCache>
                <c:formatCode>General</c:formatCode>
                <c:ptCount val="4"/>
                <c:pt idx="0">
                  <c:v>2012</c:v>
                </c:pt>
                <c:pt idx="1">
                  <c:v>2013</c:v>
                </c:pt>
              </c:numCache>
            </c:numRef>
          </c:cat>
          <c:val>
            <c:numRef>
              <c:f>Лист1!$C$2:$C$5</c:f>
              <c:numCache>
                <c:formatCode>General</c:formatCode>
                <c:ptCount val="4"/>
                <c:pt idx="0">
                  <c:v>60</c:v>
                </c:pt>
                <c:pt idx="1">
                  <c:v>57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Высокий</c:v>
                </c:pt>
              </c:strCache>
            </c:strRef>
          </c:tx>
          <c:invertIfNegative val="0"/>
          <c:cat>
            <c:numRef>
              <c:f>Лист1!$A$2:$A$5</c:f>
              <c:numCache>
                <c:formatCode>General</c:formatCode>
                <c:ptCount val="4"/>
                <c:pt idx="0">
                  <c:v>2012</c:v>
                </c:pt>
                <c:pt idx="1">
                  <c:v>2013</c:v>
                </c:pt>
              </c:numCache>
            </c:numRef>
          </c:cat>
          <c:val>
            <c:numRef>
              <c:f>Лист1!$D$2:$D$5</c:f>
              <c:numCache>
                <c:formatCode>General</c:formatCode>
                <c:ptCount val="4"/>
                <c:pt idx="0">
                  <c:v>15</c:v>
                </c:pt>
                <c:pt idx="1">
                  <c:v>25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72604928"/>
        <c:axId val="77124096"/>
      </c:barChart>
      <c:catAx>
        <c:axId val="17260492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77124096"/>
        <c:crosses val="autoZero"/>
        <c:auto val="1"/>
        <c:lblAlgn val="ctr"/>
        <c:lblOffset val="100"/>
        <c:noMultiLvlLbl val="0"/>
      </c:catAx>
      <c:valAx>
        <c:axId val="77124096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72604928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2E7D6E2-D0E5-4467-973F-E35E2316CCE4}" type="datetimeFigureOut">
              <a:rPr lang="ru-RU" smtClean="0"/>
              <a:pPr/>
              <a:t>20.01.2015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5ED0EB-AB9A-4184-BBC3-1F29B656C4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628605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5ED0EB-AB9A-4184-BBC3-1F29B656C468}" type="slidenum">
              <a:rPr lang="ru-RU" smtClean="0"/>
              <a:pPr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730383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5ED0EB-AB9A-4184-BBC3-1F29B656C468}" type="slidenum">
              <a:rPr lang="ru-RU" smtClean="0"/>
              <a:pPr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841128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6.png"/><Relationship Id="rId7" Type="http://schemas.openxmlformats.org/officeDocument/2006/relationships/image" Target="../media/image8.gif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3.xml"/><Relationship Id="rId6" Type="http://schemas.openxmlformats.org/officeDocument/2006/relationships/image" Target="../media/image7.gif"/><Relationship Id="rId5" Type="http://schemas.openxmlformats.org/officeDocument/2006/relationships/image" Target="../media/image3.png"/><Relationship Id="rId4" Type="http://schemas.openxmlformats.org/officeDocument/2006/relationships/image" Target="../media/image2.png"/><Relationship Id="rId9" Type="http://schemas.openxmlformats.org/officeDocument/2006/relationships/image" Target="../media/image10.png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CABCD3C-B3A9-43F4-A467-B89CFC7E1461}" type="datetimeFigureOut">
              <a:rPr lang="ru-RU" smtClean="0"/>
              <a:pPr/>
              <a:t>20.01.2015</a:t>
            </a:fld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F5C996F-7739-437C-BDA1-24B224EEA11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6367369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CABCD3C-B3A9-43F4-A467-B89CFC7E1461}" type="datetimeFigureOut">
              <a:rPr lang="ru-RU" smtClean="0"/>
              <a:pPr/>
              <a:t>20.01.2015</a:t>
            </a:fld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F5C996F-7739-437C-BDA1-24B224EEA11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0966288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CABCD3C-B3A9-43F4-A467-B89CFC7E1461}" type="datetimeFigureOut">
              <a:rPr lang="ru-RU" smtClean="0"/>
              <a:pPr/>
              <a:t>20.01.2015</a:t>
            </a:fld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F5C996F-7739-437C-BDA1-24B224EEA11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668402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7"/>
          <p:cNvSpPr>
            <a:spLocks noChangeArrowheads="1"/>
          </p:cNvSpPr>
          <p:nvPr/>
        </p:nvSpPr>
        <p:spPr bwMode="auto">
          <a:xfrm>
            <a:off x="609600" y="1219200"/>
            <a:ext cx="7924800" cy="914400"/>
          </a:xfrm>
          <a:custGeom>
            <a:avLst/>
            <a:gdLst/>
            <a:ahLst/>
            <a:cxnLst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25400" cap="flat" cmpd="sng">
            <a:solidFill>
              <a:schemeClr val="accent1"/>
            </a:solidFill>
            <a:prstDash val="solid"/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endParaRPr lang="ru-RU" sz="1800">
              <a:latin typeface="Arial" pitchFamily="34" charset="0"/>
            </a:endParaRPr>
          </a:p>
        </p:txBody>
      </p:sp>
      <p:sp>
        <p:nvSpPr>
          <p:cNvPr id="5" name="Line 8"/>
          <p:cNvSpPr>
            <a:spLocks noChangeShapeType="1"/>
          </p:cNvSpPr>
          <p:nvPr/>
        </p:nvSpPr>
        <p:spPr bwMode="auto">
          <a:xfrm>
            <a:off x="1981200" y="3962400"/>
            <a:ext cx="6511925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ru-RU" sz="1800">
              <a:latin typeface="Arial" pitchFamily="34" charset="0"/>
            </a:endParaRPr>
          </a:p>
        </p:txBody>
      </p:sp>
      <p:sp>
        <p:nvSpPr>
          <p:cNvPr id="4710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1524000"/>
            <a:ext cx="7623175" cy="1752600"/>
          </a:xfrm>
        </p:spPr>
        <p:txBody>
          <a:bodyPr/>
          <a:lstStyle>
            <a:lvl1pPr>
              <a:defRPr sz="5000"/>
            </a:lvl1pPr>
          </a:lstStyle>
          <a:p>
            <a:r>
              <a:rPr lang="ru-RU" altLang="en-US" smtClean="0"/>
              <a:t>Образец заголовка</a:t>
            </a:r>
            <a:endParaRPr lang="ru-RU" altLang="en-US"/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981200" y="3962400"/>
            <a:ext cx="65532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800"/>
            </a:lvl1pPr>
          </a:lstStyle>
          <a:p>
            <a:r>
              <a:rPr lang="ru-RU" altLang="en-US" smtClean="0"/>
              <a:t>Образец подзаголовка</a:t>
            </a:r>
            <a:endParaRPr lang="ru-RU" alt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F1CD13-3346-4FBC-9AF5-F4882F007D05}" type="slidenum">
              <a:rPr lang="ru-RU" altLang="en-US"/>
              <a:pPr>
                <a:defRPr/>
              </a:pPr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116334772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8" name="Freeform 8"/>
          <p:cNvSpPr>
            <a:spLocks/>
          </p:cNvSpPr>
          <p:nvPr/>
        </p:nvSpPr>
        <p:spPr bwMode="ltGray">
          <a:xfrm>
            <a:off x="0" y="0"/>
            <a:ext cx="9144000" cy="6858000"/>
          </a:xfrm>
          <a:custGeom>
            <a:avLst/>
            <a:gdLst/>
            <a:ahLst/>
            <a:cxnLst>
              <a:cxn ang="0">
                <a:pos x="1488" y="0"/>
              </a:cxn>
              <a:cxn ang="0">
                <a:pos x="564" y="617"/>
              </a:cxn>
              <a:cxn ang="0">
                <a:pos x="0" y="1734"/>
              </a:cxn>
              <a:cxn ang="0">
                <a:pos x="0" y="4320"/>
              </a:cxn>
              <a:cxn ang="0">
                <a:pos x="5760" y="4320"/>
              </a:cxn>
              <a:cxn ang="0">
                <a:pos x="5760" y="0"/>
              </a:cxn>
              <a:cxn ang="0">
                <a:pos x="1488" y="0"/>
              </a:cxn>
            </a:cxnLst>
            <a:rect l="0" t="0" r="r" b="b"/>
            <a:pathLst>
              <a:path w="5760" h="4320">
                <a:moveTo>
                  <a:pt x="1488" y="0"/>
                </a:moveTo>
                <a:cubicBezTo>
                  <a:pt x="1093" y="94"/>
                  <a:pt x="670" y="476"/>
                  <a:pt x="564" y="617"/>
                </a:cubicBezTo>
                <a:cubicBezTo>
                  <a:pt x="458" y="758"/>
                  <a:pt x="94" y="1117"/>
                  <a:pt x="0" y="1734"/>
                </a:cubicBezTo>
                <a:lnTo>
                  <a:pt x="0" y="4320"/>
                </a:lnTo>
                <a:lnTo>
                  <a:pt x="5760" y="4320"/>
                </a:lnTo>
                <a:lnTo>
                  <a:pt x="5760" y="0"/>
                </a:lnTo>
                <a:lnTo>
                  <a:pt x="1488" y="0"/>
                </a:lnTo>
                <a:close/>
              </a:path>
            </a:pathLst>
          </a:custGeom>
          <a:gradFill rotWithShape="1">
            <a:gsLst>
              <a:gs pos="0">
                <a:schemeClr val="accent1">
                  <a:alpha val="39000"/>
                </a:schemeClr>
              </a:gs>
              <a:gs pos="100000">
                <a:schemeClr val="accent1">
                  <a:gamma/>
                  <a:tint val="0"/>
                  <a:invGamma/>
                </a:schemeClr>
              </a:gs>
            </a:gsLst>
            <a:lin ang="2700000" scaled="1"/>
          </a:gradFill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grpSp>
        <p:nvGrpSpPr>
          <p:cNvPr id="2" name="Group 46"/>
          <p:cNvGrpSpPr>
            <a:grpSpLocks/>
          </p:cNvGrpSpPr>
          <p:nvPr/>
        </p:nvGrpSpPr>
        <p:grpSpPr bwMode="auto">
          <a:xfrm rot="10800000">
            <a:off x="0" y="3657600"/>
            <a:ext cx="9144000" cy="3200400"/>
            <a:chOff x="0" y="0"/>
            <a:chExt cx="5760" cy="2016"/>
          </a:xfrm>
        </p:grpSpPr>
        <p:pic>
          <p:nvPicPr>
            <p:cNvPr id="5167" name="Picture 47" descr="7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0" y="0"/>
              <a:ext cx="5760" cy="2016"/>
            </a:xfrm>
            <a:prstGeom prst="rect">
              <a:avLst/>
            </a:prstGeom>
            <a:noFill/>
          </p:spPr>
        </p:pic>
        <p:pic>
          <p:nvPicPr>
            <p:cNvPr id="5168" name="Picture 48" descr="04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3360" y="0"/>
              <a:ext cx="858" cy="733"/>
            </a:xfrm>
            <a:prstGeom prst="rect">
              <a:avLst/>
            </a:prstGeom>
            <a:noFill/>
          </p:spPr>
        </p:pic>
      </p:grpSp>
      <p:pic>
        <p:nvPicPr>
          <p:cNvPr id="5130" name="Picture 10" descr="12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gray">
          <a:xfrm>
            <a:off x="152400" y="228600"/>
            <a:ext cx="1676400" cy="1163638"/>
          </a:xfrm>
          <a:prstGeom prst="rect">
            <a:avLst/>
          </a:prstGeom>
          <a:noFill/>
          <a:effectLst>
            <a:outerShdw dist="107763" dir="2700000" algn="ctr" rotWithShape="0">
              <a:srgbClr val="808080">
                <a:alpha val="50000"/>
              </a:srgbClr>
            </a:outerShdw>
          </a:effectLst>
        </p:spPr>
      </p:pic>
      <p:pic>
        <p:nvPicPr>
          <p:cNvPr id="5154" name="Picture 34" descr="water_2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295400" y="914400"/>
            <a:ext cx="381000" cy="234950"/>
          </a:xfrm>
          <a:prstGeom prst="rect">
            <a:avLst/>
          </a:prstGeom>
          <a:noFill/>
        </p:spPr>
      </p:pic>
      <p:pic>
        <p:nvPicPr>
          <p:cNvPr id="5160" name="Picture 40" descr="fire14"/>
          <p:cNvPicPr>
            <a:picLocks noChangeAspect="1" noChangeArrowheads="1" noCrop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295400" y="762000"/>
            <a:ext cx="533400" cy="533400"/>
          </a:xfrm>
          <a:prstGeom prst="rect">
            <a:avLst/>
          </a:prstGeom>
          <a:noFill/>
        </p:spPr>
      </p:pic>
      <p:sp>
        <p:nvSpPr>
          <p:cNvPr id="5161" name="Rectangle 41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5162" name="Rectangle 4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5163" name="Rectangle 43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fld id="{0CABCD3C-B3A9-43F4-A467-B89CFC7E1461}" type="datetimeFigureOut">
              <a:rPr lang="ru-RU" smtClean="0"/>
              <a:pPr/>
              <a:t>20.01.2015</a:t>
            </a:fld>
            <a:endParaRPr lang="ru-RU"/>
          </a:p>
        </p:txBody>
      </p:sp>
      <p:sp>
        <p:nvSpPr>
          <p:cNvPr id="5164" name="Rectangle 44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165" name="Rectangle 45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0F5C996F-7739-437C-BDA1-24B224EEA11A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5171" name="Picture 51" descr="B_Fly26"/>
          <p:cNvPicPr>
            <a:picLocks noChangeAspect="1" noChangeArrowheads="1" noCrop="1"/>
          </p:cNvPicPr>
          <p:nvPr/>
        </p:nvPicPr>
        <p:blipFill>
          <a:blip r:embed="rId7" cstate="print">
            <a:lum bright="-12000" contrast="-100000"/>
            <a:grayscl/>
          </a:blip>
          <a:srcRect/>
          <a:stretch>
            <a:fillRect/>
          </a:stretch>
        </p:blipFill>
        <p:spPr bwMode="auto">
          <a:xfrm>
            <a:off x="609600" y="449263"/>
            <a:ext cx="990600" cy="892175"/>
          </a:xfrm>
          <a:prstGeom prst="rect">
            <a:avLst/>
          </a:prstGeom>
          <a:noFill/>
        </p:spPr>
      </p:pic>
      <p:pic>
        <p:nvPicPr>
          <p:cNvPr id="5172" name="Picture 52" descr="B_Fly26"/>
          <p:cNvPicPr>
            <a:picLocks noChangeAspect="1" noChangeArrowheads="1" noCrop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609600" y="381000"/>
            <a:ext cx="990600" cy="892175"/>
          </a:xfrm>
          <a:prstGeom prst="rect">
            <a:avLst/>
          </a:prstGeom>
          <a:noFill/>
        </p:spPr>
      </p:pic>
      <p:pic>
        <p:nvPicPr>
          <p:cNvPr id="5173" name="Picture 53" descr="bupestrid beetle 5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7467600" y="6259513"/>
            <a:ext cx="838200" cy="322262"/>
          </a:xfrm>
          <a:prstGeom prst="rect">
            <a:avLst/>
          </a:prstGeom>
          <a:noFill/>
          <a:effectLst>
            <a:outerShdw dist="107763" dir="2700000" algn="ctr" rotWithShape="0">
              <a:srgbClr val="808080">
                <a:alpha val="50000"/>
              </a:srgbClr>
            </a:outerShdw>
          </a:effectLst>
        </p:spPr>
      </p:pic>
      <p:pic>
        <p:nvPicPr>
          <p:cNvPr id="5175" name="Picture 55" descr="WB01292_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228600" y="5105400"/>
            <a:ext cx="400050" cy="400050"/>
          </a:xfrm>
          <a:prstGeom prst="rect">
            <a:avLst/>
          </a:prstGeom>
          <a:noFill/>
          <a:effectLst>
            <a:outerShdw dist="107763" dir="18900000" algn="ctr" rotWithShape="0">
              <a:srgbClr val="808080">
                <a:alpha val="50000"/>
              </a:srgbClr>
            </a:outerShdw>
          </a:effectLst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CABCD3C-B3A9-43F4-A467-B89CFC7E1461}" type="datetimeFigureOut">
              <a:rPr lang="ru-RU" smtClean="0"/>
              <a:pPr/>
              <a:t>20.01.2015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F5C996F-7739-437C-BDA1-24B224EEA11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CABCD3C-B3A9-43F4-A467-B89CFC7E1461}" type="datetimeFigureOut">
              <a:rPr lang="ru-RU" smtClean="0"/>
              <a:pPr/>
              <a:t>20.01.2015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F5C996F-7739-437C-BDA1-24B224EEA11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CABCD3C-B3A9-43F4-A467-B89CFC7E1461}" type="datetimeFigureOut">
              <a:rPr lang="ru-RU" smtClean="0"/>
              <a:pPr/>
              <a:t>20.01.2015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F5C996F-7739-437C-BDA1-24B224EEA11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CABCD3C-B3A9-43F4-A467-B89CFC7E1461}" type="datetimeFigureOut">
              <a:rPr lang="ru-RU" smtClean="0"/>
              <a:pPr/>
              <a:t>20.01.2015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F5C996F-7739-437C-BDA1-24B224EEA11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CABCD3C-B3A9-43F4-A467-B89CFC7E1461}" type="datetimeFigureOut">
              <a:rPr lang="ru-RU" smtClean="0"/>
              <a:pPr/>
              <a:t>20.01.2015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F5C996F-7739-437C-BDA1-24B224EEA11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CABCD3C-B3A9-43F4-A467-B89CFC7E1461}" type="datetimeFigureOut">
              <a:rPr lang="ru-RU" smtClean="0"/>
              <a:pPr/>
              <a:t>20.01.2015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F5C996F-7739-437C-BDA1-24B224EEA11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CABCD3C-B3A9-43F4-A467-B89CFC7E1461}" type="datetimeFigureOut">
              <a:rPr lang="ru-RU" smtClean="0"/>
              <a:pPr/>
              <a:t>20.01.2015</a:t>
            </a:fld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F5C996F-7739-437C-BDA1-24B224EEA11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485179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CABCD3C-B3A9-43F4-A467-B89CFC7E1461}" type="datetimeFigureOut">
              <a:rPr lang="ru-RU" smtClean="0"/>
              <a:pPr/>
              <a:t>20.01.2015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F5C996F-7739-437C-BDA1-24B224EEA11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CABCD3C-B3A9-43F4-A467-B89CFC7E1461}" type="datetimeFigureOut">
              <a:rPr lang="ru-RU" smtClean="0"/>
              <a:pPr/>
              <a:t>20.01.2015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F5C996F-7739-437C-BDA1-24B224EEA11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CABCD3C-B3A9-43F4-A467-B89CFC7E1461}" type="datetimeFigureOut">
              <a:rPr lang="ru-RU" smtClean="0"/>
              <a:pPr/>
              <a:t>20.01.2015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F5C996F-7739-437C-BDA1-24B224EEA11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CABCD3C-B3A9-43F4-A467-B89CFC7E1461}" type="datetimeFigureOut">
              <a:rPr lang="ru-RU" smtClean="0"/>
              <a:pPr/>
              <a:t>20.01.2015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F5C996F-7739-437C-BDA1-24B224EEA11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CABCD3C-B3A9-43F4-A467-B89CFC7E1461}" type="datetimeFigureOut">
              <a:rPr lang="ru-RU" smtClean="0"/>
              <a:pPr/>
              <a:t>20.01.2015</a:t>
            </a:fld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F5C996F-7739-437C-BDA1-24B224EEA11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3872667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CABCD3C-B3A9-43F4-A467-B89CFC7E1461}" type="datetimeFigureOut">
              <a:rPr lang="ru-RU" smtClean="0"/>
              <a:pPr/>
              <a:t>20.01.2015</a:t>
            </a:fld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F5C996F-7739-437C-BDA1-24B224EEA11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3089764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CABCD3C-B3A9-43F4-A467-B89CFC7E1461}" type="datetimeFigureOut">
              <a:rPr lang="ru-RU" smtClean="0"/>
              <a:pPr/>
              <a:t>20.01.2015</a:t>
            </a:fld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F5C996F-7739-437C-BDA1-24B224EEA11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8866662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CABCD3C-B3A9-43F4-A467-B89CFC7E1461}" type="datetimeFigureOut">
              <a:rPr lang="ru-RU" smtClean="0"/>
              <a:pPr/>
              <a:t>20.01.2015</a:t>
            </a:fld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F5C996F-7739-437C-BDA1-24B224EEA11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327623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CABCD3C-B3A9-43F4-A467-B89CFC7E1461}" type="datetimeFigureOut">
              <a:rPr lang="ru-RU" smtClean="0"/>
              <a:pPr/>
              <a:t>20.01.2015</a:t>
            </a:fld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F5C996F-7739-437C-BDA1-24B224EEA11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37867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CABCD3C-B3A9-43F4-A467-B89CFC7E1461}" type="datetimeFigureOut">
              <a:rPr lang="ru-RU" smtClean="0"/>
              <a:pPr/>
              <a:t>20.01.2015</a:t>
            </a:fld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F5C996F-7739-437C-BDA1-24B224EEA11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3811197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CABCD3C-B3A9-43F4-A467-B89CFC7E1461}" type="datetimeFigureOut">
              <a:rPr lang="ru-RU" smtClean="0"/>
              <a:pPr/>
              <a:t>20.01.2015</a:t>
            </a:fld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F5C996F-7739-437C-BDA1-24B224EEA11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7441971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5" Type="http://schemas.openxmlformats.org/officeDocument/2006/relationships/image" Target="../media/image4.png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8397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>
                <a:latin typeface="+mn-lt"/>
              </a:defRPr>
            </a:lvl1pPr>
          </a:lstStyle>
          <a:p>
            <a:fld id="{0CABCD3C-B3A9-43F4-A467-B89CFC7E1461}" type="datetimeFigureOut">
              <a:rPr lang="ru-RU" smtClean="0"/>
              <a:pPr/>
              <a:t>20.01.2015</a:t>
            </a:fld>
            <a:endParaRPr lang="ru-RU"/>
          </a:p>
        </p:txBody>
      </p:sp>
      <p:sp>
        <p:nvSpPr>
          <p:cNvPr id="8397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>
                <a:latin typeface="+mn-lt"/>
              </a:defRPr>
            </a:lvl1pPr>
          </a:lstStyle>
          <a:p>
            <a:endParaRPr lang="ru-RU"/>
          </a:p>
        </p:txBody>
      </p:sp>
      <p:sp>
        <p:nvSpPr>
          <p:cNvPr id="8397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>
                <a:latin typeface="+mn-lt"/>
              </a:defRPr>
            </a:lvl1pPr>
          </a:lstStyle>
          <a:p>
            <a:fld id="{0F5C996F-7739-437C-BDA1-24B224EEA11A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18" r:id="rId2"/>
    <p:sldLayoutId id="2147483719" r:id="rId3"/>
    <p:sldLayoutId id="2147483720" r:id="rId4"/>
    <p:sldLayoutId id="2147483721" r:id="rId5"/>
    <p:sldLayoutId id="2147483722" r:id="rId6"/>
    <p:sldLayoutId id="2147483723" r:id="rId7"/>
    <p:sldLayoutId id="2147483724" r:id="rId8"/>
    <p:sldLayoutId id="2147483725" r:id="rId9"/>
    <p:sldLayoutId id="2147483726" r:id="rId10"/>
    <p:sldLayoutId id="2147483727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3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en-US" smtClean="0"/>
              <a:t>Образец заголовка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en-US" smtClean="0"/>
              <a:t>Образец текста</a:t>
            </a:r>
          </a:p>
          <a:p>
            <a:pPr lvl="1"/>
            <a:r>
              <a:rPr lang="ru-RU" altLang="en-US" smtClean="0"/>
              <a:t>Второй уровень</a:t>
            </a:r>
          </a:p>
          <a:p>
            <a:pPr lvl="2"/>
            <a:r>
              <a:rPr lang="ru-RU" altLang="en-US" smtClean="0"/>
              <a:t>Третий уровень</a:t>
            </a:r>
          </a:p>
          <a:p>
            <a:pPr lvl="3"/>
            <a:r>
              <a:rPr lang="ru-RU" altLang="en-US" smtClean="0"/>
              <a:t>Четвертый уровень</a:t>
            </a:r>
          </a:p>
          <a:p>
            <a:pPr lvl="4"/>
            <a:r>
              <a:rPr lang="ru-RU" altLang="en-US" smtClean="0"/>
              <a:t>Пятый уровень</a:t>
            </a:r>
          </a:p>
        </p:txBody>
      </p:sp>
      <p:sp>
        <p:nvSpPr>
          <p:cNvPr id="11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+mj-lt"/>
              </a:defRPr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12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3638"/>
            <a:ext cx="28956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latin typeface="+mj-lt"/>
              </a:defRPr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13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+mj-lt"/>
              </a:defRPr>
            </a:lvl1pPr>
          </a:lstStyle>
          <a:p>
            <a:pPr>
              <a:defRPr/>
            </a:pPr>
            <a:fld id="{5CF7D3B5-C54F-41F4-BB7D-40EE9C491423}" type="slidenum">
              <a:rPr lang="ru-RU" altLang="en-US"/>
              <a:pPr>
                <a:defRPr/>
              </a:pPr>
              <a:t>‹#›</a:t>
            </a:fld>
            <a:endParaRPr lang="ru-RU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9" r:id="rId1"/>
  </p:sldLayoutIdLst>
  <p:timing>
    <p:tnLst>
      <p:par>
        <p:cTn id="1" dur="indefinite" restart="never" nodeType="tmRoot"/>
      </p:par>
    </p:tnLst>
  </p:timing>
  <p:txStyles>
    <p:titleStyle>
      <a:lvl1pPr algn="l" rtl="0" eaLnBrk="1" fontAlgn="base" hangingPunct="1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n"/>
        <a:defRPr sz="3000">
          <a:solidFill>
            <a:schemeClr val="tx1"/>
          </a:solidFill>
          <a:latin typeface="Arial" charset="0"/>
          <a:ea typeface="+mn-ea"/>
          <a:cs typeface="+mn-cs"/>
        </a:defRPr>
      </a:lvl1pPr>
      <a:lvl2pPr marL="669925" indent="-325438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60000"/>
        <a:buFont typeface="Wingdings" pitchFamily="2" charset="2"/>
        <a:buChar char="q"/>
        <a:defRPr sz="2600">
          <a:solidFill>
            <a:schemeClr val="tx1"/>
          </a:solidFill>
          <a:latin typeface="Arial" charset="0"/>
        </a:defRPr>
      </a:lvl2pPr>
      <a:lvl3pPr marL="1022350" indent="-350838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n"/>
        <a:defRPr sz="2200">
          <a:solidFill>
            <a:schemeClr val="tx1"/>
          </a:solidFill>
          <a:latin typeface="Arial" charset="0"/>
        </a:defRPr>
      </a:lvl3pPr>
      <a:lvl4pPr marL="1339850" indent="-315913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q"/>
        <a:defRPr sz="2000">
          <a:solidFill>
            <a:schemeClr val="tx1"/>
          </a:solidFill>
          <a:latin typeface="Arial" charset="0"/>
        </a:defRPr>
      </a:lvl4pPr>
      <a:lvl5pPr marL="1681163" indent="-339725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Arial" charset="0"/>
        </a:defRPr>
      </a:lvl5pPr>
      <a:lvl6pPr marL="2138363" indent="-339725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595563" indent="-339725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052763" indent="-339725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509963" indent="-339725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8A00"/>
            </a:gs>
            <a:gs pos="100000">
              <a:srgbClr val="99FF66"/>
            </a:gs>
          </a:gsLst>
          <a:lin ang="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1" name="Freeform 7"/>
          <p:cNvSpPr>
            <a:spLocks/>
          </p:cNvSpPr>
          <p:nvPr/>
        </p:nvSpPr>
        <p:spPr bwMode="ltGray">
          <a:xfrm>
            <a:off x="0" y="0"/>
            <a:ext cx="9144000" cy="6858000"/>
          </a:xfrm>
          <a:custGeom>
            <a:avLst/>
            <a:gdLst/>
            <a:ahLst/>
            <a:cxnLst>
              <a:cxn ang="0">
                <a:pos x="1488" y="0"/>
              </a:cxn>
              <a:cxn ang="0">
                <a:pos x="564" y="617"/>
              </a:cxn>
              <a:cxn ang="0">
                <a:pos x="0" y="1734"/>
              </a:cxn>
              <a:cxn ang="0">
                <a:pos x="0" y="4320"/>
              </a:cxn>
              <a:cxn ang="0">
                <a:pos x="5760" y="4320"/>
              </a:cxn>
              <a:cxn ang="0">
                <a:pos x="5760" y="0"/>
              </a:cxn>
              <a:cxn ang="0">
                <a:pos x="1488" y="0"/>
              </a:cxn>
            </a:cxnLst>
            <a:rect l="0" t="0" r="r" b="b"/>
            <a:pathLst>
              <a:path w="5760" h="4320">
                <a:moveTo>
                  <a:pt x="1488" y="0"/>
                </a:moveTo>
                <a:cubicBezTo>
                  <a:pt x="1093" y="94"/>
                  <a:pt x="670" y="476"/>
                  <a:pt x="564" y="617"/>
                </a:cubicBezTo>
                <a:cubicBezTo>
                  <a:pt x="458" y="758"/>
                  <a:pt x="94" y="1117"/>
                  <a:pt x="0" y="1734"/>
                </a:cubicBezTo>
                <a:lnTo>
                  <a:pt x="0" y="4320"/>
                </a:lnTo>
                <a:lnTo>
                  <a:pt x="5760" y="4320"/>
                </a:lnTo>
                <a:lnTo>
                  <a:pt x="5760" y="0"/>
                </a:lnTo>
                <a:lnTo>
                  <a:pt x="1488" y="0"/>
                </a:lnTo>
                <a:close/>
              </a:path>
            </a:pathLst>
          </a:custGeom>
          <a:gradFill rotWithShape="1">
            <a:gsLst>
              <a:gs pos="0">
                <a:schemeClr val="accent1">
                  <a:alpha val="39000"/>
                </a:schemeClr>
              </a:gs>
              <a:gs pos="100000">
                <a:schemeClr val="accent1">
                  <a:gamma/>
                  <a:tint val="0"/>
                  <a:invGamma/>
                </a:schemeClr>
              </a:gs>
            </a:gsLst>
            <a:lin ang="2700000" scaled="1"/>
          </a:gradFill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pic>
        <p:nvPicPr>
          <p:cNvPr id="1034" name="Picture 10" descr="123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gray">
          <a:xfrm>
            <a:off x="152400" y="228600"/>
            <a:ext cx="1676400" cy="1163638"/>
          </a:xfrm>
          <a:prstGeom prst="rect">
            <a:avLst/>
          </a:prstGeom>
          <a:noFill/>
          <a:effectLst>
            <a:outerShdw dist="107763" dir="2700000" algn="ctr" rotWithShape="0">
              <a:srgbClr val="808080">
                <a:alpha val="50000"/>
              </a:srgbClr>
            </a:outerShdw>
          </a:effectLst>
        </p:spPr>
      </p:pic>
      <p:pic>
        <p:nvPicPr>
          <p:cNvPr id="1035" name="Picture 11" descr="water_2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1295400" y="914400"/>
            <a:ext cx="381000" cy="234950"/>
          </a:xfrm>
          <a:prstGeom prst="rect">
            <a:avLst/>
          </a:prstGeom>
          <a:noFill/>
        </p:spPr>
      </p:pic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fld id="{0CABCD3C-B3A9-43F4-A467-B89CFC7E1461}" type="datetimeFigureOut">
              <a:rPr lang="ru-RU" smtClean="0"/>
              <a:pPr/>
              <a:t>20.01.2015</a:t>
            </a:fld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0F5C996F-7739-437C-BDA1-24B224EEA11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33" name="Freeform 9"/>
          <p:cNvSpPr>
            <a:spLocks/>
          </p:cNvSpPr>
          <p:nvPr/>
        </p:nvSpPr>
        <p:spPr bwMode="gray">
          <a:xfrm rot="10800000">
            <a:off x="0" y="6629400"/>
            <a:ext cx="9144000" cy="228600"/>
          </a:xfrm>
          <a:custGeom>
            <a:avLst/>
            <a:gdLst/>
            <a:ahLst/>
            <a:cxnLst>
              <a:cxn ang="0">
                <a:pos x="8" y="2730"/>
              </a:cxn>
              <a:cxn ang="0">
                <a:pos x="3040" y="2726"/>
              </a:cxn>
              <a:cxn ang="0">
                <a:pos x="3347" y="2630"/>
              </a:cxn>
              <a:cxn ang="0">
                <a:pos x="3795" y="2170"/>
              </a:cxn>
              <a:cxn ang="0">
                <a:pos x="4115" y="2080"/>
              </a:cxn>
              <a:cxn ang="0">
                <a:pos x="5760" y="2093"/>
              </a:cxn>
              <a:cxn ang="0">
                <a:pos x="5767" y="0"/>
              </a:cxn>
              <a:cxn ang="0">
                <a:pos x="0" y="1"/>
              </a:cxn>
              <a:cxn ang="0">
                <a:pos x="8" y="2730"/>
              </a:cxn>
            </a:cxnLst>
            <a:rect l="0" t="0" r="r" b="b"/>
            <a:pathLst>
              <a:path w="5767" h="2730">
                <a:moveTo>
                  <a:pt x="8" y="2730"/>
                </a:moveTo>
                <a:lnTo>
                  <a:pt x="3040" y="2726"/>
                </a:lnTo>
                <a:cubicBezTo>
                  <a:pt x="3181" y="2726"/>
                  <a:pt x="3224" y="2728"/>
                  <a:pt x="3347" y="2630"/>
                </a:cubicBezTo>
                <a:lnTo>
                  <a:pt x="3795" y="2170"/>
                </a:lnTo>
                <a:cubicBezTo>
                  <a:pt x="3923" y="2078"/>
                  <a:pt x="3942" y="2074"/>
                  <a:pt x="4115" y="2080"/>
                </a:cubicBezTo>
                <a:lnTo>
                  <a:pt x="5760" y="2093"/>
                </a:lnTo>
                <a:lnTo>
                  <a:pt x="5767" y="0"/>
                </a:lnTo>
                <a:lnTo>
                  <a:pt x="0" y="1"/>
                </a:lnTo>
                <a:lnTo>
                  <a:pt x="8" y="2730"/>
                </a:lnTo>
                <a:close/>
              </a:path>
            </a:pathLst>
          </a:custGeom>
          <a:solidFill>
            <a:srgbClr val="008A00"/>
          </a:solidFill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pic>
        <p:nvPicPr>
          <p:cNvPr id="1036" name="Picture 12" descr="butterfly 19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 rot="629051">
            <a:off x="457200" y="304800"/>
            <a:ext cx="914400" cy="904875"/>
          </a:xfrm>
          <a:prstGeom prst="rect">
            <a:avLst/>
          </a:prstGeom>
          <a:noFill/>
          <a:effectLst>
            <a:outerShdw dist="107763" dir="2700000" algn="ctr" rotWithShape="0">
              <a:srgbClr val="808080">
                <a:alpha val="50000"/>
              </a:srgbClr>
            </a:outerShdw>
          </a:effectLst>
        </p:spPr>
      </p:pic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96" r:id="rId1"/>
    <p:sldLayoutId id="2147483897" r:id="rId2"/>
    <p:sldLayoutId id="2147483898" r:id="rId3"/>
    <p:sldLayoutId id="2147483899" r:id="rId4"/>
    <p:sldLayoutId id="2147483900" r:id="rId5"/>
    <p:sldLayoutId id="2147483901" r:id="rId6"/>
    <p:sldLayoutId id="2147483902" r:id="rId7"/>
    <p:sldLayoutId id="2147483903" r:id="rId8"/>
    <p:sldLayoutId id="2147483904" r:id="rId9"/>
    <p:sldLayoutId id="2147483905" r:id="rId10"/>
    <p:sldLayoutId id="2147483906" r:id="rId11"/>
  </p:sldLayoutIdLst>
  <p:transition>
    <p:dissolve/>
  </p:transition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9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9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9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 sz="quarter"/>
          </p:nvPr>
        </p:nvSpPr>
        <p:spPr>
          <a:xfrm>
            <a:off x="22595" y="1628800"/>
            <a:ext cx="9144000" cy="1656184"/>
          </a:xfrm>
        </p:spPr>
        <p:txBody>
          <a:bodyPr>
            <a:normAutofit fontScale="90000"/>
          </a:bodyPr>
          <a:lstStyle/>
          <a:p>
            <a:r>
              <a:rPr lang="ru-RU" sz="4000" b="1" i="1" dirty="0">
                <a:solidFill>
                  <a:schemeClr val="tx1"/>
                </a:solidFill>
              </a:rPr>
              <a:t>Воспитание культуры поведения у детей дошкольного возраста при взаимодействии с семьей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sz="quarter" idx="1"/>
          </p:nvPr>
        </p:nvSpPr>
        <p:spPr>
          <a:xfrm>
            <a:off x="2743200" y="4149080"/>
            <a:ext cx="6400800" cy="1752600"/>
          </a:xfrm>
        </p:spPr>
        <p:txBody>
          <a:bodyPr/>
          <a:lstStyle/>
          <a:p>
            <a:pPr algn="r"/>
            <a:r>
              <a:rPr lang="ru-RU" sz="2000" b="1" i="1" dirty="0" smtClean="0">
                <a:solidFill>
                  <a:schemeClr val="tx1"/>
                </a:solidFill>
              </a:rPr>
              <a:t>МБДОУ </a:t>
            </a:r>
            <a:r>
              <a:rPr lang="ru-RU" sz="2000" b="1" i="1" dirty="0">
                <a:solidFill>
                  <a:schemeClr val="tx1"/>
                </a:solidFill>
              </a:rPr>
              <a:t>Детский сад «Росинка»</a:t>
            </a:r>
          </a:p>
          <a:p>
            <a:pPr algn="r"/>
            <a:r>
              <a:rPr lang="ru-RU" sz="2000" b="1" i="1" dirty="0">
                <a:solidFill>
                  <a:schemeClr val="tx1"/>
                </a:solidFill>
              </a:rPr>
              <a:t>Воспитатель Остапкевич О.Ф.</a:t>
            </a:r>
          </a:p>
          <a:p>
            <a:endParaRPr lang="ru-RU" sz="2800" dirty="0">
              <a:solidFill>
                <a:schemeClr val="tx1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2595" y="0"/>
            <a:ext cx="9144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i="1" dirty="0" smtClean="0"/>
              <a:t>Муниципальное бюджетное  дошкольное образовательное учреждение детский сад «Росинка»</a:t>
            </a:r>
            <a:endParaRPr lang="ru-RU" sz="2400" b="1" i="1" dirty="0"/>
          </a:p>
        </p:txBody>
      </p:sp>
      <p:sp>
        <p:nvSpPr>
          <p:cNvPr id="5" name="TextBox 4"/>
          <p:cNvSpPr txBox="1"/>
          <p:nvPr/>
        </p:nvSpPr>
        <p:spPr>
          <a:xfrm>
            <a:off x="3131840" y="6488668"/>
            <a:ext cx="24482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i="1" dirty="0" smtClean="0"/>
              <a:t>2015 </a:t>
            </a:r>
            <a:r>
              <a:rPr lang="ru-RU" b="1" i="1" dirty="0" smtClean="0"/>
              <a:t>год</a:t>
            </a:r>
            <a:endParaRPr lang="ru-RU" b="1" i="1" dirty="0"/>
          </a:p>
        </p:txBody>
      </p:sp>
    </p:spTree>
    <p:extLst>
      <p:ext uri="{BB962C8B-B14F-4D97-AF65-F5344CB8AC3E}">
        <p14:creationId xmlns:p14="http://schemas.microsoft.com/office/powerpoint/2010/main" val="13329387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67744" y="128826"/>
            <a:ext cx="468052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b="1" i="1" u="sng" dirty="0">
                <a:solidFill>
                  <a:srgbClr val="FF0000"/>
                </a:solidFill>
              </a:rPr>
              <a:t>Содержание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-1" y="1196752"/>
            <a:ext cx="9143999" cy="5324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Clr>
                <a:srgbClr val="FF0000"/>
              </a:buClr>
              <a:buSzPct val="100000"/>
              <a:buFont typeface="Wingdings" pitchFamily="2" charset="2"/>
              <a:buChar char="ü"/>
            </a:pPr>
            <a:r>
              <a:rPr lang="ru-RU" sz="2000" b="1" i="1" dirty="0" smtClean="0"/>
              <a:t>Введение</a:t>
            </a:r>
          </a:p>
          <a:p>
            <a:pPr marL="342900" indent="-342900">
              <a:buClr>
                <a:srgbClr val="FF0000"/>
              </a:buClr>
              <a:buSzPct val="100000"/>
              <a:buFont typeface="Wingdings" pitchFamily="2" charset="2"/>
              <a:buChar char="ü"/>
            </a:pPr>
            <a:endParaRPr lang="ru-RU" sz="2000" b="1" i="1" dirty="0" smtClean="0"/>
          </a:p>
          <a:p>
            <a:pPr marL="342900" indent="-342900">
              <a:buClr>
                <a:srgbClr val="FF0000"/>
              </a:buClr>
              <a:buSzPct val="100000"/>
              <a:buFont typeface="Wingdings" pitchFamily="2" charset="2"/>
              <a:buChar char="ü"/>
            </a:pPr>
            <a:r>
              <a:rPr lang="ru-RU" sz="2000" b="1" i="1" dirty="0" smtClean="0"/>
              <a:t>Цель моей работы</a:t>
            </a:r>
          </a:p>
          <a:p>
            <a:pPr marL="342900" indent="-342900">
              <a:buClr>
                <a:srgbClr val="FF0000"/>
              </a:buClr>
              <a:buSzPct val="100000"/>
              <a:buFont typeface="Wingdings" pitchFamily="2" charset="2"/>
              <a:buChar char="ü"/>
            </a:pPr>
            <a:endParaRPr lang="ru-RU" sz="2000" b="1" i="1" dirty="0" smtClean="0"/>
          </a:p>
          <a:p>
            <a:pPr marL="342900" indent="-342900">
              <a:buClr>
                <a:srgbClr val="FF0000"/>
              </a:buClr>
              <a:buSzPct val="100000"/>
              <a:buFont typeface="Wingdings" pitchFamily="2" charset="2"/>
              <a:buChar char="ü"/>
            </a:pPr>
            <a:r>
              <a:rPr lang="ru-RU" sz="2000" b="1" i="1" dirty="0" smtClean="0"/>
              <a:t>В соответствии с целью в работе решались следующие задачи</a:t>
            </a:r>
          </a:p>
          <a:p>
            <a:pPr marL="342900" indent="-342900">
              <a:buClr>
                <a:srgbClr val="FF0000"/>
              </a:buClr>
              <a:buSzPct val="100000"/>
              <a:buFont typeface="Wingdings" pitchFamily="2" charset="2"/>
              <a:buChar char="ü"/>
            </a:pPr>
            <a:endParaRPr lang="ru-RU" sz="2000" b="1" i="1" dirty="0" smtClean="0"/>
          </a:p>
          <a:p>
            <a:pPr marL="342900" indent="-342900">
              <a:buClr>
                <a:srgbClr val="FF0000"/>
              </a:buClr>
              <a:buSzPct val="100000"/>
              <a:buFont typeface="Wingdings" pitchFamily="2" charset="2"/>
              <a:buChar char="ü"/>
            </a:pPr>
            <a:r>
              <a:rPr lang="ru-RU" sz="2000" b="1" i="1" dirty="0" smtClean="0"/>
              <a:t>Высказывание знаменитых педагогов</a:t>
            </a:r>
          </a:p>
          <a:p>
            <a:pPr marL="342900" indent="-342900">
              <a:buClr>
                <a:srgbClr val="FF0000"/>
              </a:buClr>
              <a:buSzPct val="100000"/>
              <a:buFont typeface="Wingdings" pitchFamily="2" charset="2"/>
              <a:buChar char="ü"/>
            </a:pPr>
            <a:endParaRPr lang="ru-RU" sz="2000" b="1" i="1" dirty="0" smtClean="0"/>
          </a:p>
          <a:p>
            <a:pPr>
              <a:buClr>
                <a:srgbClr val="FF0000"/>
              </a:buClr>
              <a:buSzPct val="100000"/>
            </a:pPr>
            <a:endParaRPr lang="ru-RU" sz="2000" b="1" i="1" dirty="0" smtClean="0"/>
          </a:p>
          <a:p>
            <a:pPr marL="342900" indent="-342900">
              <a:buClr>
                <a:srgbClr val="FF0000"/>
              </a:buClr>
              <a:buSzPct val="100000"/>
              <a:buFont typeface="Wingdings" pitchFamily="2" charset="2"/>
              <a:buChar char="ü"/>
            </a:pPr>
            <a:r>
              <a:rPr lang="ru-RU" sz="2000" b="1" i="1" dirty="0" smtClean="0"/>
              <a:t>Изучение литературы</a:t>
            </a:r>
          </a:p>
          <a:p>
            <a:pPr marL="342900" indent="-342900">
              <a:buClr>
                <a:srgbClr val="FF0000"/>
              </a:buClr>
              <a:buSzPct val="100000"/>
              <a:buFont typeface="Wingdings" pitchFamily="2" charset="2"/>
              <a:buChar char="ü"/>
            </a:pPr>
            <a:endParaRPr lang="ru-RU" sz="2000" b="1" i="1" dirty="0" smtClean="0"/>
          </a:p>
          <a:p>
            <a:pPr marL="342900" indent="-342900">
              <a:buClr>
                <a:srgbClr val="FF0000"/>
              </a:buClr>
              <a:buSzPct val="100000"/>
              <a:buFont typeface="Wingdings" pitchFamily="2" charset="2"/>
              <a:buChar char="ü"/>
            </a:pPr>
            <a:r>
              <a:rPr lang="ru-RU" sz="2000" b="1" i="1" dirty="0" smtClean="0"/>
              <a:t>Взаимодействие ДОУ и семьи по вопросам воспитания культуры поведения</a:t>
            </a:r>
          </a:p>
          <a:p>
            <a:pPr marL="342900" indent="-342900">
              <a:buClr>
                <a:srgbClr val="FF0000"/>
              </a:buClr>
              <a:buSzPct val="100000"/>
              <a:buFont typeface="Wingdings" pitchFamily="2" charset="2"/>
              <a:buChar char="ü"/>
            </a:pPr>
            <a:endParaRPr lang="ru-RU" sz="2000" b="1" i="1" dirty="0" smtClean="0"/>
          </a:p>
          <a:p>
            <a:pPr marL="342900" indent="-342900">
              <a:buClr>
                <a:srgbClr val="FF0000"/>
              </a:buClr>
              <a:buSzPct val="100000"/>
              <a:buFont typeface="Wingdings" pitchFamily="2" charset="2"/>
              <a:buChar char="ü"/>
            </a:pPr>
            <a:r>
              <a:rPr lang="ru-RU" sz="2000" b="1" i="1" dirty="0" smtClean="0"/>
              <a:t>Диагностика</a:t>
            </a:r>
          </a:p>
          <a:p>
            <a:pPr marL="342900" indent="-342900">
              <a:buClr>
                <a:srgbClr val="FF0000"/>
              </a:buClr>
              <a:buSzPct val="100000"/>
              <a:buFont typeface="Wingdings" pitchFamily="2" charset="2"/>
              <a:buChar char="ü"/>
            </a:pPr>
            <a:endParaRPr lang="ru-RU" sz="2000" b="1" i="1" dirty="0" smtClean="0"/>
          </a:p>
          <a:p>
            <a:pPr marL="342900" indent="-342900">
              <a:buClr>
                <a:srgbClr val="FF0000"/>
              </a:buClr>
              <a:buSzPct val="100000"/>
              <a:buFont typeface="Wingdings" pitchFamily="2" charset="2"/>
              <a:buChar char="ü"/>
            </a:pPr>
            <a:r>
              <a:rPr lang="ru-RU" sz="2000" b="1" i="1" dirty="0" smtClean="0"/>
              <a:t>Заключение</a:t>
            </a:r>
            <a:endParaRPr lang="ru-RU" sz="2000" b="1" i="1" dirty="0"/>
          </a:p>
        </p:txBody>
      </p:sp>
    </p:spTree>
    <p:extLst>
      <p:ext uri="{BB962C8B-B14F-4D97-AF65-F5344CB8AC3E}">
        <p14:creationId xmlns:p14="http://schemas.microsoft.com/office/powerpoint/2010/main" val="3546538610"/>
      </p:ext>
    </p:extLst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772273" y="416677"/>
            <a:ext cx="6390456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i="1" dirty="0" smtClean="0">
                <a:solidFill>
                  <a:srgbClr val="00B0F0"/>
                </a:solidFill>
              </a:rPr>
              <a:t>Покинут счастьем будет тот, </a:t>
            </a:r>
          </a:p>
          <a:p>
            <a:pPr algn="ctr"/>
            <a:r>
              <a:rPr lang="ru-RU" sz="2000" i="1" dirty="0" smtClean="0">
                <a:solidFill>
                  <a:srgbClr val="00B0F0"/>
                </a:solidFill>
              </a:rPr>
              <a:t>Кого ребенком плохо воспитали. </a:t>
            </a:r>
          </a:p>
          <a:p>
            <a:pPr algn="ctr"/>
            <a:r>
              <a:rPr lang="ru-RU" sz="2000" i="1" dirty="0" smtClean="0">
                <a:solidFill>
                  <a:srgbClr val="00B0F0"/>
                </a:solidFill>
              </a:rPr>
              <a:t>Побег зеленый выпрямить легко, </a:t>
            </a:r>
          </a:p>
          <a:p>
            <a:pPr algn="ctr"/>
            <a:r>
              <a:rPr lang="ru-RU" sz="2000" i="1" dirty="0" smtClean="0">
                <a:solidFill>
                  <a:srgbClr val="00B0F0"/>
                </a:solidFill>
              </a:rPr>
              <a:t>Сухую ветвь один огонь исправит.</a:t>
            </a:r>
          </a:p>
          <a:p>
            <a:pPr algn="r"/>
            <a:r>
              <a:rPr lang="ru-RU" sz="2400" b="1" i="1" dirty="0" smtClean="0">
                <a:solidFill>
                  <a:srgbClr val="FF0000"/>
                </a:solidFill>
              </a:rPr>
              <a:t>Саади</a:t>
            </a:r>
            <a:endParaRPr lang="ru-RU" sz="2400" b="1" i="1" dirty="0">
              <a:solidFill>
                <a:srgbClr val="FF0000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229330" y="-147532"/>
            <a:ext cx="215918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ru-RU" sz="3200" b="1" i="1" u="sng" dirty="0">
                <a:solidFill>
                  <a:srgbClr val="FF0000"/>
                </a:solidFill>
              </a:rPr>
              <a:t>Введение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51908" y="2103309"/>
            <a:ext cx="9144000" cy="47705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i="1" dirty="0" smtClean="0"/>
              <a:t>Никакие материальные блага не могут сделать человека счастливым. Часто тот, кто окружил себя комфортом, одинок, испытывает чувство усталости и неудовлетворенности жизнью. </a:t>
            </a:r>
          </a:p>
          <a:p>
            <a:endParaRPr lang="ru-RU" sz="2000" b="1" i="1" dirty="0"/>
          </a:p>
          <a:p>
            <a:r>
              <a:rPr lang="ru-RU" sz="2000" b="1" i="1" dirty="0" smtClean="0"/>
              <a:t>Действительно, это проблема актуальна и в наше время. Взрослые порой просто не знают, как побороть все возрастающую детскую жестокость, враждебность. </a:t>
            </a:r>
          </a:p>
          <a:p>
            <a:endParaRPr lang="ru-RU" sz="2000" b="1" i="1" dirty="0"/>
          </a:p>
          <a:p>
            <a:r>
              <a:rPr lang="ru-RU" sz="2000" b="1" i="1" dirty="0" smtClean="0"/>
              <a:t>Детям 4-6 лет сложно разобраться в мире человеческих отношений, освоить язык чувств. Многого еще не зная и не умея, дети часто нарушают установленные нормы, ведут себя неадекватно. Поэтому воспитание культуры поведения требует пристального внимания и вдумчивого рассмотрения и является той необходимой основой, без которой невозможно сформировать более сложные черты личности ребенка, его моральные качества.</a:t>
            </a:r>
            <a:endParaRPr lang="ru-RU" sz="2000" b="1" i="1" dirty="0"/>
          </a:p>
        </p:txBody>
      </p:sp>
    </p:spTree>
    <p:extLst>
      <p:ext uri="{BB962C8B-B14F-4D97-AF65-F5344CB8AC3E}">
        <p14:creationId xmlns:p14="http://schemas.microsoft.com/office/powerpoint/2010/main" val="2184866450"/>
      </p:ext>
    </p:extLst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2968"/>
            <a:ext cx="9144000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u="sng" dirty="0">
                <a:solidFill>
                  <a:srgbClr val="FF0000"/>
                </a:solidFill>
              </a:rPr>
              <a:t>Цель моей </a:t>
            </a:r>
            <a:r>
              <a:rPr lang="ru-RU" sz="3200" b="1" u="sng" dirty="0" smtClean="0">
                <a:solidFill>
                  <a:srgbClr val="FF0000"/>
                </a:solidFill>
              </a:rPr>
              <a:t>работы</a:t>
            </a:r>
          </a:p>
          <a:p>
            <a:endParaRPr lang="ru-RU" sz="2000" dirty="0">
              <a:solidFill>
                <a:srgbClr val="FF0000"/>
              </a:solidFill>
            </a:endParaRPr>
          </a:p>
          <a:p>
            <a:pPr marL="342900" lvl="0" indent="-342900">
              <a:buClr>
                <a:srgbClr val="FF0000"/>
              </a:buClr>
              <a:buFont typeface="Wingdings" pitchFamily="2" charset="2"/>
              <a:buChar char="ü"/>
            </a:pPr>
            <a:r>
              <a:rPr lang="ru-RU" sz="2000" b="1" i="1" dirty="0"/>
              <a:t>Дать теоретический анализ проблемы воспитания чувств и формирование этических представлений</a:t>
            </a:r>
            <a:r>
              <a:rPr lang="ru-RU" sz="2000" b="1" i="1" dirty="0" smtClean="0"/>
              <a:t>.</a:t>
            </a:r>
          </a:p>
          <a:p>
            <a:pPr marL="342900" lvl="0" indent="-342900">
              <a:buClr>
                <a:srgbClr val="FF0000"/>
              </a:buClr>
              <a:buFont typeface="Wingdings" pitchFamily="2" charset="2"/>
              <a:buChar char="ü"/>
            </a:pPr>
            <a:endParaRPr lang="ru-RU" sz="2000" b="1" i="1" dirty="0"/>
          </a:p>
          <a:p>
            <a:pPr marL="342900" lvl="0" indent="-342900">
              <a:buClr>
                <a:srgbClr val="FF0000"/>
              </a:buClr>
              <a:buFont typeface="Wingdings" pitchFamily="2" charset="2"/>
              <a:buChar char="ü"/>
            </a:pPr>
            <a:r>
              <a:rPr lang="ru-RU" sz="2000" b="1" i="1" dirty="0"/>
              <a:t>определить уровень знаний родителей о стилях воспитания и их влияние на воспитание у детей культуры поведения</a:t>
            </a:r>
            <a:r>
              <a:rPr lang="ru-RU" sz="2000" b="1" i="1" dirty="0" smtClean="0"/>
              <a:t>.</a:t>
            </a:r>
          </a:p>
          <a:p>
            <a:pPr marL="342900" lvl="0" indent="-342900">
              <a:buClr>
                <a:srgbClr val="FF0000"/>
              </a:buClr>
              <a:buFont typeface="Wingdings" pitchFamily="2" charset="2"/>
              <a:buChar char="ü"/>
            </a:pPr>
            <a:endParaRPr lang="ru-RU" sz="2000" b="1" i="1" dirty="0"/>
          </a:p>
          <a:p>
            <a:pPr marL="342900" lvl="0" indent="-342900">
              <a:buClr>
                <a:srgbClr val="FF0000"/>
              </a:buClr>
              <a:buFont typeface="Wingdings" pitchFamily="2" charset="2"/>
              <a:buChar char="ü"/>
            </a:pPr>
            <a:r>
              <a:rPr lang="ru-RU" sz="2000" b="1" i="1" dirty="0"/>
              <a:t>Разработать систему работы с детьми и родителями по формированию у детей положительных навыков и привычек.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0" y="3140968"/>
            <a:ext cx="914400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i="1" dirty="0" smtClean="0">
                <a:solidFill>
                  <a:srgbClr val="FF0000"/>
                </a:solidFill>
              </a:rPr>
              <a:t>В соответствии с целью в работе решались следующие задачи</a:t>
            </a:r>
          </a:p>
          <a:p>
            <a:pPr algn="ctr"/>
            <a:endParaRPr lang="ru-RU" sz="3200" b="1" i="1" dirty="0" smtClean="0">
              <a:solidFill>
                <a:srgbClr val="FF0000"/>
              </a:solidFill>
            </a:endParaRPr>
          </a:p>
          <a:p>
            <a:pPr marL="342900" indent="-342900">
              <a:buClr>
                <a:srgbClr val="FF0000"/>
              </a:buClr>
              <a:buFont typeface="Wingdings" pitchFamily="2" charset="2"/>
              <a:buChar char="ü"/>
            </a:pPr>
            <a:r>
              <a:rPr lang="ru-RU" sz="2000" b="1" i="1" dirty="0" smtClean="0"/>
              <a:t>Формирование устойчивых форм повседневного культурного поведения детей в быту</a:t>
            </a:r>
          </a:p>
          <a:p>
            <a:pPr marL="342900" indent="-342900">
              <a:buClr>
                <a:srgbClr val="FF0000"/>
              </a:buClr>
              <a:buFont typeface="Wingdings" pitchFamily="2" charset="2"/>
              <a:buChar char="ü"/>
            </a:pPr>
            <a:endParaRPr lang="ru-RU" sz="2000" b="1" i="1" dirty="0" smtClean="0"/>
          </a:p>
          <a:p>
            <a:pPr marL="342900" indent="-342900">
              <a:buClr>
                <a:srgbClr val="FF0000"/>
              </a:buClr>
              <a:buFont typeface="Wingdings" pitchFamily="2" charset="2"/>
              <a:buChar char="ü"/>
            </a:pPr>
            <a:r>
              <a:rPr lang="ru-RU" sz="2000" b="1" i="1" dirty="0" smtClean="0"/>
              <a:t>Привитие навыков культурного общения детей</a:t>
            </a:r>
          </a:p>
          <a:p>
            <a:pPr marL="342900" indent="-342900">
              <a:buClr>
                <a:srgbClr val="FF0000"/>
              </a:buClr>
              <a:buFont typeface="Wingdings" pitchFamily="2" charset="2"/>
              <a:buChar char="ü"/>
            </a:pPr>
            <a:endParaRPr lang="ru-RU" sz="2000" b="1" i="1" dirty="0" smtClean="0"/>
          </a:p>
          <a:p>
            <a:pPr marL="342900" indent="-342900">
              <a:buClr>
                <a:srgbClr val="FF0000"/>
              </a:buClr>
              <a:buFont typeface="Wingdings" pitchFamily="2" charset="2"/>
              <a:buChar char="ü"/>
            </a:pPr>
            <a:r>
              <a:rPr lang="ru-RU" sz="2000" b="1" i="1" dirty="0" smtClean="0"/>
              <a:t>Формирование культурно-гигиенических навыков</a:t>
            </a:r>
            <a:endParaRPr lang="ru-RU" sz="2000" b="1" i="1" dirty="0"/>
          </a:p>
        </p:txBody>
      </p:sp>
    </p:spTree>
    <p:extLst>
      <p:ext uri="{BB962C8B-B14F-4D97-AF65-F5344CB8AC3E}">
        <p14:creationId xmlns:p14="http://schemas.microsoft.com/office/powerpoint/2010/main" val="1295449697"/>
      </p:ext>
    </p:extLst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79512" y="-99392"/>
            <a:ext cx="8299324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3200" b="1" i="1" u="sng" dirty="0" smtClean="0">
                <a:solidFill>
                  <a:srgbClr val="FF0000"/>
                </a:solidFill>
              </a:rPr>
              <a:t>Высказывание знаменитых педагогов</a:t>
            </a:r>
            <a:endParaRPr lang="ru-RU" sz="3200" b="1" i="1" u="sng" dirty="0">
              <a:solidFill>
                <a:srgbClr val="FF0000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557" y="505570"/>
            <a:ext cx="9144000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i="1" dirty="0"/>
              <a:t> </a:t>
            </a:r>
            <a:r>
              <a:rPr lang="en-US" b="1" i="1" dirty="0" smtClean="0"/>
              <a:t>“</a:t>
            </a:r>
            <a:r>
              <a:rPr lang="ru-RU" b="1" i="1" dirty="0" smtClean="0"/>
              <a:t>Мир не только строится в детской, но и разрушается из нее; здесь прокладываются не только пути спасения, но и пути погибели</a:t>
            </a:r>
            <a:r>
              <a:rPr lang="en-US" b="1" i="1" dirty="0" smtClean="0"/>
              <a:t>”</a:t>
            </a:r>
            <a:endParaRPr lang="ru-RU" b="1" i="1" dirty="0" smtClean="0"/>
          </a:p>
          <a:p>
            <a:pPr algn="r"/>
            <a:r>
              <a:rPr lang="ru-RU" b="1" i="1" dirty="0" smtClean="0">
                <a:solidFill>
                  <a:srgbClr val="FF0000"/>
                </a:solidFill>
              </a:rPr>
              <a:t>И.А. Ильин</a:t>
            </a:r>
            <a:endParaRPr lang="en-US" b="1" i="1" dirty="0" smtClean="0">
              <a:solidFill>
                <a:srgbClr val="FF0000"/>
              </a:solidFill>
            </a:endParaRPr>
          </a:p>
          <a:p>
            <a:pPr algn="r"/>
            <a:endParaRPr lang="en-US" b="1" i="1" dirty="0">
              <a:solidFill>
                <a:srgbClr val="FF0000"/>
              </a:solidFill>
            </a:endParaRPr>
          </a:p>
          <a:p>
            <a:r>
              <a:rPr lang="en-US" b="1" i="1" dirty="0" smtClean="0"/>
              <a:t>“</a:t>
            </a:r>
            <a:r>
              <a:rPr lang="ru-RU" b="1" i="1" dirty="0" smtClean="0"/>
              <a:t>Дети - это наше будущее, и оно будет таким, каким мы его сделаем</a:t>
            </a:r>
            <a:r>
              <a:rPr lang="en-US" b="1" i="1" dirty="0" smtClean="0"/>
              <a:t>” </a:t>
            </a:r>
          </a:p>
          <a:p>
            <a:pPr algn="r"/>
            <a:r>
              <a:rPr lang="ru-RU" b="1" i="1" dirty="0" smtClean="0">
                <a:solidFill>
                  <a:srgbClr val="FF0000"/>
                </a:solidFill>
              </a:rPr>
              <a:t>А. Лопатина</a:t>
            </a:r>
            <a:endParaRPr lang="en-US" b="1" i="1" dirty="0" smtClean="0">
              <a:solidFill>
                <a:srgbClr val="FF0000"/>
              </a:solidFill>
            </a:endParaRPr>
          </a:p>
          <a:p>
            <a:pPr algn="r"/>
            <a:endParaRPr lang="en-US" b="1" dirty="0">
              <a:solidFill>
                <a:srgbClr val="FF0000"/>
              </a:solidFill>
            </a:endParaRPr>
          </a:p>
          <a:p>
            <a:r>
              <a:rPr lang="en-US" b="1" i="1" dirty="0" smtClean="0"/>
              <a:t>“</a:t>
            </a:r>
            <a:r>
              <a:rPr lang="ru-RU" b="1" i="1" dirty="0" smtClean="0"/>
              <a:t>Цель воспитания - это образовать существо, способное управлять собою, а не такое, какое могло бы только быть управляемо другими</a:t>
            </a:r>
            <a:r>
              <a:rPr lang="en-US" b="1" i="1" dirty="0" smtClean="0"/>
              <a:t>”</a:t>
            </a:r>
            <a:endParaRPr lang="ru-RU" b="1" i="1" dirty="0"/>
          </a:p>
          <a:p>
            <a:pPr algn="r"/>
            <a:r>
              <a:rPr lang="ru-RU" b="1" i="1" dirty="0" smtClean="0">
                <a:solidFill>
                  <a:srgbClr val="FF0000"/>
                </a:solidFill>
              </a:rPr>
              <a:t>Г</a:t>
            </a:r>
            <a:r>
              <a:rPr lang="en-US" b="1" i="1" dirty="0">
                <a:solidFill>
                  <a:srgbClr val="FF0000"/>
                </a:solidFill>
              </a:rPr>
              <a:t>.</a:t>
            </a:r>
            <a:r>
              <a:rPr lang="ru-RU" b="1" i="1" dirty="0" smtClean="0">
                <a:solidFill>
                  <a:srgbClr val="FF0000"/>
                </a:solidFill>
              </a:rPr>
              <a:t>Спенсер</a:t>
            </a:r>
            <a:endParaRPr lang="en-US" b="1" i="1" dirty="0" smtClean="0">
              <a:solidFill>
                <a:srgbClr val="FF0000"/>
              </a:solidFill>
            </a:endParaRPr>
          </a:p>
          <a:p>
            <a:pPr algn="r"/>
            <a:endParaRPr lang="en-US" b="1" dirty="0">
              <a:solidFill>
                <a:srgbClr val="FF0000"/>
              </a:solidFill>
            </a:endParaRPr>
          </a:p>
          <a:p>
            <a:r>
              <a:rPr lang="en-US" b="1" i="1" dirty="0" smtClean="0"/>
              <a:t>“</a:t>
            </a:r>
            <a:r>
              <a:rPr lang="ru-RU" b="1" i="1" dirty="0" smtClean="0"/>
              <a:t>Цель воспитания - не допускать, чтобы любовь к себе заглушала любовь к ближнему</a:t>
            </a:r>
            <a:r>
              <a:rPr lang="en-US" b="1" i="1" dirty="0" smtClean="0"/>
              <a:t>”</a:t>
            </a:r>
          </a:p>
          <a:p>
            <a:pPr algn="r"/>
            <a:r>
              <a:rPr lang="ru-RU" b="1" i="1" dirty="0" smtClean="0">
                <a:solidFill>
                  <a:srgbClr val="FF0000"/>
                </a:solidFill>
              </a:rPr>
              <a:t>П</a:t>
            </a:r>
            <a:r>
              <a:rPr lang="en-US" b="1" i="1" dirty="0" smtClean="0">
                <a:solidFill>
                  <a:srgbClr val="FF0000"/>
                </a:solidFill>
              </a:rPr>
              <a:t>.</a:t>
            </a:r>
            <a:r>
              <a:rPr lang="ru-RU" b="1" i="1" dirty="0" err="1" smtClean="0">
                <a:solidFill>
                  <a:srgbClr val="FF0000"/>
                </a:solidFill>
              </a:rPr>
              <a:t>Буаст</a:t>
            </a:r>
            <a:endParaRPr lang="en-US" b="1" i="1" dirty="0" smtClean="0">
              <a:solidFill>
                <a:srgbClr val="FF0000"/>
              </a:solidFill>
            </a:endParaRPr>
          </a:p>
          <a:p>
            <a:pPr algn="r"/>
            <a:endParaRPr lang="en-US" b="1" i="1" dirty="0">
              <a:solidFill>
                <a:srgbClr val="FF0000"/>
              </a:solidFill>
            </a:endParaRPr>
          </a:p>
          <a:p>
            <a:r>
              <a:rPr lang="en-US" b="1" i="1" dirty="0" smtClean="0"/>
              <a:t>“</a:t>
            </a:r>
            <a:r>
              <a:rPr lang="ru-RU" b="1" i="1" dirty="0" smtClean="0"/>
              <a:t>Цель истинного воспитания - не только в том, чтобы заставить людей делать добрые дела, но и находить в них радость</a:t>
            </a:r>
            <a:r>
              <a:rPr lang="en-US" b="1" i="1" dirty="0" smtClean="0"/>
              <a:t>”</a:t>
            </a:r>
          </a:p>
          <a:p>
            <a:pPr algn="r"/>
            <a:r>
              <a:rPr lang="ru-RU" b="1" i="1" dirty="0" smtClean="0">
                <a:solidFill>
                  <a:srgbClr val="FF0000"/>
                </a:solidFill>
              </a:rPr>
              <a:t> Д</a:t>
            </a:r>
            <a:r>
              <a:rPr lang="en-US" b="1" i="1" dirty="0" smtClean="0">
                <a:solidFill>
                  <a:srgbClr val="FF0000"/>
                </a:solidFill>
              </a:rPr>
              <a:t>.</a:t>
            </a:r>
            <a:r>
              <a:rPr lang="ru-RU" b="1" i="1" dirty="0" smtClean="0">
                <a:solidFill>
                  <a:srgbClr val="FF0000"/>
                </a:solidFill>
              </a:rPr>
              <a:t>Коллинз</a:t>
            </a:r>
          </a:p>
          <a:p>
            <a:endParaRPr lang="en-US" b="1" i="1" dirty="0" smtClean="0"/>
          </a:p>
          <a:p>
            <a:r>
              <a:rPr lang="en-US" b="1" i="1" dirty="0" smtClean="0"/>
              <a:t>“</a:t>
            </a:r>
            <a:r>
              <a:rPr lang="ru-RU" b="1" i="1" dirty="0" smtClean="0"/>
              <a:t>Чтобы обучить другого, требуется больше ума, чем чтобы научиться самому</a:t>
            </a:r>
            <a:r>
              <a:rPr lang="en-US" b="1" i="1" dirty="0" smtClean="0"/>
              <a:t>”</a:t>
            </a:r>
            <a:endParaRPr lang="ru-RU" b="1" i="1" dirty="0" smtClean="0"/>
          </a:p>
          <a:p>
            <a:endParaRPr lang="en-US" b="1" dirty="0" smtClean="0">
              <a:solidFill>
                <a:srgbClr val="00B0F0"/>
              </a:solidFill>
            </a:endParaRPr>
          </a:p>
          <a:p>
            <a:pPr algn="r"/>
            <a:r>
              <a:rPr lang="ru-RU" b="1" i="1" dirty="0" smtClean="0">
                <a:solidFill>
                  <a:srgbClr val="FF0000"/>
                </a:solidFill>
              </a:rPr>
              <a:t>М</a:t>
            </a:r>
            <a:r>
              <a:rPr lang="en-US" b="1" i="1" dirty="0" smtClean="0">
                <a:solidFill>
                  <a:srgbClr val="FF0000"/>
                </a:solidFill>
              </a:rPr>
              <a:t>.</a:t>
            </a:r>
            <a:r>
              <a:rPr lang="ru-RU" b="1" i="1" dirty="0" smtClean="0">
                <a:solidFill>
                  <a:srgbClr val="FF0000"/>
                </a:solidFill>
              </a:rPr>
              <a:t>Монтень</a:t>
            </a:r>
            <a:endParaRPr lang="en-US" b="1" i="1" dirty="0" smtClean="0">
              <a:solidFill>
                <a:srgbClr val="FF0000"/>
              </a:solidFill>
            </a:endParaRPr>
          </a:p>
          <a:p>
            <a:endParaRPr lang="ru-RU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76935193"/>
      </p:ext>
    </p:extLst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547664" y="-106188"/>
            <a:ext cx="4962449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3200" b="1" i="1" u="sng" dirty="0" smtClean="0">
                <a:solidFill>
                  <a:srgbClr val="FF0000"/>
                </a:solidFill>
              </a:rPr>
              <a:t>Изучение литературы</a:t>
            </a:r>
            <a:endParaRPr lang="ru-RU" sz="3200" b="1" i="1" u="sng" dirty="0">
              <a:solidFill>
                <a:srgbClr val="FF0000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-9694" y="764704"/>
            <a:ext cx="9144000" cy="5324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Clr>
                <a:srgbClr val="FF0000"/>
              </a:buClr>
              <a:buFont typeface="Wingdings" pitchFamily="2" charset="2"/>
              <a:buChar char="ü"/>
            </a:pPr>
            <a:r>
              <a:rPr lang="ru-RU" sz="2000" b="1" i="1" dirty="0" smtClean="0"/>
              <a:t>Болдырев Н.И. Нравственное воспитание детей в семье. - М., </a:t>
            </a:r>
            <a:r>
              <a:rPr lang="ru-RU" sz="2000" b="1" i="1" dirty="0" err="1" smtClean="0"/>
              <a:t>Учпедгиз</a:t>
            </a:r>
            <a:r>
              <a:rPr lang="ru-RU" sz="2000" b="1" i="1" dirty="0" smtClean="0"/>
              <a:t>, 1955.</a:t>
            </a:r>
          </a:p>
          <a:p>
            <a:pPr marL="342900" indent="-342900">
              <a:buClr>
                <a:srgbClr val="FF0000"/>
              </a:buClr>
              <a:buFont typeface="Wingdings" pitchFamily="2" charset="2"/>
              <a:buChar char="ü"/>
            </a:pPr>
            <a:r>
              <a:rPr lang="ru-RU" sz="2000" b="1" i="1" dirty="0" err="1" smtClean="0"/>
              <a:t>Варюхина</a:t>
            </a:r>
            <a:r>
              <a:rPr lang="ru-RU" sz="2000" b="1" i="1" dirty="0" smtClean="0"/>
              <a:t> С.И. Истоки доброты. - Минск. - 1987.</a:t>
            </a:r>
          </a:p>
          <a:p>
            <a:pPr marL="342900" indent="-342900">
              <a:buClr>
                <a:srgbClr val="FF0000"/>
              </a:buClr>
              <a:buFont typeface="Wingdings" pitchFamily="2" charset="2"/>
              <a:buChar char="ü"/>
            </a:pPr>
            <a:r>
              <a:rPr lang="ru-RU" sz="2000" b="1" i="1" dirty="0" smtClean="0"/>
              <a:t>Воспитание дошкольника в семье /Под ред. Т.А. Марковой. - М., 1979.</a:t>
            </a:r>
          </a:p>
          <a:p>
            <a:pPr marL="342900" indent="-342900">
              <a:buClr>
                <a:srgbClr val="FF0000"/>
              </a:buClr>
              <a:buFont typeface="Wingdings" pitchFamily="2" charset="2"/>
              <a:buChar char="ü"/>
            </a:pPr>
            <a:r>
              <a:rPr lang="ru-RU" sz="2000" b="1" i="1" dirty="0" smtClean="0"/>
              <a:t>Воспитание нравственных чувств у старших дошкольников /Под ред. A.M. Виноградовой. - М., 1980.</a:t>
            </a:r>
          </a:p>
          <a:p>
            <a:pPr marL="342900" indent="-342900">
              <a:buClr>
                <a:srgbClr val="FF0000"/>
              </a:buClr>
              <a:buFont typeface="Wingdings" pitchFamily="2" charset="2"/>
              <a:buChar char="ü"/>
            </a:pPr>
            <a:r>
              <a:rPr lang="ru-RU" sz="2000" b="1" i="1" dirty="0" smtClean="0"/>
              <a:t>Воспитание нравственных чувств у старших дошкольников /Под ред. Н.Ф. Виноградовой. - М., 1989.</a:t>
            </a:r>
          </a:p>
          <a:p>
            <a:pPr marL="342900" indent="-342900">
              <a:buClr>
                <a:srgbClr val="FF0000"/>
              </a:buClr>
              <a:buFont typeface="Wingdings" pitchFamily="2" charset="2"/>
              <a:buChar char="ü"/>
            </a:pPr>
            <a:r>
              <a:rPr lang="ru-RU" sz="2000" b="1" i="1" dirty="0" smtClean="0"/>
              <a:t>Воспитателю о работе с семьей /Под ред. Н.Ф. Виноградовой. - М., 1989.</a:t>
            </a:r>
          </a:p>
          <a:p>
            <a:pPr marL="342900" indent="-342900">
              <a:buClr>
                <a:srgbClr val="FF0000"/>
              </a:buClr>
              <a:buFont typeface="Wingdings" pitchFamily="2" charset="2"/>
              <a:buChar char="ü"/>
            </a:pPr>
            <a:r>
              <a:rPr lang="ru-RU" sz="2000" b="1" i="1" dirty="0" smtClean="0"/>
              <a:t>Детский сад и семья /Под ред. Г.А. Марковой. - М., Просвещение, 1986.</a:t>
            </a:r>
          </a:p>
          <a:p>
            <a:pPr marL="342900" indent="-342900">
              <a:buClr>
                <a:srgbClr val="FF0000"/>
              </a:buClr>
              <a:buFont typeface="Wingdings" pitchFamily="2" charset="2"/>
              <a:buChar char="ü"/>
            </a:pPr>
            <a:r>
              <a:rPr lang="ru-RU" sz="2000" b="1" i="1" dirty="0" err="1" smtClean="0"/>
              <a:t>Доронова</a:t>
            </a:r>
            <a:r>
              <a:rPr lang="ru-RU" sz="2000" b="1" i="1" dirty="0" smtClean="0"/>
              <a:t> Т.Н, </a:t>
            </a:r>
            <a:r>
              <a:rPr lang="ru-RU" sz="2000" b="1" i="1" dirty="0" err="1" smtClean="0"/>
              <a:t>Гербова</a:t>
            </a:r>
            <a:r>
              <a:rPr lang="ru-RU" sz="2000" b="1" i="1" dirty="0" smtClean="0"/>
              <a:t> В.В. Программа «Радуга». - М., 1989.</a:t>
            </a:r>
          </a:p>
          <a:p>
            <a:pPr marL="342900" indent="-342900">
              <a:buClr>
                <a:srgbClr val="FF0000"/>
              </a:buClr>
              <a:buFont typeface="Wingdings" pitchFamily="2" charset="2"/>
              <a:buChar char="ü"/>
            </a:pPr>
            <a:r>
              <a:rPr lang="ru-RU" sz="2000" b="1" i="1" dirty="0" smtClean="0"/>
              <a:t>Дошкольная педагогика /Под ред. В.И. Логиновой, П.Г., </a:t>
            </a:r>
            <a:r>
              <a:rPr lang="ru-RU" sz="2000" b="1" i="1" dirty="0" err="1" smtClean="0"/>
              <a:t>Саморуковой</a:t>
            </a:r>
            <a:r>
              <a:rPr lang="ru-RU" sz="2000" b="1" i="1" dirty="0" smtClean="0"/>
              <a:t>, Ч. 1. - М, 1988.</a:t>
            </a:r>
          </a:p>
          <a:p>
            <a:pPr marL="342900" indent="-342900">
              <a:buClr>
                <a:srgbClr val="FF0000"/>
              </a:buClr>
              <a:buFont typeface="Wingdings" pitchFamily="2" charset="2"/>
              <a:buChar char="ü"/>
            </a:pPr>
            <a:r>
              <a:rPr lang="ru-RU" sz="2000" b="1" i="1" dirty="0" smtClean="0"/>
              <a:t>И.А. Ильин Душа ребенка //Очаг. - 1993. - № 9.</a:t>
            </a:r>
            <a:endParaRPr lang="ru-RU" sz="2000" b="1" i="1" dirty="0"/>
          </a:p>
        </p:txBody>
      </p:sp>
    </p:spTree>
    <p:extLst>
      <p:ext uri="{BB962C8B-B14F-4D97-AF65-F5344CB8AC3E}">
        <p14:creationId xmlns:p14="http://schemas.microsoft.com/office/powerpoint/2010/main" val="3227702373"/>
      </p:ext>
    </p:extLst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7" name="Прямая со стрелкой 86"/>
          <p:cNvCxnSpPr/>
          <p:nvPr/>
        </p:nvCxnSpPr>
        <p:spPr>
          <a:xfrm>
            <a:off x="1403648" y="2514212"/>
            <a:ext cx="0" cy="2282940"/>
          </a:xfrm>
          <a:prstGeom prst="straightConnector1">
            <a:avLst/>
          </a:prstGeom>
          <a:ln w="1270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9" name="Прямая со стрелкой 88"/>
          <p:cNvCxnSpPr/>
          <p:nvPr/>
        </p:nvCxnSpPr>
        <p:spPr>
          <a:xfrm>
            <a:off x="539552" y="2492896"/>
            <a:ext cx="0" cy="1208338"/>
          </a:xfrm>
          <a:prstGeom prst="straightConnector1">
            <a:avLst/>
          </a:prstGeom>
          <a:ln w="1270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9" name="Прямая со стрелкой 78"/>
          <p:cNvCxnSpPr/>
          <p:nvPr/>
        </p:nvCxnSpPr>
        <p:spPr>
          <a:xfrm>
            <a:off x="7020272" y="2514212"/>
            <a:ext cx="0" cy="1187022"/>
          </a:xfrm>
          <a:prstGeom prst="straightConnector1">
            <a:avLst/>
          </a:prstGeom>
          <a:ln w="1270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1" name="Прямая со стрелкой 80"/>
          <p:cNvCxnSpPr/>
          <p:nvPr/>
        </p:nvCxnSpPr>
        <p:spPr>
          <a:xfrm>
            <a:off x="7236296" y="2492896"/>
            <a:ext cx="0" cy="2880320"/>
          </a:xfrm>
          <a:prstGeom prst="straightConnector1">
            <a:avLst/>
          </a:prstGeom>
          <a:ln w="1270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5" name="Прямая со стрелкой 84"/>
          <p:cNvCxnSpPr/>
          <p:nvPr/>
        </p:nvCxnSpPr>
        <p:spPr>
          <a:xfrm>
            <a:off x="8028384" y="2492896"/>
            <a:ext cx="0" cy="3685131"/>
          </a:xfrm>
          <a:prstGeom prst="straightConnector1">
            <a:avLst/>
          </a:prstGeom>
          <a:ln w="1270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" name="Прямоугольник 1"/>
          <p:cNvSpPr/>
          <p:nvPr/>
        </p:nvSpPr>
        <p:spPr>
          <a:xfrm>
            <a:off x="0" y="0"/>
            <a:ext cx="914400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i="1" u="sng" dirty="0" smtClean="0">
                <a:solidFill>
                  <a:srgbClr val="FF0000"/>
                </a:solidFill>
              </a:rPr>
              <a:t>Взаимодействие ДОУ и семьи по вопросам воспитания культуры поведения</a:t>
            </a:r>
            <a:endParaRPr lang="ru-RU" sz="3200" b="1" i="1" u="sng" dirty="0">
              <a:solidFill>
                <a:srgbClr val="FF0000"/>
              </a:solidFill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2627784" y="1110502"/>
            <a:ext cx="3600400" cy="576064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Формы работы с семьей</a:t>
            </a:r>
            <a:endParaRPr lang="ru-RU" dirty="0"/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0" y="1916832"/>
            <a:ext cx="2232248" cy="576064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Индивидуальные</a:t>
            </a:r>
            <a:endParaRPr lang="ru-RU" dirty="0"/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3059832" y="1938148"/>
            <a:ext cx="2232248" cy="576064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Коллективные</a:t>
            </a:r>
            <a:endParaRPr lang="ru-RU" dirty="0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5724128" y="1938148"/>
            <a:ext cx="3419872" cy="576064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Наглядно-информационные</a:t>
            </a:r>
            <a:endParaRPr lang="ru-RU" dirty="0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-63423" y="2852933"/>
            <a:ext cx="1892722" cy="679973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 smtClean="0"/>
          </a:p>
          <a:p>
            <a:pPr algn="ctr"/>
            <a:r>
              <a:rPr lang="ru-RU" dirty="0" smtClean="0"/>
              <a:t>Посещение </a:t>
            </a:r>
          </a:p>
          <a:p>
            <a:pPr algn="ctr"/>
            <a:r>
              <a:rPr lang="ru-RU" dirty="0" smtClean="0"/>
              <a:t>семьи</a:t>
            </a:r>
          </a:p>
          <a:p>
            <a:pPr algn="ctr"/>
            <a:endParaRPr lang="ru-RU" dirty="0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-44670" y="3737085"/>
            <a:ext cx="1892721" cy="648072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консультации</a:t>
            </a:r>
          </a:p>
          <a:p>
            <a:pPr algn="ctr"/>
            <a:endParaRPr lang="ru-RU" dirty="0"/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-4238" y="4797152"/>
            <a:ext cx="1852289" cy="576064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беседы</a:t>
            </a:r>
          </a:p>
          <a:p>
            <a:pPr algn="ctr"/>
            <a:endParaRPr lang="ru-RU" dirty="0"/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2000229" y="2852936"/>
            <a:ext cx="1903274" cy="679973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 smtClean="0"/>
          </a:p>
          <a:p>
            <a:pPr algn="ctr"/>
            <a:r>
              <a:rPr lang="ru-RU" dirty="0" smtClean="0"/>
              <a:t>Групповые собрания</a:t>
            </a:r>
          </a:p>
          <a:p>
            <a:pPr algn="ctr"/>
            <a:endParaRPr lang="ru-RU" dirty="0"/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6804248" y="2852710"/>
            <a:ext cx="1903276" cy="679973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 smtClean="0"/>
          </a:p>
          <a:p>
            <a:pPr algn="ctr"/>
            <a:r>
              <a:rPr lang="ru-RU" dirty="0" smtClean="0"/>
              <a:t>Выставки литературы</a:t>
            </a:r>
          </a:p>
          <a:p>
            <a:pPr algn="ctr"/>
            <a:endParaRPr lang="ru-RU" dirty="0"/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2000229" y="3701234"/>
            <a:ext cx="1944692" cy="628390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 smtClean="0"/>
          </a:p>
          <a:p>
            <a:pPr algn="ctr"/>
            <a:r>
              <a:rPr lang="ru-RU" dirty="0" smtClean="0"/>
              <a:t>Дни открытых дверей</a:t>
            </a:r>
          </a:p>
          <a:p>
            <a:pPr algn="ctr"/>
            <a:endParaRPr lang="ru-RU" dirty="0"/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4289105" y="2852709"/>
            <a:ext cx="1886236" cy="679973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 smtClean="0"/>
          </a:p>
          <a:p>
            <a:pPr algn="ctr"/>
            <a:r>
              <a:rPr lang="ru-RU" dirty="0" smtClean="0"/>
              <a:t>Школа молодой семьи</a:t>
            </a:r>
          </a:p>
          <a:p>
            <a:pPr algn="ctr"/>
            <a:endParaRPr lang="ru-RU" dirty="0"/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4341949" y="3706712"/>
            <a:ext cx="1886235" cy="679973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Диспуты</a:t>
            </a:r>
          </a:p>
          <a:p>
            <a:pPr algn="ctr"/>
            <a:endParaRPr lang="ru-RU" dirty="0"/>
          </a:p>
        </p:txBody>
      </p:sp>
      <p:sp>
        <p:nvSpPr>
          <p:cNvPr id="19" name="Скругленный прямоугольник 18"/>
          <p:cNvSpPr/>
          <p:nvPr/>
        </p:nvSpPr>
        <p:spPr>
          <a:xfrm>
            <a:off x="4382189" y="4529545"/>
            <a:ext cx="1873467" cy="987687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 smtClean="0"/>
          </a:p>
          <a:p>
            <a:pPr algn="ctr"/>
            <a:endParaRPr lang="ru-RU" dirty="0" smtClean="0"/>
          </a:p>
          <a:p>
            <a:pPr algn="ctr"/>
            <a:endParaRPr lang="ru-RU" dirty="0"/>
          </a:p>
        </p:txBody>
      </p:sp>
      <p:sp>
        <p:nvSpPr>
          <p:cNvPr id="21" name="Скругленный прямоугольник 20"/>
          <p:cNvSpPr/>
          <p:nvPr/>
        </p:nvSpPr>
        <p:spPr>
          <a:xfrm>
            <a:off x="2000229" y="4563364"/>
            <a:ext cx="1944692" cy="953868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 smtClean="0"/>
          </a:p>
          <a:p>
            <a:pPr algn="ctr"/>
            <a:r>
              <a:rPr lang="ru-RU" dirty="0" smtClean="0"/>
              <a:t>Вечера вопросов и ответов</a:t>
            </a:r>
          </a:p>
          <a:p>
            <a:pPr algn="ctr"/>
            <a:endParaRPr lang="ru-RU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4449688" y="4593902"/>
            <a:ext cx="199452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Университет </a:t>
            </a:r>
          </a:p>
          <a:p>
            <a:r>
              <a:rPr lang="ru-RU" dirty="0" smtClean="0"/>
              <a:t>педагогических </a:t>
            </a:r>
          </a:p>
          <a:p>
            <a:r>
              <a:rPr lang="ru-RU" dirty="0" smtClean="0"/>
              <a:t>знаний</a:t>
            </a:r>
          </a:p>
        </p:txBody>
      </p:sp>
      <p:sp>
        <p:nvSpPr>
          <p:cNvPr id="24" name="Скругленный прямоугольник 23"/>
          <p:cNvSpPr/>
          <p:nvPr/>
        </p:nvSpPr>
        <p:spPr>
          <a:xfrm>
            <a:off x="6804248" y="3721135"/>
            <a:ext cx="1903276" cy="679973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 smtClean="0"/>
          </a:p>
          <a:p>
            <a:pPr algn="ctr"/>
            <a:r>
              <a:rPr lang="ru-RU" dirty="0" smtClean="0"/>
              <a:t>Библиотечки</a:t>
            </a:r>
          </a:p>
          <a:p>
            <a:pPr algn="ctr"/>
            <a:endParaRPr lang="ru-RU" dirty="0"/>
          </a:p>
        </p:txBody>
      </p:sp>
      <p:sp>
        <p:nvSpPr>
          <p:cNvPr id="25" name="Скругленный прямоугольник 24"/>
          <p:cNvSpPr/>
          <p:nvPr/>
        </p:nvSpPr>
        <p:spPr>
          <a:xfrm>
            <a:off x="6812430" y="4529544"/>
            <a:ext cx="1903276" cy="679973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Выставки детских работ</a:t>
            </a:r>
            <a:endParaRPr lang="ru-RU" dirty="0"/>
          </a:p>
        </p:txBody>
      </p:sp>
      <p:sp>
        <p:nvSpPr>
          <p:cNvPr id="26" name="Скругленный прямоугольник 25"/>
          <p:cNvSpPr/>
          <p:nvPr/>
        </p:nvSpPr>
        <p:spPr>
          <a:xfrm>
            <a:off x="6804248" y="5396818"/>
            <a:ext cx="1903276" cy="679973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 smtClean="0"/>
          </a:p>
          <a:p>
            <a:pPr algn="ctr"/>
            <a:r>
              <a:rPr lang="ru-RU" dirty="0" smtClean="0"/>
              <a:t>Уголок родителей</a:t>
            </a:r>
          </a:p>
          <a:p>
            <a:pPr algn="ctr"/>
            <a:endParaRPr lang="ru-RU" dirty="0"/>
          </a:p>
        </p:txBody>
      </p:sp>
      <p:sp>
        <p:nvSpPr>
          <p:cNvPr id="27" name="Скругленный прямоугольник 26"/>
          <p:cNvSpPr/>
          <p:nvPr/>
        </p:nvSpPr>
        <p:spPr>
          <a:xfrm>
            <a:off x="6812430" y="6178027"/>
            <a:ext cx="1903276" cy="679973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Папки-передвижки</a:t>
            </a:r>
            <a:endParaRPr lang="ru-RU" dirty="0"/>
          </a:p>
        </p:txBody>
      </p:sp>
      <p:cxnSp>
        <p:nvCxnSpPr>
          <p:cNvPr id="29" name="Прямая со стрелкой 28"/>
          <p:cNvCxnSpPr>
            <a:stCxn id="4" idx="2"/>
          </p:cNvCxnSpPr>
          <p:nvPr/>
        </p:nvCxnSpPr>
        <p:spPr>
          <a:xfrm>
            <a:off x="4427984" y="1686566"/>
            <a:ext cx="0" cy="25158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1" name="Прямая со стрелкой 30"/>
          <p:cNvCxnSpPr>
            <a:stCxn id="4" idx="3"/>
            <a:endCxn id="9" idx="0"/>
          </p:cNvCxnSpPr>
          <p:nvPr/>
        </p:nvCxnSpPr>
        <p:spPr>
          <a:xfrm>
            <a:off x="6228184" y="1398534"/>
            <a:ext cx="1205880" cy="53961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30" name="Прямая со стрелкой 1029"/>
          <p:cNvCxnSpPr>
            <a:stCxn id="4" idx="1"/>
            <a:endCxn id="5" idx="0"/>
          </p:cNvCxnSpPr>
          <p:nvPr/>
        </p:nvCxnSpPr>
        <p:spPr>
          <a:xfrm flipH="1">
            <a:off x="1116124" y="1398534"/>
            <a:ext cx="1511660" cy="51829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36" name="Группа 35"/>
          <p:cNvGrpSpPr/>
          <p:nvPr/>
        </p:nvGrpSpPr>
        <p:grpSpPr>
          <a:xfrm>
            <a:off x="3903503" y="2492896"/>
            <a:ext cx="484952" cy="2713834"/>
            <a:chOff x="3903503" y="2492896"/>
            <a:chExt cx="484952" cy="2713834"/>
          </a:xfrm>
        </p:grpSpPr>
        <p:cxnSp>
          <p:nvCxnSpPr>
            <p:cNvPr id="1043" name="Прямая соединительная линия 1042"/>
            <p:cNvCxnSpPr/>
            <p:nvPr/>
          </p:nvCxnSpPr>
          <p:spPr>
            <a:xfrm>
              <a:off x="4145260" y="2492896"/>
              <a:ext cx="0" cy="2713834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048" name="Прямая со стрелкой 1047"/>
            <p:cNvCxnSpPr>
              <a:endCxn id="18" idx="1"/>
            </p:cNvCxnSpPr>
            <p:nvPr/>
          </p:nvCxnSpPr>
          <p:spPr>
            <a:xfrm>
              <a:off x="4143435" y="4046698"/>
              <a:ext cx="198514" cy="1"/>
            </a:xfrm>
            <a:prstGeom prst="straightConnector1">
              <a:avLst/>
            </a:prstGeom>
            <a:ln w="12700"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grpSp>
          <p:nvGrpSpPr>
            <p:cNvPr id="35" name="Группа 34"/>
            <p:cNvGrpSpPr/>
            <p:nvPr/>
          </p:nvGrpSpPr>
          <p:grpSpPr>
            <a:xfrm>
              <a:off x="3903503" y="3192695"/>
              <a:ext cx="484952" cy="2014035"/>
              <a:chOff x="3903503" y="3192695"/>
              <a:chExt cx="484952" cy="2014035"/>
            </a:xfrm>
          </p:grpSpPr>
          <p:cxnSp>
            <p:nvCxnSpPr>
              <p:cNvPr id="1045" name="Прямая со стрелкой 1044"/>
              <p:cNvCxnSpPr/>
              <p:nvPr/>
            </p:nvCxnSpPr>
            <p:spPr>
              <a:xfrm flipH="1">
                <a:off x="3977442" y="4046699"/>
                <a:ext cx="198514" cy="0"/>
              </a:xfrm>
              <a:prstGeom prst="straightConnector1">
                <a:avLst/>
              </a:prstGeom>
              <a:ln w="12700">
                <a:tailEnd type="arrow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57" name="Прямая со стрелкой 56"/>
              <p:cNvCxnSpPr/>
              <p:nvPr/>
            </p:nvCxnSpPr>
            <p:spPr>
              <a:xfrm>
                <a:off x="4143435" y="5206729"/>
                <a:ext cx="245020" cy="1"/>
              </a:xfrm>
              <a:prstGeom prst="straightConnector1">
                <a:avLst/>
              </a:prstGeom>
              <a:ln w="12700">
                <a:tailEnd type="arrow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58" name="Прямая со стрелкой 57"/>
              <p:cNvCxnSpPr>
                <a:endCxn id="17" idx="1"/>
              </p:cNvCxnSpPr>
              <p:nvPr/>
            </p:nvCxnSpPr>
            <p:spPr>
              <a:xfrm>
                <a:off x="4145260" y="3192695"/>
                <a:ext cx="143845" cy="1"/>
              </a:xfrm>
              <a:prstGeom prst="straightConnector1">
                <a:avLst/>
              </a:prstGeom>
              <a:ln w="12700">
                <a:tailEnd type="arrow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64" name="Прямая со стрелкой 63"/>
              <p:cNvCxnSpPr/>
              <p:nvPr/>
            </p:nvCxnSpPr>
            <p:spPr>
              <a:xfrm flipH="1">
                <a:off x="3944921" y="5206729"/>
                <a:ext cx="198514" cy="0"/>
              </a:xfrm>
              <a:prstGeom prst="straightConnector1">
                <a:avLst/>
              </a:prstGeom>
              <a:ln w="12700">
                <a:tailEnd type="arrow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65" name="Прямая со стрелкой 64"/>
              <p:cNvCxnSpPr>
                <a:endCxn id="14" idx="3"/>
              </p:cNvCxnSpPr>
              <p:nvPr/>
            </p:nvCxnSpPr>
            <p:spPr>
              <a:xfrm flipH="1">
                <a:off x="3903503" y="3192923"/>
                <a:ext cx="239933" cy="0"/>
              </a:xfrm>
              <a:prstGeom prst="straightConnector1">
                <a:avLst/>
              </a:prstGeom>
              <a:ln w="12700">
                <a:tailEnd type="arrow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</p:grpSp>
      <p:cxnSp>
        <p:nvCxnSpPr>
          <p:cNvPr id="42" name="Прямая со стрелкой 41"/>
          <p:cNvCxnSpPr>
            <a:stCxn id="9" idx="2"/>
          </p:cNvCxnSpPr>
          <p:nvPr/>
        </p:nvCxnSpPr>
        <p:spPr>
          <a:xfrm>
            <a:off x="7434064" y="2514212"/>
            <a:ext cx="0" cy="338724"/>
          </a:xfrm>
          <a:prstGeom prst="straightConnector1">
            <a:avLst/>
          </a:prstGeom>
          <a:ln w="1270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8" name="Прямая со стрелкой 87"/>
          <p:cNvCxnSpPr/>
          <p:nvPr/>
        </p:nvCxnSpPr>
        <p:spPr>
          <a:xfrm>
            <a:off x="933482" y="2492896"/>
            <a:ext cx="0" cy="338724"/>
          </a:xfrm>
          <a:prstGeom prst="straightConnector1">
            <a:avLst/>
          </a:prstGeom>
          <a:ln w="1270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6489458"/>
      </p:ext>
    </p:extLst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568906" y="15506"/>
            <a:ext cx="295232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i="1" u="sng" dirty="0" smtClean="0">
                <a:solidFill>
                  <a:srgbClr val="FF0000"/>
                </a:solidFill>
              </a:rPr>
              <a:t>Диагностика</a:t>
            </a:r>
            <a:endParaRPr lang="ru-RU" sz="3200" b="1" i="1" u="sng" dirty="0">
              <a:solidFill>
                <a:srgbClr val="FF0000"/>
              </a:solidFill>
            </a:endParaRPr>
          </a:p>
        </p:txBody>
      </p:sp>
      <p:graphicFrame>
        <p:nvGraphicFramePr>
          <p:cNvPr id="3" name="Диаграмма 2"/>
          <p:cNvGraphicFramePr/>
          <p:nvPr>
            <p:extLst>
              <p:ext uri="{D42A27DB-BD31-4B8C-83A1-F6EECF244321}">
                <p14:modId xmlns:p14="http://schemas.microsoft.com/office/powerpoint/2010/main" val="1870512107"/>
              </p:ext>
            </p:extLst>
          </p:nvPr>
        </p:nvGraphicFramePr>
        <p:xfrm>
          <a:off x="0" y="1124744"/>
          <a:ext cx="9036496" cy="54726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556062794"/>
      </p:ext>
    </p:extLst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-128510"/>
            <a:ext cx="914400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i="1" u="sng" dirty="0">
                <a:solidFill>
                  <a:srgbClr val="FF0000"/>
                </a:solidFill>
              </a:rPr>
              <a:t>Результаты моей работы позволяют сделать следующие </a:t>
            </a:r>
            <a:r>
              <a:rPr lang="ru-RU" sz="3200" b="1" i="1" u="sng" dirty="0" smtClean="0">
                <a:solidFill>
                  <a:srgbClr val="FF0000"/>
                </a:solidFill>
              </a:rPr>
              <a:t>выводы</a:t>
            </a:r>
            <a:endParaRPr lang="ru-RU" sz="3200" b="1" i="1" u="sng" dirty="0">
              <a:solidFill>
                <a:srgbClr val="FF0000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-93174" y="917912"/>
            <a:ext cx="9252520" cy="59400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Clr>
                <a:srgbClr val="FF0000"/>
              </a:buClr>
              <a:buFont typeface="Wingdings" pitchFamily="2" charset="2"/>
              <a:buChar char="ü"/>
            </a:pPr>
            <a:r>
              <a:rPr lang="ru-RU" sz="2000" b="1" i="1" dirty="0" smtClean="0"/>
              <a:t>В психолого-педагогических исследованиях накоплен большой опыт по вопросам воспитания культуры поведения, который необходимо использовать в своей работе</a:t>
            </a:r>
          </a:p>
          <a:p>
            <a:pPr marL="457200" indent="-457200">
              <a:buClr>
                <a:srgbClr val="FF0000"/>
              </a:buClr>
              <a:buFont typeface="Wingdings" pitchFamily="2" charset="2"/>
              <a:buChar char="ü"/>
            </a:pPr>
            <a:endParaRPr lang="ru-RU" sz="2000" b="1" i="1" dirty="0" smtClean="0"/>
          </a:p>
          <a:p>
            <a:pPr marL="457200" indent="-457200">
              <a:buClr>
                <a:srgbClr val="FF0000"/>
              </a:buClr>
              <a:buFont typeface="Wingdings" pitchFamily="2" charset="2"/>
              <a:buChar char="ü"/>
            </a:pPr>
            <a:r>
              <a:rPr lang="ru-RU" sz="2000" b="1" i="1" dirty="0" smtClean="0"/>
              <a:t>Даже относительно простые положительные привычки поведения, оказываются ценным для нравственного развития ребенка</a:t>
            </a:r>
          </a:p>
          <a:p>
            <a:pPr marL="457200" indent="-457200">
              <a:buClr>
                <a:srgbClr val="FF0000"/>
              </a:buClr>
              <a:buFont typeface="Wingdings" pitchFamily="2" charset="2"/>
              <a:buChar char="ü"/>
            </a:pPr>
            <a:r>
              <a:rPr lang="ru-RU" sz="2000" b="1" i="1" dirty="0" smtClean="0"/>
              <a:t>Сотрудничество детского сада и семьи в вопросах воспитания культуры поведения оказывает сильное воздействие на формирующуюся личность ребенка</a:t>
            </a:r>
          </a:p>
          <a:p>
            <a:pPr marL="457200" indent="-457200">
              <a:buClr>
                <a:srgbClr val="FF0000"/>
              </a:buClr>
              <a:buFont typeface="Wingdings" pitchFamily="2" charset="2"/>
              <a:buChar char="ü"/>
            </a:pPr>
            <a:endParaRPr lang="ru-RU" sz="2000" b="1" i="1" dirty="0" smtClean="0"/>
          </a:p>
          <a:p>
            <a:pPr marL="457200" indent="-457200">
              <a:buClr>
                <a:srgbClr val="FF0000"/>
              </a:buClr>
              <a:buFont typeface="Wingdings" pitchFamily="2" charset="2"/>
              <a:buChar char="ü"/>
            </a:pPr>
            <a:r>
              <a:rPr lang="ru-RU" sz="2000" b="1" i="1" dirty="0" smtClean="0"/>
              <a:t>Большую роль в повышении педагогической культуры родителей оказывают такие формы работы, с помощью которых родители не только решают задачи, получают знания, но и обогащаются впечатлениями, чувствами</a:t>
            </a:r>
          </a:p>
          <a:p>
            <a:pPr marL="457200" indent="-457200">
              <a:buClr>
                <a:srgbClr val="FF0000"/>
              </a:buClr>
              <a:buFont typeface="Wingdings" pitchFamily="2" charset="2"/>
              <a:buChar char="ü"/>
            </a:pPr>
            <a:endParaRPr lang="ru-RU" sz="2000" b="1" i="1" dirty="0" smtClean="0"/>
          </a:p>
          <a:p>
            <a:pPr marL="457200" indent="-457200">
              <a:buClr>
                <a:srgbClr val="FF0000"/>
              </a:buClr>
              <a:buFont typeface="Wingdings" pitchFamily="2" charset="2"/>
              <a:buChar char="ü"/>
            </a:pPr>
            <a:r>
              <a:rPr lang="ru-RU" sz="2000" b="1" i="1" dirty="0" smtClean="0"/>
              <a:t>Перспективу дальнейшей работы вижу во внедрении информационных методов, которые, надеюсь, позволят дать более высокие показатели нравственной воспитанности детей</a:t>
            </a:r>
            <a:endParaRPr lang="ru-RU" sz="2000" b="1" i="1" dirty="0"/>
          </a:p>
        </p:txBody>
      </p:sp>
    </p:spTree>
    <p:extLst>
      <p:ext uri="{BB962C8B-B14F-4D97-AF65-F5344CB8AC3E}">
        <p14:creationId xmlns:p14="http://schemas.microsoft.com/office/powerpoint/2010/main" val="1550396946"/>
      </p:ext>
    </p:extLst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36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2_Край">
  <a:themeElements>
    <a:clrScheme name="Край 7">
      <a:dk1>
        <a:srgbClr val="000000"/>
      </a:dk1>
      <a:lt1>
        <a:srgbClr val="FFFFFF"/>
      </a:lt1>
      <a:dk2>
        <a:srgbClr val="006633"/>
      </a:dk2>
      <a:lt2>
        <a:srgbClr val="5F5F5F"/>
      </a:lt2>
      <a:accent1>
        <a:srgbClr val="CC9900"/>
      </a:accent1>
      <a:accent2>
        <a:srgbClr val="3B812F"/>
      </a:accent2>
      <a:accent3>
        <a:srgbClr val="FFFFFF"/>
      </a:accent3>
      <a:accent4>
        <a:srgbClr val="000000"/>
      </a:accent4>
      <a:accent5>
        <a:srgbClr val="E2CAAA"/>
      </a:accent5>
      <a:accent6>
        <a:srgbClr val="35742A"/>
      </a:accent6>
      <a:hlink>
        <a:srgbClr val="996600"/>
      </a:hlink>
      <a:folHlink>
        <a:srgbClr val="AFBF39"/>
      </a:folHlink>
    </a:clrScheme>
    <a:fontScheme name="2_Край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Край 1">
        <a:dk1>
          <a:srgbClr val="333333"/>
        </a:dk1>
        <a:lt1>
          <a:srgbClr val="FFFFFF"/>
        </a:lt1>
        <a:dk2>
          <a:srgbClr val="820000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C1AAAA"/>
        </a:accent3>
        <a:accent4>
          <a:srgbClr val="DADADA"/>
        </a:accent4>
        <a:accent5>
          <a:srgbClr val="FFCAAA"/>
        </a:accent5>
        <a:accent6>
          <a:srgbClr val="B92D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рай 2">
        <a:dk1>
          <a:srgbClr val="333333"/>
        </a:dk1>
        <a:lt1>
          <a:srgbClr val="CCCCFF"/>
        </a:lt1>
        <a:dk2>
          <a:srgbClr val="0B0506"/>
        </a:dk2>
        <a:lt2>
          <a:srgbClr val="FFFFFF"/>
        </a:lt2>
        <a:accent1>
          <a:srgbClr val="3366CC"/>
        </a:accent1>
        <a:accent2>
          <a:srgbClr val="3333CC"/>
        </a:accent2>
        <a:accent3>
          <a:srgbClr val="AAAAAA"/>
        </a:accent3>
        <a:accent4>
          <a:srgbClr val="AEAEDA"/>
        </a:accent4>
        <a:accent5>
          <a:srgbClr val="ADB8E2"/>
        </a:accent5>
        <a:accent6>
          <a:srgbClr val="2D2DB9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рай 3">
        <a:dk1>
          <a:srgbClr val="333333"/>
        </a:dk1>
        <a:lt1>
          <a:srgbClr val="FFFFFF"/>
        </a:lt1>
        <a:dk2>
          <a:srgbClr val="221013"/>
        </a:dk2>
        <a:lt2>
          <a:srgbClr val="FFFFFF"/>
        </a:lt2>
        <a:accent1>
          <a:srgbClr val="CC3300"/>
        </a:accent1>
        <a:accent2>
          <a:srgbClr val="CC9900"/>
        </a:accent2>
        <a:accent3>
          <a:srgbClr val="ABAAAA"/>
        </a:accent3>
        <a:accent4>
          <a:srgbClr val="DADADA"/>
        </a:accent4>
        <a:accent5>
          <a:srgbClr val="E2ADAA"/>
        </a:accent5>
        <a:accent6>
          <a:srgbClr val="B98A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рай 4">
        <a:dk1>
          <a:srgbClr val="11054B"/>
        </a:dk1>
        <a:lt1>
          <a:srgbClr val="FFFFFF"/>
        </a:lt1>
        <a:dk2>
          <a:srgbClr val="0000CC"/>
        </a:dk2>
        <a:lt2>
          <a:srgbClr val="FFFFFF"/>
        </a:lt2>
        <a:accent1>
          <a:srgbClr val="FF6600"/>
        </a:accent1>
        <a:accent2>
          <a:srgbClr val="FF3300"/>
        </a:accent2>
        <a:accent3>
          <a:srgbClr val="AAAAE2"/>
        </a:accent3>
        <a:accent4>
          <a:srgbClr val="DADADA"/>
        </a:accent4>
        <a:accent5>
          <a:srgbClr val="FFB8AA"/>
        </a:accent5>
        <a:accent6>
          <a:srgbClr val="E72D00"/>
        </a:accent6>
        <a:hlink>
          <a:srgbClr val="CC9900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рай 5">
        <a:dk1>
          <a:srgbClr val="9B8D65"/>
        </a:dk1>
        <a:lt1>
          <a:srgbClr val="F8F8F8"/>
        </a:lt1>
        <a:dk2>
          <a:srgbClr val="002600"/>
        </a:dk2>
        <a:lt2>
          <a:srgbClr val="FAFACC"/>
        </a:lt2>
        <a:accent1>
          <a:srgbClr val="CC9933"/>
        </a:accent1>
        <a:accent2>
          <a:srgbClr val="8F9967"/>
        </a:accent2>
        <a:accent3>
          <a:srgbClr val="AAACAA"/>
        </a:accent3>
        <a:accent4>
          <a:srgbClr val="D4D4D4"/>
        </a:accent4>
        <a:accent5>
          <a:srgbClr val="E2CAAD"/>
        </a:accent5>
        <a:accent6>
          <a:srgbClr val="818A5D"/>
        </a:accent6>
        <a:hlink>
          <a:srgbClr val="336600"/>
        </a:hlink>
        <a:folHlink>
          <a:srgbClr val="8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рай 6">
        <a:dk1>
          <a:srgbClr val="333333"/>
        </a:dk1>
        <a:lt1>
          <a:srgbClr val="FFFFFF"/>
        </a:lt1>
        <a:dk2>
          <a:srgbClr val="006699"/>
        </a:dk2>
        <a:lt2>
          <a:srgbClr val="FFFFFF"/>
        </a:lt2>
        <a:accent1>
          <a:srgbClr val="CC9900"/>
        </a:accent1>
        <a:accent2>
          <a:srgbClr val="FF9900"/>
        </a:accent2>
        <a:accent3>
          <a:srgbClr val="AAB8CA"/>
        </a:accent3>
        <a:accent4>
          <a:srgbClr val="DADADA"/>
        </a:accent4>
        <a:accent5>
          <a:srgbClr val="E2CAAA"/>
        </a:accent5>
        <a:accent6>
          <a:srgbClr val="E78A00"/>
        </a:accent6>
        <a:hlink>
          <a:srgbClr val="FFCC00"/>
        </a:hlink>
        <a:folHlink>
          <a:srgbClr val="706F3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рай 7">
        <a:dk1>
          <a:srgbClr val="000000"/>
        </a:dk1>
        <a:lt1>
          <a:srgbClr val="FFFFFF"/>
        </a:lt1>
        <a:dk2>
          <a:srgbClr val="006633"/>
        </a:dk2>
        <a:lt2>
          <a:srgbClr val="5F5F5F"/>
        </a:lt2>
        <a:accent1>
          <a:srgbClr val="CC9900"/>
        </a:accent1>
        <a:accent2>
          <a:srgbClr val="3B812F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35742A"/>
        </a:accent6>
        <a:hlink>
          <a:srgbClr val="996600"/>
        </a:hlink>
        <a:folHlink>
          <a:srgbClr val="AFBF3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Край 8">
        <a:dk1>
          <a:srgbClr val="000000"/>
        </a:dk1>
        <a:lt1>
          <a:srgbClr val="FFFFFF"/>
        </a:lt1>
        <a:dk2>
          <a:srgbClr val="CC0000"/>
        </a:dk2>
        <a:lt2>
          <a:srgbClr val="666699"/>
        </a:lt2>
        <a:accent1>
          <a:srgbClr val="808080"/>
        </a:accent1>
        <a:accent2>
          <a:srgbClr val="999933"/>
        </a:accent2>
        <a:accent3>
          <a:srgbClr val="FFFFFF"/>
        </a:accent3>
        <a:accent4>
          <a:srgbClr val="000000"/>
        </a:accent4>
        <a:accent5>
          <a:srgbClr val="C0C0C0"/>
        </a:accent5>
        <a:accent6>
          <a:srgbClr val="8A8A2D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Край 9">
        <a:dk1>
          <a:srgbClr val="000000"/>
        </a:dk1>
        <a:lt1>
          <a:srgbClr val="FFFFFF"/>
        </a:lt1>
        <a:dk2>
          <a:srgbClr val="003399"/>
        </a:dk2>
        <a:lt2>
          <a:srgbClr val="666699"/>
        </a:lt2>
        <a:accent1>
          <a:srgbClr val="009999"/>
        </a:accent1>
        <a:accent2>
          <a:srgbClr val="4C6D4E"/>
        </a:accent2>
        <a:accent3>
          <a:srgbClr val="FFFFFF"/>
        </a:accent3>
        <a:accent4>
          <a:srgbClr val="000000"/>
        </a:accent4>
        <a:accent5>
          <a:srgbClr val="AACACA"/>
        </a:accent5>
        <a:accent6>
          <a:srgbClr val="446246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Тема57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Тема36</Template>
  <TotalTime>124</TotalTime>
  <Words>745</Words>
  <Application>Microsoft Office PowerPoint</Application>
  <PresentationFormat>Экран (4:3)</PresentationFormat>
  <Paragraphs>120</Paragraphs>
  <Slides>9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3</vt:i4>
      </vt:variant>
      <vt:variant>
        <vt:lpstr>Заголовки слайдов</vt:lpstr>
      </vt:variant>
      <vt:variant>
        <vt:i4>9</vt:i4>
      </vt:variant>
    </vt:vector>
  </HeadingPairs>
  <TitlesOfParts>
    <vt:vector size="12" baseType="lpstr">
      <vt:lpstr>Тема36</vt:lpstr>
      <vt:lpstr>2_Край</vt:lpstr>
      <vt:lpstr>Тема57</vt:lpstr>
      <vt:lpstr>Воспитание культуры поведения у детей дошкольного возраста при взаимодействии с семьей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Воспитание культуры поведения у детей дошкольного возраста при взаимодействии с семьей</dc:title>
  <dc:creator>Настя</dc:creator>
  <cp:lastModifiedBy>Admin</cp:lastModifiedBy>
  <cp:revision>13</cp:revision>
  <dcterms:created xsi:type="dcterms:W3CDTF">2013-05-10T13:12:28Z</dcterms:created>
  <dcterms:modified xsi:type="dcterms:W3CDTF">2015-01-20T05:29:24Z</dcterms:modified>
</cp:coreProperties>
</file>