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7"/>
  </p:notesMasterIdLst>
  <p:sldIdLst>
    <p:sldId id="256" r:id="rId2"/>
    <p:sldId id="257" r:id="rId3"/>
    <p:sldId id="291" r:id="rId4"/>
    <p:sldId id="292" r:id="rId5"/>
    <p:sldId id="259" r:id="rId6"/>
    <p:sldId id="262" r:id="rId7"/>
    <p:sldId id="260" r:id="rId8"/>
    <p:sldId id="293" r:id="rId9"/>
    <p:sldId id="290" r:id="rId10"/>
    <p:sldId id="263" r:id="rId11"/>
    <p:sldId id="315" r:id="rId12"/>
    <p:sldId id="317" r:id="rId13"/>
    <p:sldId id="318" r:id="rId14"/>
    <p:sldId id="316" r:id="rId15"/>
    <p:sldId id="302" r:id="rId16"/>
    <p:sldId id="286" r:id="rId17"/>
    <p:sldId id="297" r:id="rId18"/>
    <p:sldId id="308" r:id="rId19"/>
    <p:sldId id="284" r:id="rId20"/>
    <p:sldId id="310" r:id="rId21"/>
    <p:sldId id="274" r:id="rId22"/>
    <p:sldId id="277" r:id="rId23"/>
    <p:sldId id="309" r:id="rId24"/>
    <p:sldId id="289" r:id="rId25"/>
    <p:sldId id="280" r:id="rId2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536" autoAdjust="0"/>
    <p:restoredTop sz="94676" autoAdjust="0"/>
  </p:normalViewPr>
  <p:slideViewPr>
    <p:cSldViewPr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5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26C2B69-C0E5-462B-9289-339ED50CDA04}" type="datetimeFigureOut">
              <a:rPr lang="ru-RU"/>
              <a:pPr>
                <a:defRPr/>
              </a:pPr>
              <a:t>15.01.2016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E9E8D11-4426-49E6-BEE9-8A03B6A53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641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DD1D01-A21E-4992-81FA-5E1D98C0A3E3}" type="slidenum">
              <a:rPr lang="ru-RU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630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458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0DEE9EE3-84D6-49EA-A0A1-0B2D41D507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CFF23-3365-46FB-B58F-2837CE5A5E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D656E-060F-4D1B-996D-4C402E10B1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4DE7B-49EB-4EBE-9165-F8213C5218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2362200"/>
            <a:ext cx="3770313" cy="1785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838200" y="4300538"/>
            <a:ext cx="3770313" cy="1785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17CA6-3BFD-41C3-A2F9-E560FD4B0F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2362200"/>
            <a:ext cx="3770313" cy="1785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838200" y="4300538"/>
            <a:ext cx="3770313" cy="1785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6CE51-53C3-4C1E-BF30-908D44F467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00262-091D-4E03-A8CB-1C1456A80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296BB-9308-41BF-B7CE-D91DBC20E4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3431B-5088-4D9E-A66A-8BBEFAC01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DD915-3D9B-4D90-924C-F006D4419A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B037D-25B1-49EC-B4CD-356D2B51E1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3D80A-59B5-4E12-9996-7E86C3D833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1F84F-2B18-4254-89F0-43AC314573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7B4FB-0E8E-4D22-96EB-E5043FEA85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84F14-82F4-410B-B876-D8688E38D6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8B7C1-5BC4-46CB-9755-2445D2F131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355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55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355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56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56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05F91D6-073A-487B-8A84-1446459C4C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2" y="-22860"/>
            <a:ext cx="4643438" cy="3482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AutoShape 10"/>
          <p:cNvSpPr>
            <a:spLocks noGrp="1" noChangeArrowheads="1"/>
          </p:cNvSpPr>
          <p:nvPr>
            <p:ph type="ctrTitle"/>
          </p:nvPr>
        </p:nvSpPr>
        <p:spPr>
          <a:xfrm>
            <a:off x="467274" y="3284984"/>
            <a:ext cx="8229600" cy="190500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FF0000"/>
                </a:solidFill>
              </a:rPr>
              <a:t>ПРОЕКТ</a:t>
            </a:r>
          </a:p>
        </p:txBody>
      </p:sp>
      <p:sp>
        <p:nvSpPr>
          <p:cNvPr id="3076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755576" y="3714752"/>
            <a:ext cx="7211144" cy="2714644"/>
          </a:xfrm>
        </p:spPr>
        <p:txBody>
          <a:bodyPr/>
          <a:lstStyle/>
          <a:p>
            <a:pPr algn="ctr" eaLnBrk="1" hangingPunct="1"/>
            <a:r>
              <a:rPr lang="ru-RU" sz="3600" b="1" i="1" dirty="0" smtClean="0">
                <a:solidFill>
                  <a:srgbClr val="FF0000"/>
                </a:solidFill>
              </a:rPr>
              <a:t>По страницам русских народных сказок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Этапы реализации проекта: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I</a:t>
            </a:r>
            <a:r>
              <a:rPr lang="ru-RU" sz="2400" b="1" smtClean="0"/>
              <a:t> этап – подготовительный:</a:t>
            </a:r>
            <a:r>
              <a:rPr lang="ru-RU" sz="24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    анкетирование родителей;   создание условий, необходимых для реализации проекта; обсуждение целей и задач с родителями и детьми.</a:t>
            </a:r>
            <a:endParaRPr 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II</a:t>
            </a:r>
            <a:r>
              <a:rPr lang="ru-RU" sz="2400" b="1" smtClean="0"/>
              <a:t> этап – основной:</a:t>
            </a:r>
            <a:r>
              <a:rPr lang="ru-RU" sz="2400" smtClean="0"/>
              <a:t> реализация основных видов деятельности по направлениям проекта.</a:t>
            </a:r>
            <a:endParaRPr 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III</a:t>
            </a:r>
            <a:r>
              <a:rPr lang="ru-RU" sz="2400" b="1" smtClean="0"/>
              <a:t> этап – итоговый:</a:t>
            </a:r>
            <a:r>
              <a:rPr lang="ru-RU" sz="2400" smtClean="0"/>
              <a:t> сбор и обработка методических, практических материалов, обобщение материалов проекта.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0221" name="Group 1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707687"/>
              </p:ext>
            </p:extLst>
          </p:nvPr>
        </p:nvGraphicFramePr>
        <p:xfrm>
          <a:off x="0" y="764702"/>
          <a:ext cx="9144000" cy="6093297"/>
        </p:xfrm>
        <a:graphic>
          <a:graphicData uri="http://schemas.openxmlformats.org/drawingml/2006/table">
            <a:tbl>
              <a:tblPr/>
              <a:tblGrid>
                <a:gridCol w="2896725"/>
                <a:gridCol w="2670655"/>
                <a:gridCol w="1904720"/>
                <a:gridCol w="1671900"/>
              </a:tblGrid>
              <a:tr h="69439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Цели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проведения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8882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1.Анкетирование родителей.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Выявить, как часто родители читают детям книги.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1-я неделя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0730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2.Подбор библиотеки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Формировать у родителей и детей желание принимать участие в проведении мероприятий группы.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Родители, воспитатель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1-я неделя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95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3.Оформление родительского уголка, размещение статей, консультации.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Просвещать родителей.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1-я неделя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0730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4.Подбор наглядно-дидактических пособий, материалов для занятий, набор игрушек (персонажей)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Воспитатель, родители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1-я неделя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0596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5.Оформление книжного уголка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Создать условия по реализации проекта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1-я неделя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351" name="AutoShape 160"/>
          <p:cNvSpPr>
            <a:spLocks noGrp="1" noChangeArrowheads="1"/>
          </p:cNvSpPr>
          <p:nvPr>
            <p:ph type="title"/>
          </p:nvPr>
        </p:nvSpPr>
        <p:spPr>
          <a:xfrm>
            <a:off x="755576" y="-315416"/>
            <a:ext cx="7924800" cy="1143000"/>
          </a:xfrm>
        </p:spPr>
        <p:txBody>
          <a:bodyPr/>
          <a:lstStyle/>
          <a:p>
            <a:pPr algn="ctr" eaLnBrk="1" hangingPunct="1"/>
            <a:r>
              <a:rPr lang="ru-RU" b="0" dirty="0" smtClean="0">
                <a:solidFill>
                  <a:schemeClr val="tx1"/>
                </a:solidFill>
              </a:rPr>
              <a:t>1 этап – подготовительный.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336675" y="23813"/>
            <a:ext cx="431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ru-RU" sz="1400" dirty="0">
                <a:cs typeface="Times New Roman" pitchFamily="18" charset="0"/>
              </a:rPr>
              <a:t>                                          </a:t>
            </a:r>
            <a:r>
              <a:rPr lang="en-US" sz="2000" b="1" dirty="0">
                <a:cs typeface="Times New Roman" pitchFamily="18" charset="0"/>
              </a:rPr>
              <a:t>II</a:t>
            </a:r>
            <a:r>
              <a:rPr lang="ru-RU" sz="2000" b="1" dirty="0">
                <a:cs typeface="Times New Roman" pitchFamily="18" charset="0"/>
              </a:rPr>
              <a:t> этап – основной</a:t>
            </a:r>
            <a:endParaRPr lang="ru-RU" sz="2000" b="1" dirty="0"/>
          </a:p>
        </p:txBody>
      </p:sp>
      <p:graphicFrame>
        <p:nvGraphicFramePr>
          <p:cNvPr id="139452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104295"/>
              </p:ext>
            </p:extLst>
          </p:nvPr>
        </p:nvGraphicFramePr>
        <p:xfrm>
          <a:off x="1" y="476672"/>
          <a:ext cx="9143998" cy="6351167"/>
        </p:xfrm>
        <a:graphic>
          <a:graphicData uri="http://schemas.openxmlformats.org/drawingml/2006/table">
            <a:tbl>
              <a:tblPr/>
              <a:tblGrid>
                <a:gridCol w="2897108"/>
                <a:gridCol w="2668209"/>
                <a:gridCol w="1908061"/>
                <a:gridCol w="1670620"/>
              </a:tblGrid>
              <a:tr h="817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1.Рассматривание книг, иллюстраций к сказкам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Развивать у детей интерес к сказкам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51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2.Чтение сказок о животных «Заюшкина избушка», «Волк и козлята», «Кот и лиса».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Развивать умение оценивать поступки героев, замечать средства художественной выразительности.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42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3.Составление схем к занятиям.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Учить детей пересказывать сказки, используя  схемы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17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4.Игра- викторина по сказкам.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Развивать умение узнавать произведения по отрывкам. Активизировать речь детей.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7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Изотворчество. Узнай сказку.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Развивать мелкую моторику рук, побуждать детей к творчеству при раскрашивании.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Воспитатель, дети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6.Экскурсия в библиотеку.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Уточнить представления детей о библиотеке. Воспитывать бережное отношение к книгам.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1,2,3-я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73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7.Чтение волшебных сказок «По щучьему велению», «Баба-яга», «Иван-царевич и серый волк».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Продолжить знакомить детей с  русскими народными сказками. Обогащать и активизировать словарный запас детей.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3-я неделя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568" name="Group 2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077446"/>
              </p:ext>
            </p:extLst>
          </p:nvPr>
        </p:nvGraphicFramePr>
        <p:xfrm>
          <a:off x="0" y="0"/>
          <a:ext cx="9144000" cy="6864031"/>
        </p:xfrm>
        <a:graphic>
          <a:graphicData uri="http://schemas.openxmlformats.org/drawingml/2006/table">
            <a:tbl>
              <a:tblPr/>
              <a:tblGrid>
                <a:gridCol w="2896960"/>
                <a:gridCol w="3903151"/>
                <a:gridCol w="1249408"/>
                <a:gridCol w="1094481"/>
              </a:tblGrid>
              <a:tr h="532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 Вечер загадок «Угадай сказку».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Способствовать расширению кругозора детей, сообразительности, смекалки.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2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9.Сюжетно-ролевая игра «Библиотека».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Поддержать интерес к книги в сюжетно-ролевой игре.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2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10.Проведение игр настольно-печатных, дидактических, словесных, творческих.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Закрепить образные обороты речи из русских народных сказок.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2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  «Помоги книжке» - ручной труд.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Учить детей умению «лечить» книгу. Воспитывать аккуратность.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Воспитателидети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2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 Показ, драматизация сказки «Курочка Ряба», «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Заюшкина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избушка» малышам.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Учить детей эмоционально воспринимать образное содержание сказки, передавать характерные особенности героев.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2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 Лепка «Мой любимый сказочный герой».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Учить передавать характерные особенности героя.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Воспитательдети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1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 Чтение сказок о животных, птицах «Гуси-лебеди», «Петушок-золотой гребешок и чудо –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меленка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Продолжить знакомить детей с русскими народными сказками.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71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 Музыкальная деятельность (разучивание песен, прослушивание в аудиозаписи сказок, просмотр видео)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Развивать у детей внимание, память, воспитывать любовь к сказкам.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2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 «Мы в театре» игра – драматизация.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Развивать самостоятельную театральную деятельность детей.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4-я неделя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2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17.Собрание для родителей. «Викторина по русским народным сказкам»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Расширить знания родителей о воспитательной ценности сказок»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Родители, воспитатель.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4-я неделя.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302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943178"/>
              </p:ext>
            </p:extLst>
          </p:nvPr>
        </p:nvGraphicFramePr>
        <p:xfrm>
          <a:off x="0" y="980727"/>
          <a:ext cx="9144001" cy="5877273"/>
        </p:xfrm>
        <a:graphic>
          <a:graphicData uri="http://schemas.openxmlformats.org/drawingml/2006/table">
            <a:tbl>
              <a:tblPr/>
              <a:tblGrid>
                <a:gridCol w="2896244"/>
                <a:gridCol w="2671131"/>
                <a:gridCol w="1905070"/>
                <a:gridCol w="1671556"/>
              </a:tblGrid>
              <a:tr h="32854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Сочинение сказок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Развить художественно-творческие и коммуникативные  способности; создание эмоционально положительного настроения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;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Воспитатель, родители, дети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1-4-я неделя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7716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2.Обработка и оформление материалов проекта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1-4-я неделя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1463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3.Анализ результативности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Воспитатель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4-я неделя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408" name="AutoShape 81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924800" cy="647700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3 этап – заключительный.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Оборудование и материалы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23545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ru-RU" sz="2400" smtClean="0"/>
              <a:t>Книги с русскими народными сказками.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sz="2400" smtClean="0"/>
              <a:t>Книжки – раскраски, картинки, цветные иллюстрации с изображениями героев сказок, кубики со сказками, пазлы.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sz="2400" smtClean="0"/>
              <a:t>Персонажи (игрушки) к сказкам.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sz="2400" smtClean="0"/>
              <a:t>Настольно – печатные игры.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sz="2400" smtClean="0"/>
              <a:t>Видео – аудиозаписи.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sz="2400" smtClean="0"/>
              <a:t>Магнитофон, ноутбук.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sz="2400" smtClean="0"/>
              <a:t>Театр, куклы, маски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sz="2400" smtClean="0"/>
              <a:t>Материалы для изобразительной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 Формы и способы реализации этих задач: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235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Чтение сказок.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Рассказывание сказок.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Просмотр мультфильмов и фильмов по русским сказкам.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Дидактические  игры.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Создание и пополнение «шкатулки сказочных премудростей»( картотека игр, диски с любимыми мультфильмами, присказки и поговорки, загадки по сказкам).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Создание и пополнение «Короба сказок».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Проведение досугов.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Драматизация сказок.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Игровые занятия;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Комплексные занятия;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Самостоятельная игровая деятельность детей;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Самостоятельная продуктивная деятельность детей;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Посещение кукольного и драматического театра.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Работа с родителями в форме консультаций, родительских уголков, родительского собрания, организация выставки книг «Бабушкины сказки».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8748713" cy="61261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mtClean="0"/>
              <a:t> </a:t>
            </a:r>
            <a:r>
              <a:rPr lang="ru-RU" b="1" smtClean="0"/>
              <a:t>У каждого вида сказок свое назначение, свое настроение и рассказывать их надо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smtClean="0"/>
              <a:t>по-особому.</a:t>
            </a:r>
          </a:p>
        </p:txBody>
      </p:sp>
      <p:graphicFrame>
        <p:nvGraphicFramePr>
          <p:cNvPr id="6188" name="Group 4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48332499"/>
              </p:ext>
            </p:extLst>
          </p:nvPr>
        </p:nvGraphicFramePr>
        <p:xfrm>
          <a:off x="0" y="1484784"/>
          <a:ext cx="9164691" cy="5373216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760606"/>
                <a:gridCol w="3349729"/>
                <a:gridCol w="3054356"/>
              </a:tblGrid>
              <a:tr h="591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волшебные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бытовые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о животных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4781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Волшебство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Герои-злодеи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Герои-помощники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Необычные испытания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Таинственное настроение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Волшебные предметы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Герои – простые люди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Веселое настроение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Смешные ситуации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Высмеиваются плохие черты характера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Восторг умом, находчивостью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Веселое настроение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Герои-животные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Волшебное условие (животные разговаривают)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Сильный защищает слабого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8200" y="2362200"/>
            <a:ext cx="7693025" cy="17986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0000FF"/>
                </a:solidFill>
              </a:rPr>
              <a:t>Борьба добра со злом.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0000FF"/>
                </a:solidFill>
              </a:rPr>
              <a:t>Борьба ума с глупостью.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0000FF"/>
                </a:solidFill>
              </a:rPr>
              <a:t>Борьба справедливости с подлостью.</a:t>
            </a:r>
          </a:p>
        </p:txBody>
      </p:sp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1116013" y="549275"/>
            <a:ext cx="6305550" cy="968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868686"/>
                  </a:outerShdw>
                </a:effectLst>
                <a:latin typeface="Arial"/>
                <a:cs typeface="Arial"/>
              </a:rPr>
              <a:t>основная мысль</a:t>
            </a:r>
          </a:p>
        </p:txBody>
      </p:sp>
      <p:pic>
        <p:nvPicPr>
          <p:cNvPr id="34820" name="Picture 4" descr="bscap030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700338" y="3933825"/>
            <a:ext cx="3960812" cy="23764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6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88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2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9847141">
            <a:off x="1209552" y="4015428"/>
            <a:ext cx="2050715" cy="2543987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550153">
            <a:off x="5636261" y="3701704"/>
            <a:ext cx="2661170" cy="2693280"/>
          </a:xfrm>
          <a:prstGeom prst="rect">
            <a:avLst/>
          </a:prstGeom>
        </p:spPr>
      </p:pic>
      <p:sp>
        <p:nvSpPr>
          <p:cNvPr id="21506" name="AutoShape 4"/>
          <p:cNvSpPr>
            <a:spLocks noGrp="1" noChangeArrowheads="1"/>
          </p:cNvSpPr>
          <p:nvPr>
            <p:ph type="title" sz="quarter"/>
          </p:nvPr>
        </p:nvSpPr>
        <p:spPr>
          <a:xfrm>
            <a:off x="683568" y="0"/>
            <a:ext cx="7924800" cy="1143000"/>
          </a:xfrm>
        </p:spPr>
        <p:txBody>
          <a:bodyPr/>
          <a:lstStyle/>
          <a:p>
            <a:pPr algn="ctr" eaLnBrk="1" hangingPunct="1"/>
            <a:r>
              <a:rPr lang="ru-RU" smtClean="0"/>
              <a:t>Развивающая среда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9935033">
            <a:off x="272221" y="1406912"/>
            <a:ext cx="2709245" cy="230466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971331">
            <a:off x="5668760" y="1697774"/>
            <a:ext cx="3210363" cy="192301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3808" y="1252059"/>
            <a:ext cx="3000360" cy="2202646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8452" y="3861048"/>
            <a:ext cx="2912558" cy="23745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dirty="0" smtClean="0"/>
              <a:t>Автор проекта: Остапкевич Ольга Фёдоровна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636838"/>
            <a:ext cx="4021138" cy="40322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Воспитатель 1квалификационной категории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Участники проекта: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 smtClean="0"/>
              <a:t>    дети, воспитатели, родители.</a:t>
            </a:r>
          </a:p>
        </p:txBody>
      </p:sp>
      <p:sp>
        <p:nvSpPr>
          <p:cNvPr id="4101" name="Text Box 19"/>
          <p:cNvSpPr txBox="1">
            <a:spLocks noChangeArrowheads="1"/>
          </p:cNvSpPr>
          <p:nvPr/>
        </p:nvSpPr>
        <p:spPr bwMode="auto">
          <a:xfrm>
            <a:off x="5867400" y="2708275"/>
            <a:ext cx="26654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/>
          </a:p>
        </p:txBody>
      </p:sp>
      <p:sp>
        <p:nvSpPr>
          <p:cNvPr id="4102" name="Rectangle 22"/>
          <p:cNvSpPr>
            <a:spLocks noChangeArrowheads="1"/>
          </p:cNvSpPr>
          <p:nvPr/>
        </p:nvSpPr>
        <p:spPr bwMode="auto">
          <a:xfrm>
            <a:off x="5220072" y="2781300"/>
            <a:ext cx="3815979" cy="28797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ru-RU" b="1" dirty="0"/>
              <a:t>Русские народные сказки</a:t>
            </a:r>
          </a:p>
          <a:p>
            <a:pPr algn="l"/>
            <a:r>
              <a:rPr lang="ru-RU" b="1" dirty="0"/>
              <a:t>Вид проекта</a:t>
            </a:r>
            <a:r>
              <a:rPr lang="ru-RU" dirty="0"/>
              <a:t>: групповой,</a:t>
            </a:r>
          </a:p>
          <a:p>
            <a:pPr algn="l"/>
            <a:r>
              <a:rPr lang="ru-RU" dirty="0"/>
              <a:t> творческо-игровой.</a:t>
            </a:r>
          </a:p>
          <a:p>
            <a:pPr algn="l"/>
            <a:r>
              <a:rPr lang="ru-RU" b="1" dirty="0"/>
              <a:t>Тип проекта</a:t>
            </a:r>
            <a:r>
              <a:rPr lang="ru-RU" dirty="0"/>
              <a:t> – </a:t>
            </a:r>
            <a:r>
              <a:rPr lang="ru-RU" dirty="0" smtClean="0"/>
              <a:t> Краткосрочный.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Безопасность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В рамках проекта мы провели с детьми беседу о правилах безопасного поведения дома и на улице. Дети вспомнили знакомые им сказки, где герои попадали в беду по разным причинам: «Гуси-лебеди» - нельзя оставаться на улице одному, это опасно «Маша и медведь» - нельзя убегать от взрослых далеко, можно потеряться. «Волк и семеро козлят» - нельзя никому открывать дверь, если остаешься дома один.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dirty="0" smtClean="0"/>
              <a:t>Развитие речи детей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Использовали различные театры (настольный, плоскостной, пальчиковый…) при воспроизведении сказок. Вырабатывали интонационную выразительность, правильный темп, силу голоса посредством игр-драматизаций.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dirty="0" smtClean="0"/>
              <a:t>Социально-личностное развитие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В проекте принимали участие все дети группы. Их участие предполагало развитие личностных качеств: уверенность в себе и своих возможностях, активность, инициативность, самостоятельность, доброжелательность.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Для вас родители.</a:t>
            </a:r>
          </a:p>
        </p:txBody>
      </p:sp>
      <p:pic>
        <p:nvPicPr>
          <p:cNvPr id="32771" name="Picture 3" descr="авс 13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16013" y="2349500"/>
            <a:ext cx="3455987" cy="2374900"/>
          </a:xfrm>
        </p:spPr>
      </p:pic>
      <p:pic>
        <p:nvPicPr>
          <p:cNvPr id="32772" name="Picture 4" descr="авс 14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/>
          <a:srcRect/>
          <a:stretch>
            <a:fillRect/>
          </a:stretch>
        </p:blipFill>
        <p:spPr>
          <a:xfrm rot="4630391">
            <a:off x="2186782" y="4518819"/>
            <a:ext cx="2381250" cy="1785937"/>
          </a:xfrm>
        </p:spPr>
      </p:pic>
      <p:pic>
        <p:nvPicPr>
          <p:cNvPr id="32773" name="Picture 5" descr="авс 138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5724525" y="2276475"/>
            <a:ext cx="2381250" cy="1785938"/>
          </a:xfrm>
        </p:spPr>
      </p:pic>
      <p:pic>
        <p:nvPicPr>
          <p:cNvPr id="32774" name="Picture 6" descr="авс 14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859338" y="4300538"/>
            <a:ext cx="3600450" cy="2081212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4" descr="бапнл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14313" y="1785938"/>
            <a:ext cx="3770312" cy="2786062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smtClean="0"/>
              <a:t>дети знают, любят русские народные сказки,  называют персонажей и героев сказок, эмоционально передают их характер.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умеют давать оценку поступков героев, самооценку своим поступкам, различать добро и зло.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родители занимают активную позицию и являются партнерами.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  <p:sp>
        <p:nvSpPr>
          <p:cNvPr id="34820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5572125" y="3286125"/>
            <a:ext cx="3286125" cy="257175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smtClean="0"/>
              <a:t>Пополнили театрализованный уголок шапочками, дидактическими играми.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 Пополнили библиотечку русскими народными сказками.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Расширили  связь  с социумом. Посетили детскую библиотеку, музей.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  <p:sp>
        <p:nvSpPr>
          <p:cNvPr id="34821" name="WordArt 3"/>
          <p:cNvSpPr>
            <a:spLocks noChangeArrowheads="1" noChangeShapeType="1" noTextEdit="1"/>
          </p:cNvSpPr>
          <p:nvPr/>
        </p:nvSpPr>
        <p:spPr bwMode="auto">
          <a:xfrm>
            <a:off x="2428875" y="333375"/>
            <a:ext cx="4786313" cy="13096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Результаты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Вывод:</a:t>
            </a:r>
          </a:p>
        </p:txBody>
      </p:sp>
      <p:sp>
        <p:nvSpPr>
          <p:cNvPr id="35843" name="Text Box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2000" b="1" smtClean="0"/>
              <a:t>Русская народная сказка- азбука нравственности.</a:t>
            </a:r>
          </a:p>
          <a:p>
            <a:pPr eaLnBrk="1" hangingPunct="1"/>
            <a:r>
              <a:rPr lang="ru-RU" sz="2000" b="1" smtClean="0"/>
              <a:t>Сказки передаются из поколения в поколение. </a:t>
            </a:r>
          </a:p>
          <a:p>
            <a:pPr eaLnBrk="1" hangingPunct="1"/>
            <a:r>
              <a:rPr lang="ru-RU" sz="2000" b="1" smtClean="0"/>
              <a:t>В их основе - нравственные ценности, которые актуальны во все времена: добро, милосердие, сострадание, взаимовыручка. Эпиграф из сказки «Король-ворон» гласит: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/>
              <a:t>	Зло живёт не только в сказке –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/>
              <a:t>	В жизни ходит без опаски.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/>
              <a:t>	Но добро покуда живо –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/>
              <a:t>	Сказка древняя не лжива. </a:t>
            </a:r>
          </a:p>
          <a:p>
            <a:pPr eaLnBrk="1" hangingPunct="1"/>
            <a:r>
              <a:rPr lang="ru-RU" sz="2000" b="1" smtClean="0"/>
              <a:t>Поэтому без сказок невозможна наша жизнь!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Обоснование проблемы.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636838"/>
            <a:ext cx="7693025" cy="37242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Наблюдая за детьми своей  группы, выявила, что не все дети  умеют общаться друг с другом, проявляют некоторую склонность к враждебности, нежелание делиться игрушками, помочь товарищу в трудной ситуации. У некоторых слабо развиты навыки сочувствия, сопереживания. А именно в дошкольном возрасте идет формирование и развитие нравственных качеств человека.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Наблюдая за детьми, я выявила, что дети плохо ориентируются в сюжетах русской народной сказки, главных героях, с трудом выстраивают последовательность действия героев.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Воспитание положительных нравственных идеалов, стремление быть отзывчивым, правильно оценивать действия персонажей.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Родители мало уделяют внимания чтению русских народных сказок.</a:t>
            </a:r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Актуальность:</a:t>
            </a:r>
            <a:br>
              <a:rPr lang="ru-RU" sz="3200" smtClean="0"/>
            </a:br>
            <a:r>
              <a:rPr lang="ru-RU" sz="3200" smtClean="0"/>
              <a:t> </a:t>
            </a:r>
            <a:r>
              <a:rPr lang="ru-RU" sz="2000" smtClean="0"/>
              <a:t>«Сказка- ложь, да в ней намёк…» А.С.Пушкин.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49500"/>
            <a:ext cx="8305800" cy="4508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600" smtClean="0"/>
              <a:t>В настоящее время мы все чаще наблюдаем примеры детской жестокости, агрессивности по отношению друг другу, по отношению к близким людям. Под влиянием далеко не нравственных мультфильмов, западной культуры у детей искажены представления о нравственных качествах: о доброте, милосердии, справедливости. С рождения ребенок нацелен на идеал хорошего, поэтому считаю, что уже с  дошкольного возраста необходимо показывать  нравственную суть каждого поступка.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Путь для решения этой проблемы я решила начать через приобщение детей к русскому фольклору, через знакомство с русскими народными сказками, так как считаю, что по своей сущности сказка вполне отвечает природе  ребенка; близка его мышлению, представлению и как считают многие педагоги и психологи является азбукой нравственности. В сказках перед умственным взором ребенка возникают образы родной природы, люди с их характерами и нравственными чертами; в них дети получают блестящие образцы нравственности и морали. Образы героев русских народных сказок – и положительные и отрицательные – прочно входя в жизнь детей, раскрывают перед ними в доступной форме понятия добра и зла, воспитывают добрые чувства.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smtClean="0"/>
              <a:t>Через сказку познают культуру нашего народа.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600" smtClean="0"/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>
          <a:xfrm>
            <a:off x="685800" y="414338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0" smtClean="0">
                <a:solidFill>
                  <a:srgbClr val="FF0066"/>
                </a:solidFill>
                <a:latin typeface="Garamond" pitchFamily="18" charset="0"/>
              </a:rPr>
              <a:t>Что такое сказка?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68313" y="1295400"/>
            <a:ext cx="8294687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>
                <a:solidFill>
                  <a:srgbClr val="FF0066"/>
                </a:solidFill>
                <a:latin typeface="Garamond" pitchFamily="18" charset="0"/>
              </a:rPr>
              <a:t>Русские пословицы и поговорки гласят: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v"/>
            </a:pPr>
            <a:endParaRPr lang="ru-RU" sz="2400" b="1">
              <a:latin typeface="Garamond" pitchFamily="18" charset="0"/>
            </a:endParaRPr>
          </a:p>
          <a:p>
            <a:pPr algn="l"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 b="1">
                <a:latin typeface="Garamond" pitchFamily="18" charset="0"/>
              </a:rPr>
              <a:t>«Не рассказывай сказки»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 b="1">
                <a:latin typeface="Garamond" pitchFamily="18" charset="0"/>
              </a:rPr>
              <a:t>«Сказка – складка, а песня – быль»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 b="1">
                <a:latin typeface="Garamond" pitchFamily="18" charset="0"/>
              </a:rPr>
              <a:t>«Сказка – ложь, а песня - правда»</a:t>
            </a:r>
          </a:p>
          <a:p>
            <a:pPr algn="l">
              <a:spcBef>
                <a:spcPct val="50000"/>
              </a:spcBef>
              <a:buFont typeface="Wingdings" pitchFamily="2" charset="2"/>
              <a:buChar char="v"/>
            </a:pPr>
            <a:endParaRPr lang="ru-RU" sz="2400" b="1">
              <a:latin typeface="Garamond" pitchFamily="18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68313" y="3810000"/>
            <a:ext cx="77612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2400" b="1">
              <a:solidFill>
                <a:srgbClr val="FF0066"/>
              </a:solidFill>
              <a:latin typeface="Garamond" pitchFamily="18" charset="0"/>
            </a:endParaRPr>
          </a:p>
          <a:p>
            <a:pPr algn="l">
              <a:spcBef>
                <a:spcPct val="50000"/>
              </a:spcBef>
            </a:pPr>
            <a:r>
              <a:rPr lang="ru-RU" sz="2400" b="1">
                <a:solidFill>
                  <a:srgbClr val="FF0066"/>
                </a:solidFill>
                <a:latin typeface="Garamond" pitchFamily="18" charset="0"/>
              </a:rPr>
              <a:t>Но А.С. Пушкин сказал:</a:t>
            </a:r>
          </a:p>
          <a:p>
            <a:pPr algn="l">
              <a:spcBef>
                <a:spcPct val="50000"/>
              </a:spcBef>
            </a:pPr>
            <a:r>
              <a:rPr lang="ru-RU" sz="2400" b="1">
                <a:latin typeface="Garamond" pitchFamily="18" charset="0"/>
              </a:rPr>
              <a:t>«Сказка – ложь, да в ней намек…..»</a:t>
            </a:r>
            <a:endParaRPr lang="ru-RU" sz="2400" b="1">
              <a:solidFill>
                <a:srgbClr val="000066"/>
              </a:solidFill>
              <a:latin typeface="Garamond" pitchFamily="18" charset="0"/>
            </a:endParaRPr>
          </a:p>
        </p:txBody>
      </p:sp>
      <p:pic>
        <p:nvPicPr>
          <p:cNvPr id="7173" name="Picture 6" descr="Рисунок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6216" y="2858294"/>
            <a:ext cx="2425700" cy="288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924800" cy="866775"/>
          </a:xfrm>
        </p:spPr>
        <p:txBody>
          <a:bodyPr/>
          <a:lstStyle/>
          <a:p>
            <a:pPr eaLnBrk="1" hangingPunct="1"/>
            <a:r>
              <a:rPr lang="ru-RU" smtClean="0"/>
              <a:t>Цель проекта: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235450"/>
          </a:xfrm>
        </p:spPr>
        <p:txBody>
          <a:bodyPr/>
          <a:lstStyle/>
          <a:p>
            <a:pPr marL="533400" indent="-533400" eaLnBrk="1" hangingPunct="1"/>
            <a:r>
              <a:rPr lang="ru-RU" sz="1800" i="1" smtClean="0"/>
              <a:t>Изучение влияния русских народных сказок на развитие нравственных качеств детей дошкольного возраста.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827088" y="2997200"/>
            <a:ext cx="73088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/>
            <a:r>
              <a:rPr lang="ru-RU" dirty="0"/>
              <a:t>К.И.Чуковский писал, что цель народного сказочника:</a:t>
            </a:r>
          </a:p>
          <a:p>
            <a:pPr marL="342900" indent="-342900" algn="l"/>
            <a:r>
              <a:rPr lang="ru-RU" i="1" dirty="0"/>
              <a:t>    "</a:t>
            </a:r>
            <a:r>
              <a:rPr lang="ru-RU" dirty="0"/>
              <a:t>воспитать в ребенке человечность - эту дивную способность человека волноваться чужим несчастьям, радоваться радостям другого, переживать чужую судьбу, как свою</a:t>
            </a:r>
            <a:r>
              <a:rPr lang="ru-RU" i="1" dirty="0"/>
              <a:t>". </a:t>
            </a:r>
          </a:p>
          <a:p>
            <a:pPr marL="342900" indent="-342900" algn="l">
              <a:buFontTx/>
              <a:buChar char="•"/>
            </a:pPr>
            <a:r>
              <a:rPr lang="ru-RU" i="1" dirty="0">
                <a:solidFill>
                  <a:srgbClr val="FF0000"/>
                </a:solidFill>
              </a:rPr>
              <a:t>Научить определять и мотивировать свое отношение к героям сказок (положительное или отрицательное),  самостоятельно определять вид сказки, сравнивать их между собой, объяснять специфику.</a:t>
            </a:r>
          </a:p>
          <a:p>
            <a:pPr marL="342900" indent="-342900" algn="l">
              <a:buFontTx/>
              <a:buChar char="•"/>
            </a:pPr>
            <a:r>
              <a:rPr lang="ru-RU" i="1" dirty="0"/>
              <a:t>Продолжать знакомство с народной культурой через сказку.</a:t>
            </a:r>
          </a:p>
          <a:p>
            <a:pPr marL="342900" indent="-342900" algn="l">
              <a:buFontTx/>
              <a:buChar char="•"/>
            </a:pPr>
            <a:r>
              <a:rPr lang="ru-RU" i="1" dirty="0"/>
              <a:t>Научить родителей видеть педагогическую ценность в русских народных сказках, привить интерес и желание к их чтению.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Задачи проекта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306888"/>
          </a:xfrm>
        </p:spPr>
        <p:txBody>
          <a:bodyPr/>
          <a:lstStyle/>
          <a:p>
            <a:pPr lvl="3" eaLnBrk="1" hangingPunct="1"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600" dirty="0" smtClean="0"/>
              <a:t>создать необходимые условия для ознакомления детей с русскими народными сказками, для саморазвития; </a:t>
            </a:r>
          </a:p>
          <a:p>
            <a:pPr lvl="3" eaLnBrk="1" hangingPunct="1"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600" dirty="0" smtClean="0"/>
              <a:t>формировать у детей эмоционально – образное восприятие произведений через художественное описание образов;</a:t>
            </a:r>
          </a:p>
          <a:p>
            <a:pPr lvl="3" eaLnBrk="1" hangingPunct="1"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600" dirty="0" smtClean="0"/>
              <a:t> учить чувствовать и понимать образный язык русских народных сказок;</a:t>
            </a:r>
          </a:p>
          <a:p>
            <a:pPr lvl="3" eaLnBrk="1" hangingPunct="1"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600" dirty="0" smtClean="0"/>
              <a:t>учить детей договариваться, помогать, оказывать поддержку в работе, проявлять интерес к выполненному заданию;</a:t>
            </a:r>
          </a:p>
          <a:p>
            <a:pPr lvl="3" eaLnBrk="1" hangingPunct="1"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600" dirty="0" smtClean="0"/>
              <a:t>воспитывать у детей добрые чувства, сопереживания и т. д.;</a:t>
            </a:r>
          </a:p>
          <a:p>
            <a:pPr lvl="3" eaLnBrk="1" hangingPunct="1">
              <a:buClr>
                <a:schemeClr val="tx1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600" dirty="0" smtClean="0"/>
              <a:t>расширять представления родителей о детской литературе и</a:t>
            </a:r>
          </a:p>
          <a:p>
            <a:pPr lvl="3" eaLnBrk="1" hangingPunct="1">
              <a:buClr>
                <a:schemeClr val="tx1">
                  <a:lumMod val="60000"/>
                  <a:lumOff val="40000"/>
                </a:schemeClr>
              </a:buClr>
              <a:buNone/>
            </a:pPr>
            <a:r>
              <a:rPr lang="ru-RU" sz="1600" dirty="0" smtClean="0"/>
              <a:t>    приобщать к семейному чтению.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Гипотеза: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</a:rPr>
              <a:t>Сказка-ложь, да в ней намёк -добрым молодцам урок.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Предполагаемый результат:</a:t>
            </a:r>
            <a:br>
              <a:rPr lang="ru-RU" smtClean="0"/>
            </a:br>
            <a:endParaRPr lang="ru-RU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636838"/>
            <a:ext cx="7693025" cy="3724275"/>
          </a:xfrm>
        </p:spPr>
        <p:txBody>
          <a:bodyPr/>
          <a:lstStyle/>
          <a:p>
            <a:pPr eaLnBrk="1" hangingPunct="1"/>
            <a:r>
              <a:rPr lang="ru-RU" sz="2000" smtClean="0"/>
              <a:t>Вызвать интерес и желание читать, слушать русские народные сказки.</a:t>
            </a:r>
          </a:p>
          <a:p>
            <a:pPr eaLnBrk="1" hangingPunct="1"/>
            <a:r>
              <a:rPr lang="ru-RU" sz="2000" smtClean="0"/>
              <a:t>Развивать у детей познавательную активность, творческие способности, коммуникативные навыки.</a:t>
            </a:r>
          </a:p>
          <a:p>
            <a:pPr eaLnBrk="1" hangingPunct="1"/>
            <a:r>
              <a:rPr lang="ru-RU" sz="2000" smtClean="0"/>
              <a:t>Овладеть способами внеситуативно-личностного общения.</a:t>
            </a:r>
          </a:p>
          <a:p>
            <a:pPr eaLnBrk="1" hangingPunct="1"/>
            <a:r>
              <a:rPr lang="ru-RU" sz="2000" smtClean="0"/>
              <a:t>Самостоятельно определять героев и цели их деятельности.</a:t>
            </a:r>
          </a:p>
          <a:p>
            <a:pPr eaLnBrk="1" hangingPunct="1"/>
            <a:r>
              <a:rPr lang="ru-RU" sz="2000" smtClean="0"/>
              <a:t>Уметь рассуждать о результатах взаимодействия героев, видеть  жизненные правила.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1259</TotalTime>
  <Words>1728</Words>
  <Application>Microsoft Office PowerPoint</Application>
  <PresentationFormat>Экран (4:3)</PresentationFormat>
  <Paragraphs>234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Garamond</vt:lpstr>
      <vt:lpstr>Impact</vt:lpstr>
      <vt:lpstr>Times New Roman</vt:lpstr>
      <vt:lpstr>Wingdings</vt:lpstr>
      <vt:lpstr>Капсулы</vt:lpstr>
      <vt:lpstr>ПРОЕКТ</vt:lpstr>
      <vt:lpstr>Автор проекта: Остапкевич Ольга Фёдоровна</vt:lpstr>
      <vt:lpstr>Обоснование проблемы.</vt:lpstr>
      <vt:lpstr>Актуальность:  «Сказка- ложь, да в ней намёк…» А.С.Пушкин.</vt:lpstr>
      <vt:lpstr>Что такое сказка?</vt:lpstr>
      <vt:lpstr>Цель проекта: </vt:lpstr>
      <vt:lpstr>Задачи проекта</vt:lpstr>
      <vt:lpstr>Гипотеза:</vt:lpstr>
      <vt:lpstr>Предполагаемый результат: </vt:lpstr>
      <vt:lpstr>Этапы реализации проекта:</vt:lpstr>
      <vt:lpstr>1 этап – подготовительный.</vt:lpstr>
      <vt:lpstr>Презентация PowerPoint</vt:lpstr>
      <vt:lpstr>Презентация PowerPoint</vt:lpstr>
      <vt:lpstr>3 этап – заключительный.</vt:lpstr>
      <vt:lpstr>Оборудование и материалы </vt:lpstr>
      <vt:lpstr> Формы и способы реализации этих задач:</vt:lpstr>
      <vt:lpstr>Презентация PowerPoint</vt:lpstr>
      <vt:lpstr>Презентация PowerPoint</vt:lpstr>
      <vt:lpstr>Развивающая среда</vt:lpstr>
      <vt:lpstr>Безопасность </vt:lpstr>
      <vt:lpstr>Развитие речи детей</vt:lpstr>
      <vt:lpstr>Социально-личностное развитие</vt:lpstr>
      <vt:lpstr>Для вас родители.</vt:lpstr>
      <vt:lpstr>Презентация PowerPoint</vt:lpstr>
      <vt:lpstr>Вывод:</vt:lpstr>
    </vt:vector>
  </TitlesOfParts>
  <Company>WareZ Provider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Анастасия</cp:lastModifiedBy>
  <cp:revision>26</cp:revision>
  <dcterms:created xsi:type="dcterms:W3CDTF">2013-01-08T11:47:01Z</dcterms:created>
  <dcterms:modified xsi:type="dcterms:W3CDTF">2016-01-15T15:21:04Z</dcterms:modified>
</cp:coreProperties>
</file>