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0" r:id="rId5"/>
    <p:sldId id="279" r:id="rId6"/>
    <p:sldId id="285" r:id="rId7"/>
    <p:sldId id="284" r:id="rId8"/>
    <p:sldId id="262" r:id="rId9"/>
    <p:sldId id="263" r:id="rId10"/>
    <p:sldId id="272" r:id="rId11"/>
    <p:sldId id="264" r:id="rId12"/>
    <p:sldId id="273" r:id="rId13"/>
    <p:sldId id="280" r:id="rId14"/>
    <p:sldId id="293" r:id="rId15"/>
    <p:sldId id="281" r:id="rId16"/>
    <p:sldId id="271" r:id="rId17"/>
    <p:sldId id="274" r:id="rId18"/>
    <p:sldId id="276" r:id="rId19"/>
    <p:sldId id="289" r:id="rId20"/>
    <p:sldId id="283" r:id="rId21"/>
    <p:sldId id="265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248CB-6870-4287-8511-2BCECE1BF4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52A1-ABC1-4CD3-8AA4-A97A95B788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83C1-A90E-4D28-A7EA-F9CF621D8C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966C5-3634-4CD6-B954-C860A2B792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366C-34D1-4076-B448-DAF39A8AA4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2C3A-A9E1-4B0A-9E66-41A9199B95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243C-914A-4716-AA4E-606BFE3F2C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6825-C15E-498D-9A74-12734CA9D4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5F5C-9B2E-4F0B-90B2-5253EECFEC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0B7D-A337-484D-A7B7-5B2B37A2CC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B7F6-0D77-4009-AADE-94F99C83DC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740AD7-4ADF-4546-9448-A6DF81505B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img0.liveinternet.ru/images/attach/b/3//41/627/41627805_P3270018.JPG&amp;imgrefurl=http://akmaya.ru/tags/%FE%EC%EE%F0/page3.html&amp;usg=__Z5drH5BUb36FfB2HFytExOvuTko=&amp;h=475&amp;w=699&amp;sz=78&amp;hl=ru&amp;start=14&amp;zoom=1&amp;tbnid=5StKw61r2APbgM:&amp;tbnh=94&amp;tbnw=139&amp;prev=/images?q=%D0%A6%D0%B0%D1%80%D0%B5%D0%B2%D0%BD%D0%B0-%D0%BB%D1%8F%D0%B3%D1%83%D1%88%D0%BA%D0%B0+%D0%BA%D0%B0&amp;hl=ru&amp;newwindow=1&amp;sa=N&amp;tbs=isch:1&amp;itbs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tmnschool-91.narod.ru/kopilka/img/18.jpg&amp;imgrefurl=http://www.tmnschool-91.narod.ru/kopilka/fiz.html&amp;usg=__KcT54LxVd3ysTZtKEkoDrNAYoGw=&amp;h=204&amp;w=156&amp;sz=10&amp;hl=ru&amp;start=993&amp;zoom=1&amp;tbnid=WgCowPtOqW-h4M:&amp;tbnh=105&amp;tbnw=80&amp;prev=/images?q=%D0%98%D0%B2%D0%B0%D0%BD-%D1%86%D0%B0%D1%80%D0%B5%D0%B2%D0%B8%D1%87+-&amp;start=980&amp;hl=ru&amp;newwindow=1&amp;sa=N&amp;tbs=isch:1&amp;itbs=1" TargetMode="External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7921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Русская народная сказка </a:t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«Царевна-лягушка»</a:t>
            </a:r>
            <a:endParaRPr lang="es-ES" sz="3200" b="1" i="1" smtClean="0">
              <a:solidFill>
                <a:srgbClr val="FF000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7215188" y="6500813"/>
            <a:ext cx="1928812" cy="3571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300" y="1484313"/>
            <a:ext cx="44021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250825" y="5516563"/>
            <a:ext cx="3168650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Автор работы</a:t>
            </a:r>
          </a:p>
          <a:p>
            <a:pPr algn="ctr"/>
            <a:r>
              <a:rPr lang="ru-RU" sz="1200"/>
              <a:t> учитель русского языка и литературы</a:t>
            </a:r>
          </a:p>
          <a:p>
            <a:pPr algn="ctr"/>
            <a:r>
              <a:rPr lang="ru-RU" sz="1200"/>
              <a:t> Решетникова Анна Петровна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i="1" smtClean="0">
                <a:solidFill>
                  <a:srgbClr val="FF0000"/>
                </a:solidFill>
              </a:rPr>
              <a:t>За что разгневался Кощей  на Василису и приказал ей три года лягушкой быть</a:t>
            </a:r>
            <a:r>
              <a:rPr lang="ru-RU" sz="2400" b="1" i="1" smtClean="0">
                <a:solidFill>
                  <a:srgbClr val="FF0000"/>
                </a:solidFill>
              </a:rPr>
              <a:t>? </a:t>
            </a:r>
            <a:br>
              <a:rPr lang="ru-RU" sz="2400" b="1" i="1" smtClean="0">
                <a:solidFill>
                  <a:srgbClr val="FF0000"/>
                </a:solidFill>
              </a:rPr>
            </a:br>
            <a:endParaRPr lang="ru-RU" sz="2400" b="1" i="1" smtClean="0">
              <a:solidFill>
                <a:srgbClr val="FF0000"/>
              </a:solidFill>
            </a:endParaRPr>
          </a:p>
        </p:txBody>
      </p:sp>
      <p:pic>
        <p:nvPicPr>
          <p:cNvPr id="22530" name="Picture 4" descr="i?id=67036400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0" y="1341438"/>
            <a:ext cx="39370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41627805_P32700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46085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07412" cy="1196975"/>
          </a:xfrm>
        </p:spPr>
        <p:txBody>
          <a:bodyPr/>
          <a:lstStyle/>
          <a:p>
            <a:r>
              <a:rPr lang="ru-RU" sz="2400" b="1" i="1" smtClean="0">
                <a:solidFill>
                  <a:srgbClr val="660066"/>
                </a:solidFill>
              </a:rPr>
              <a:t>«</a:t>
            </a:r>
            <a:r>
              <a:rPr lang="ru-RU" sz="2400" b="1" i="1" smtClean="0">
                <a:solidFill>
                  <a:srgbClr val="660066"/>
                </a:solidFill>
                <a:latin typeface="Times New Roman" pitchFamily="18" charset="0"/>
              </a:rPr>
              <a:t>Не тужи, Иван-царевич. Ложись-ка лучше спать-почивать: утро вечера мудренее!</a:t>
            </a:r>
            <a:r>
              <a:rPr lang="ru-RU" sz="2400" b="1" i="1" smtClean="0">
                <a:solidFill>
                  <a:srgbClr val="660066"/>
                </a:solidFill>
              </a:rPr>
              <a:t>»</a:t>
            </a:r>
            <a:r>
              <a:rPr lang="ru-RU" sz="2400" b="1" i="1" smtClean="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660066"/>
                </a:solidFill>
                <a:latin typeface="Times New Roman" pitchFamily="18" charset="0"/>
              </a:rPr>
            </a:br>
            <a:endParaRPr lang="ru-RU" sz="2400" b="1" i="1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2355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5815013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353425" cy="1301750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</a:rPr>
              <a:t>Иван-царевич преподносит царю-батюшке хлеб</a:t>
            </a: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79388" y="1557338"/>
            <a:ext cx="5256212" cy="4873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i="1">
                <a:solidFill>
                  <a:srgbClr val="000066"/>
                </a:solidFill>
              </a:rPr>
              <a:t>Взяла она белые решета, мелкие сита,</a:t>
            </a:r>
          </a:p>
          <a:p>
            <a:r>
              <a:rPr lang="ru-RU" b="1" i="1">
                <a:solidFill>
                  <a:srgbClr val="000066"/>
                </a:solidFill>
              </a:rPr>
              <a:t>просеяла муку пшеничную, замесила </a:t>
            </a:r>
          </a:p>
          <a:p>
            <a:r>
              <a:rPr lang="ru-RU" b="1" i="1">
                <a:solidFill>
                  <a:srgbClr val="000066"/>
                </a:solidFill>
              </a:rPr>
              <a:t>тесто белое, испекла каравай – рыхлый </a:t>
            </a:r>
          </a:p>
          <a:p>
            <a:r>
              <a:rPr lang="ru-RU" b="1" i="1">
                <a:solidFill>
                  <a:srgbClr val="000066"/>
                </a:solidFill>
              </a:rPr>
              <a:t>да мягкий, изукрасила разными узорами</a:t>
            </a:r>
          </a:p>
          <a:p>
            <a:r>
              <a:rPr lang="ru-RU" b="1" i="1">
                <a:solidFill>
                  <a:srgbClr val="000066"/>
                </a:solidFill>
              </a:rPr>
              <a:t> мудрёными:по бокам – города с дворцами, </a:t>
            </a:r>
          </a:p>
          <a:p>
            <a:r>
              <a:rPr lang="ru-RU" b="1" i="1">
                <a:solidFill>
                  <a:srgbClr val="000066"/>
                </a:solidFill>
              </a:rPr>
              <a:t>садами да башнями, сверху – птицы </a:t>
            </a:r>
          </a:p>
          <a:p>
            <a:r>
              <a:rPr lang="ru-RU" b="1" i="1">
                <a:solidFill>
                  <a:srgbClr val="000066"/>
                </a:solidFill>
              </a:rPr>
              <a:t>летучие,снизу – звери рыскучие</a:t>
            </a:r>
          </a:p>
          <a:p>
            <a:endParaRPr lang="ru-RU"/>
          </a:p>
        </p:txBody>
      </p:sp>
      <p:pic>
        <p:nvPicPr>
          <p:cNvPr id="25603" name="Picture 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850" y="1484313"/>
            <a:ext cx="37401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660066"/>
                </a:solidFill>
              </a:rPr>
              <a:t>«</a:t>
            </a:r>
            <a:r>
              <a:rPr lang="ru-RU" sz="2400" b="1" i="1" smtClean="0">
                <a:solidFill>
                  <a:srgbClr val="660066"/>
                </a:solidFill>
                <a:latin typeface="Times New Roman" pitchFamily="18" charset="0"/>
              </a:rPr>
              <a:t>Не тужи, Иван-царевич. Ложись-ка лучше спать-почивать: утро вечера мудренее!</a:t>
            </a:r>
            <a:r>
              <a:rPr lang="ru-RU" sz="2400" b="1" i="1" smtClean="0">
                <a:solidFill>
                  <a:srgbClr val="660066"/>
                </a:solidFill>
              </a:rPr>
              <a:t>»</a:t>
            </a:r>
            <a:r>
              <a:rPr lang="ru-RU" sz="2400" b="1" i="1" smtClean="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2400" b="1" i="1" smtClean="0">
                <a:solidFill>
                  <a:srgbClr val="660066"/>
                </a:solidFill>
                <a:latin typeface="Times New Roman" pitchFamily="18" charset="0"/>
              </a:rPr>
            </a:br>
            <a:endParaRPr lang="ru-RU" sz="2400" b="1" i="1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4464050" cy="42814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		Где кольнет иглой раз</a:t>
            </a:r>
            <a:r>
              <a:rPr lang="ru-RU" sz="2800" b="1" i="1" smtClean="0">
                <a:solidFill>
                  <a:srgbClr val="FF0000"/>
                </a:solidFill>
              </a:rPr>
              <a:t> —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цветок зацветет, где кольнет другой раз</a:t>
            </a:r>
            <a:r>
              <a:rPr lang="ru-RU" sz="2800" b="1" i="1" smtClean="0">
                <a:solidFill>
                  <a:srgbClr val="FF0000"/>
                </a:solidFill>
              </a:rPr>
              <a:t> —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 хитрые узоры идут, где кольнет третий</a:t>
            </a:r>
            <a:r>
              <a:rPr lang="ru-RU" sz="2800" b="1" i="1" smtClean="0">
                <a:solidFill>
                  <a:srgbClr val="FF0000"/>
                </a:solidFill>
              </a:rPr>
              <a:t> —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</a:rPr>
              <a:t>птицы летят.</a:t>
            </a:r>
            <a:r>
              <a:rPr lang="ru-RU" b="1" i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endParaRPr lang="ru-RU" smtClean="0"/>
          </a:p>
        </p:txBody>
      </p:sp>
      <p:pic>
        <p:nvPicPr>
          <p:cNvPr id="26627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276475"/>
            <a:ext cx="346233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Танец Василисы Премудрой</a:t>
            </a:r>
          </a:p>
        </p:txBody>
      </p:sp>
      <p:pic>
        <p:nvPicPr>
          <p:cNvPr id="27650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013" y="1457325"/>
            <a:ext cx="38369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4056062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22863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Сказочные помощники</a:t>
            </a:r>
          </a:p>
        </p:txBody>
      </p:sp>
      <p:pic>
        <p:nvPicPr>
          <p:cNvPr id="28674" name="Picture 4" descr="i?id=48679300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530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2852738"/>
            <a:ext cx="3086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 l="1245" t="1834" r="1632" b="2771"/>
          <a:stretch>
            <a:fillRect/>
          </a:stretch>
        </p:blipFill>
        <p:spPr bwMode="auto">
          <a:xfrm>
            <a:off x="41009" y="3820575"/>
            <a:ext cx="3771040" cy="2514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3416300" y="3500438"/>
            <a:ext cx="2668588" cy="2736850"/>
            <a:chOff x="2116" y="1584"/>
            <a:chExt cx="1772" cy="2076"/>
          </a:xfrm>
        </p:grpSpPr>
        <p:grpSp>
          <p:nvGrpSpPr>
            <p:cNvPr id="28679" name="Group 8"/>
            <p:cNvGrpSpPr>
              <a:grpSpLocks/>
            </p:cNvGrpSpPr>
            <p:nvPr/>
          </p:nvGrpSpPr>
          <p:grpSpPr bwMode="auto">
            <a:xfrm>
              <a:off x="2116" y="1584"/>
              <a:ext cx="1772" cy="2076"/>
              <a:chOff x="2116" y="1584"/>
              <a:chExt cx="1772" cy="2076"/>
            </a:xfrm>
          </p:grpSpPr>
          <p:pic>
            <p:nvPicPr>
              <p:cNvPr id="28681" name="Picture 9" descr="izbushka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27" y="1584"/>
                <a:ext cx="1661" cy="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4" name="Text Box 10"/>
              <p:cNvSpPr txBox="1">
                <a:spLocks noChangeArrowheads="1"/>
              </p:cNvSpPr>
              <p:nvPr/>
            </p:nvSpPr>
            <p:spPr bwMode="auto">
              <a:xfrm rot="-1508211">
                <a:off x="2116" y="2452"/>
                <a:ext cx="122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 rot="1242677">
              <a:off x="2192" y="3027"/>
              <a:ext cx="12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3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8678" name="Picture 5" descr="Баба Яга - Лидия Андреевна Лазарев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33375"/>
            <a:ext cx="24479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D1377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437063"/>
            <a:ext cx="17986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</a:rPr>
              <a:t>Красота – соединение истины и добра рождает премудрость в образе красоты.</a:t>
            </a:r>
            <a:r>
              <a:rPr lang="ru-RU" sz="2800" b="1" smtClean="0">
                <a:solidFill>
                  <a:srgbClr val="000066"/>
                </a:solidFill>
              </a:rPr>
              <a:t/>
            </a:r>
            <a:br>
              <a:rPr lang="ru-RU" sz="2800" b="1" smtClean="0">
                <a:solidFill>
                  <a:srgbClr val="000066"/>
                </a:solidFill>
              </a:rPr>
            </a:br>
            <a:r>
              <a:rPr lang="ru-RU" sz="2800" b="1" smtClean="0">
                <a:solidFill>
                  <a:srgbClr val="000066"/>
                </a:solidFill>
              </a:rPr>
              <a:t>                                  В.И. Даль</a:t>
            </a:r>
          </a:p>
        </p:txBody>
      </p:sp>
      <p:pic>
        <p:nvPicPr>
          <p:cNvPr id="31746" name="Picture 5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060575"/>
            <a:ext cx="52578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4826000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smtClean="0"/>
              <a:t>	</a:t>
            </a:r>
            <a:r>
              <a:rPr lang="ru-RU" sz="1200" b="1" i="1" smtClean="0">
                <a:solidFill>
                  <a:schemeClr val="accent2"/>
                </a:solidFill>
              </a:rPr>
              <a:t>Где ветер шумит камышами высокими,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Где солнце бывает частенько в гостях,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Болото разлилось с трясиной глубокою,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Смертельным неверный окажется шаг,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/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Лягушка сидит на кувшиночном листике,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С тоскою глядит на печальную даль,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Где ветер шумит камышами высокими,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Где солнце бывает частенько в гостях,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Болото разлилось с трясиной глубокою,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Смертельным неверный окажется шаг,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/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Лягушка сидит на кувшиночном листике,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С тоскою глядит на печальную даль,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И верит, наивная, сказочной мистике,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Ах, сказка, стать снова царевною дай...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/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Златая корона горит, словно солнце,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А дурень Иван не пускает стрелу,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Не буду сидеть, видно, я у оконца,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На этом болоте лягушкой помру...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/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Как хочется снова царевной прекрасной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Из топких болот, словно феникс, восстать,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Ах, дурень Иван, ты не медли напрасно,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Давай, бери лук, начинай же стрелять.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 b="1" i="1" smtClean="0">
                <a:solidFill>
                  <a:schemeClr val="accent2"/>
                </a:solidFill>
              </a:rPr>
              <a:t>	И верит, наивная, сказочной мистике,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Ах сказка, стать снова царевною дай...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/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Златая корона горит, словно солнце,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А дурень Иван не пускает стрелу,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Не буду сидеть, видно, я у оконца,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На этом болоте лягушкой помру...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/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Как хочется снова царевной прекрасной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Из топких болот, словно феникс, восстать,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Ах, дурень Иван, ты не медли напрасно,</a:t>
            </a:r>
            <a:br>
              <a:rPr lang="ru-RU" sz="1200" b="1" i="1" smtClean="0">
                <a:solidFill>
                  <a:schemeClr val="accent2"/>
                </a:solidFill>
              </a:rPr>
            </a:br>
            <a:r>
              <a:rPr lang="ru-RU" sz="1200" b="1" i="1" smtClean="0">
                <a:solidFill>
                  <a:schemeClr val="accent2"/>
                </a:solidFill>
              </a:rPr>
              <a:t>Давай, бери лук, начинай же стрелять</a:t>
            </a:r>
          </a:p>
        </p:txBody>
      </p:sp>
      <p:pic>
        <p:nvPicPr>
          <p:cNvPr id="14338" name="Picture 5" descr="Царевна-лягушка - Лидия Андреевна Лазарев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5450" y="115888"/>
            <a:ext cx="49085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Вот и сказке конец…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76700"/>
            <a:ext cx="5976938" cy="2293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Главные герои и сам сюжет сказки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знакомит нас с народными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нравственными заветами. А мысли,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пронизывающие текст, учат не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судить о человеке только по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внешнему виду, а оценивать его по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tx2"/>
                </a:solidFill>
              </a:rPr>
              <a:t>делам и внутренним достоинствам</a:t>
            </a:r>
            <a:r>
              <a:rPr lang="ru-RU" sz="200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32771" name="Picture 6" descr="AG0018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765175"/>
            <a:ext cx="3600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150" y="3716338"/>
            <a:ext cx="28638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68425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Сказка родилась с человеком, и покуда жив человек, будет жива и сказка.</a:t>
            </a:r>
          </a:p>
        </p:txBody>
      </p:sp>
      <p:pic>
        <p:nvPicPr>
          <p:cNvPr id="33794" name="Содержимое 3" descr="j0439847.wmf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349500"/>
            <a:ext cx="4805362" cy="2825750"/>
          </a:xfrm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403350" y="5373688"/>
            <a:ext cx="51117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solidFill>
                  <a:srgbClr val="FF0000"/>
                </a:solidFill>
              </a:rPr>
              <a:t>СПАСИБО ЗА ВНИМАНИЕ</a:t>
            </a:r>
          </a:p>
        </p:txBody>
      </p:sp>
      <p:pic>
        <p:nvPicPr>
          <p:cNvPr id="33796" name="Picture 7" descr="waveha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716338"/>
            <a:ext cx="15541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В день всемирный поцелуя.. Поздравляю тоже Вас.. Всех любимых поцелуйте.. Крепко..нежно..про запас.  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084763"/>
            <a:ext cx="1295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3960813" cy="5865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Ворота в сказочную страну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открыты.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Сказочное времечко,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Времечко желанное,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Тихо начинается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Сказка долгожданная.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Поведут тропиночки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Нас в края далекие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Через чащи темные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И моря глубокие.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Царство тридесятое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Чудесами славится,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Но со злыми чарами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Мы сумеем справиться.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Пусть чинят препятствия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Силы зла старательно,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Победит все доброе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/>
              <a:t>В сказке обязательно!</a:t>
            </a:r>
          </a:p>
        </p:txBody>
      </p:sp>
      <p:pic>
        <p:nvPicPr>
          <p:cNvPr id="15362" name="Picture 7" descr="Бабка-Ёжка - Лидия Андреевна Лазарев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33375"/>
            <a:ext cx="477837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4475163" cy="5865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Лягушка квакала в пруду: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«Куа-ква-ду! Куа-ква-ду!»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Мне надоела, взял я прут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И запустил с размаху в пруд.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Вдруг слышу: «Ква, ты не балуй!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Меня ты лучше поцелуй!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Коль поцелуешь ты меня,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Квасавицею стану я!»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Гляжу, уж предо мной она: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Огромноглаза, зелена.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Квакушку я поцеловал.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И тут же земноводным стал!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Я придушить её хотел.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Но поглядел и обомлел: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сива до чего ж она!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к хороша, </a:t>
            </a: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к зелена!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Ну, что за ротик, что за глазки!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Рас</a:t>
            </a: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зывать так прямо в с</a:t>
            </a: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зке!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«Люблю тебя! - я квакнул ей: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Ты будешь суженой моей?»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«</a:t>
            </a: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нечно! - был её ответ: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smtClean="0"/>
              <a:t>У нас пре</a:t>
            </a:r>
            <a:r>
              <a:rPr lang="ru-RU" sz="1600" b="1" i="1" smtClean="0">
                <a:solidFill>
                  <a:srgbClr val="FF0000"/>
                </a:solidFill>
              </a:rPr>
              <a:t>ква</a:t>
            </a:r>
            <a:r>
              <a:rPr lang="ru-RU" sz="1600" b="1" i="1" smtClean="0"/>
              <a:t>снейший дуэт!»</a:t>
            </a:r>
          </a:p>
        </p:txBody>
      </p:sp>
      <p:pic>
        <p:nvPicPr>
          <p:cNvPr id="16386" name="Picture 6" descr="-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916113"/>
            <a:ext cx="45529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353425" cy="14398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smtClean="0">
                <a:solidFill>
                  <a:srgbClr val="C00000"/>
                </a:solidFill>
              </a:rPr>
              <a:t> </a:t>
            </a:r>
            <a:r>
              <a:rPr lang="ru-RU" sz="2000" b="1" i="1" smtClean="0">
                <a:solidFill>
                  <a:srgbClr val="C00000"/>
                </a:solidFill>
              </a:rPr>
              <a:t>Обложку к сказке нарисовал художник И. Я. Билибин. 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i="1" smtClean="0">
                <a:solidFill>
                  <a:srgbClr val="C00000"/>
                </a:solidFill>
              </a:rPr>
              <a:t>этой обложкой издавались многие русские народные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i="1" smtClean="0">
                <a:solidFill>
                  <a:srgbClr val="C00000"/>
                </a:solidFill>
              </a:rPr>
              <a:t>сказки. </a:t>
            </a:r>
            <a:endParaRPr lang="ru-RU" sz="2000" b="1" i="1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774" t="1388" r="2405"/>
          <a:stretch>
            <a:fillRect/>
          </a:stretch>
        </p:blipFill>
        <p:spPr bwMode="auto">
          <a:xfrm>
            <a:off x="5059105" y="1599417"/>
            <a:ext cx="3948289" cy="519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50825" y="3284538"/>
            <a:ext cx="43926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accent2"/>
                </a:solidFill>
              </a:rPr>
              <a:t>ЛЮБОПЫТНАЯ СТРАНИЧКА</a:t>
            </a:r>
          </a:p>
          <a:p>
            <a:endParaRPr lang="ru-RU" b="1" i="1">
              <a:solidFill>
                <a:schemeClr val="accent2"/>
              </a:solidFill>
            </a:endParaRPr>
          </a:p>
          <a:p>
            <a:endParaRPr lang="ru-RU" b="1" i="1">
              <a:solidFill>
                <a:schemeClr val="accent2"/>
              </a:solidFill>
            </a:endParaRPr>
          </a:p>
          <a:p>
            <a:r>
              <a:rPr lang="ru-RU"/>
              <a:t> </a:t>
            </a:r>
            <a:r>
              <a:rPr lang="ru-RU" b="1" i="1">
                <a:solidFill>
                  <a:srgbClr val="FF0000"/>
                </a:solidFill>
              </a:rPr>
              <a:t>Известно, что у сказки «Царевна</a:t>
            </a:r>
          </a:p>
          <a:p>
            <a:r>
              <a:rPr lang="ru-RU" b="1" i="1">
                <a:solidFill>
                  <a:srgbClr val="FF0000"/>
                </a:solidFill>
              </a:rPr>
              <a:t>лягушка»24 варианта, значит, она</a:t>
            </a:r>
          </a:p>
          <a:p>
            <a:r>
              <a:rPr lang="ru-RU" b="1" i="1">
                <a:solidFill>
                  <a:srgbClr val="FF0000"/>
                </a:solidFill>
              </a:rPr>
              <a:t>совершенствовалась со временем</a:t>
            </a:r>
          </a:p>
          <a:p>
            <a:r>
              <a:rPr lang="ru-RU" b="1" i="1">
                <a:solidFill>
                  <a:srgbClr val="FF0000"/>
                </a:solidFill>
              </a:rPr>
              <a:t>и народом считается одной из</a:t>
            </a:r>
          </a:p>
          <a:p>
            <a:r>
              <a:rPr lang="ru-RU" b="1" i="1">
                <a:solidFill>
                  <a:srgbClr val="FF0000"/>
                </a:solidFill>
              </a:rPr>
              <a:t>лучших народных сказок. Она</a:t>
            </a:r>
          </a:p>
          <a:p>
            <a:r>
              <a:rPr lang="ru-RU" b="1" i="1">
                <a:solidFill>
                  <a:srgbClr val="FF0000"/>
                </a:solidFill>
              </a:rPr>
              <a:t>посвящена прославлению</a:t>
            </a:r>
          </a:p>
          <a:p>
            <a:r>
              <a:rPr lang="ru-RU" b="1" i="1">
                <a:solidFill>
                  <a:srgbClr val="FF0000"/>
                </a:solidFill>
              </a:rPr>
              <a:t>творческого труда</a:t>
            </a:r>
            <a:r>
              <a:rPr lang="ru-RU">
                <a:solidFill>
                  <a:schemeClr val="tx2"/>
                </a:solidFill>
              </a:rPr>
              <a:t>.</a:t>
            </a:r>
            <a:r>
              <a:rPr lang="ru-RU"/>
              <a:t> </a:t>
            </a:r>
          </a:p>
        </p:txBody>
      </p:sp>
      <p:pic>
        <p:nvPicPr>
          <p:cNvPr id="17412" name="Picture 6" descr="2259148-848378c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Попробуем восстановить события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1. Наказ царя сыновьям о сватовстве.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2. Сватовство царевичей.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3. Встреча Ивана-царевича с лягушкой.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4.  Испытание невесток: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       а) испечь каравай хлеба;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       б) выткать ковёр за ночь;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       в) приехать на царский пир.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5.  Пир у царя.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6.  Встреча Ивана-царевича со старичком</a:t>
            </a:r>
            <a:r>
              <a:rPr lang="ru-RU" sz="2800" b="1" i="1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7.  Встречи Ивана-царевича с медведем, зайцем, селезнем, щукой.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8.  Иван-царевич у Бабы-Яги.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9.  Иван-царевич у Кощеева дуба.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i="1" smtClean="0">
                <a:latin typeface="Times New Roman" pitchFamily="18" charset="0"/>
              </a:rPr>
              <a:t>10. Счастливое завершение сказки.</a:t>
            </a:r>
          </a:p>
          <a:p>
            <a:pPr>
              <a:lnSpc>
                <a:spcPct val="80000"/>
              </a:lnSpc>
            </a:pPr>
            <a:endParaRPr lang="ru-RU" sz="2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35975" cy="1228725"/>
          </a:xfrm>
        </p:spPr>
        <p:txBody>
          <a:bodyPr/>
          <a:lstStyle/>
          <a:p>
            <a:pPr algn="l"/>
            <a:r>
              <a:rPr lang="ru-RU" sz="3200" b="1" i="1" smtClean="0">
                <a:solidFill>
                  <a:srgbClr val="FF0000"/>
                </a:solidFill>
              </a:rPr>
              <a:t>Задумал тогда Царь-батюшка женить своих сыновей…</a:t>
            </a:r>
            <a:br>
              <a:rPr lang="ru-RU" sz="3200" b="1" i="1" smtClean="0">
                <a:solidFill>
                  <a:srgbClr val="FF0000"/>
                </a:solidFill>
              </a:rPr>
            </a:br>
            <a:endParaRPr lang="ru-RU" sz="3200" b="1" i="1" smtClean="0">
              <a:solidFill>
                <a:srgbClr val="FF0000"/>
              </a:solidFill>
            </a:endParaRPr>
          </a:p>
        </p:txBody>
      </p:sp>
      <p:pic>
        <p:nvPicPr>
          <p:cNvPr id="40964" name="Picture 4" descr="Лягушка -Царе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88" y="1773238"/>
            <a:ext cx="464661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tsarev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565400"/>
            <a:ext cx="43195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2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</a:rPr>
              <a:t>- Возьми, Иван-царевич, жалеть не будешь</a:t>
            </a:r>
          </a:p>
        </p:txBody>
      </p:sp>
      <p:pic>
        <p:nvPicPr>
          <p:cNvPr id="21506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75" y="1628775"/>
            <a:ext cx="35369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609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Diseño predeterminado</vt:lpstr>
      <vt:lpstr>Русская народная сказка  «Царевна-лягушка»</vt:lpstr>
      <vt:lpstr>Слайд 2</vt:lpstr>
      <vt:lpstr>Слайд 3</vt:lpstr>
      <vt:lpstr>Слайд 4</vt:lpstr>
      <vt:lpstr>Слайд 5</vt:lpstr>
      <vt:lpstr>Попробуем восстановить события</vt:lpstr>
      <vt:lpstr>Задумал тогда Царь-батюшка женить своих сыновей… </vt:lpstr>
      <vt:lpstr>Слайд 8</vt:lpstr>
      <vt:lpstr>- Возьми, Иван-царевич, жалеть не будешь</vt:lpstr>
      <vt:lpstr>За что разгневался Кощей  на Василису и приказал ей три года лягушкой быть?  </vt:lpstr>
      <vt:lpstr>«Не тужи, Иван-царевич. Ложись-ка лучше спать-почивать: утро вечера мудренее!» </vt:lpstr>
      <vt:lpstr>Слайд 12</vt:lpstr>
      <vt:lpstr>Иван-царевич преподносит царю-батюшке хлеб</vt:lpstr>
      <vt:lpstr>«Не тужи, Иван-царевич. Ложись-ка лучше спать-почивать: утро вечера мудренее!» </vt:lpstr>
      <vt:lpstr>Танец Василисы Премудрой</vt:lpstr>
      <vt:lpstr>Сказочные помощники</vt:lpstr>
      <vt:lpstr>Слайд 17</vt:lpstr>
      <vt:lpstr>Слайд 18</vt:lpstr>
      <vt:lpstr>Красота – соединение истины и добра рождает премудрость в образе красоты.                                   В.И. Даль</vt:lpstr>
      <vt:lpstr>Вот и сказке конец…</vt:lpstr>
      <vt:lpstr>Сказка родилась с человеком, и покуда жив человек, будет жива и сказка.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МАМА</cp:lastModifiedBy>
  <cp:revision>202</cp:revision>
  <dcterms:created xsi:type="dcterms:W3CDTF">2010-05-23T14:28:12Z</dcterms:created>
  <dcterms:modified xsi:type="dcterms:W3CDTF">2012-09-17T14:30:28Z</dcterms:modified>
</cp:coreProperties>
</file>