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7" r:id="rId6"/>
    <p:sldId id="265" r:id="rId7"/>
    <p:sldId id="264" r:id="rId8"/>
    <p:sldId id="279" r:id="rId9"/>
    <p:sldId id="263" r:id="rId10"/>
    <p:sldId id="271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5A6C-312F-4DCB-9453-0D010381576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AEDC-9056-4F1B-ADE6-5535226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AEDC-9056-4F1B-ADE6-5535226AE8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3704-0C79-4495-8D24-E9B3ED8CD86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3704-0C79-4495-8D24-E9B3ED8CD8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3704-0C79-4495-8D24-E9B3ED8CD8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E0E4-5DA9-45EB-86AC-9AD94E7F07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7237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C5B8500-2DA4-4DEA-9054-F6261E0F31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7237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C5B8500-2DA4-4DEA-9054-F6261E0F31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7237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C5B8500-2DA4-4DEA-9054-F6261E0F31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AEDC-9056-4F1B-ADE6-5535226AE8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3704-0C79-4495-8D24-E9B3ED8CD8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B2C65-427B-4B2D-968D-07F4B412DA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 bright="70000" contras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B904-9EAF-44B7-99AD-F376B6A62092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6A87-39FA-43B6-A946-8CBEC11BA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706/demyanikita.1d/0_3d647_489b0daf_X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ulia.ru/data/cache/2010/09/23/526696_3700-0x600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7/mihtimak.8d/0_7632e_67904aa2_X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4913" y="5445224"/>
            <a:ext cx="3290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Подготовила  Хоменко В.Г.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ГБОУ гимназии 446</a:t>
            </a:r>
          </a:p>
          <a:p>
            <a:pPr algn="r"/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2012г.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Презентация к уроку литературного чтения для 3 класса по УМК 2100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416824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К. Паустовский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«Корзина с еловыми шишками»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6" name="Picture 2" descr="Картинка 5 из 65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959475" cy="28748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bg1"/>
                </a:solidFill>
              </a:rPr>
              <a:t>Эдвард Григ (1848-1907)</a:t>
            </a:r>
          </a:p>
        </p:txBody>
      </p:sp>
      <p:pic>
        <p:nvPicPr>
          <p:cNvPr id="24580" name="Picture 4" descr="Э. Григ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7725" y="1700213"/>
            <a:ext cx="3092450" cy="41052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356100" y="2492375"/>
            <a:ext cx="38877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«…Жизнь удивительна и прекрасна…»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480" y="285728"/>
            <a:ext cx="6257940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встретился Григ с девочкой?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Опишите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эту местность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словами.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288" y="1700213"/>
            <a:ext cx="8207375" cy="4679950"/>
            <a:chOff x="295" y="890"/>
            <a:chExt cx="5170" cy="3084"/>
          </a:xfrm>
        </p:grpSpPr>
        <p:pic>
          <p:nvPicPr>
            <p:cNvPr id="5128" name="Picture 8" descr="Осен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890"/>
              <a:ext cx="2449" cy="3084"/>
            </a:xfrm>
            <a:prstGeom prst="roundRect">
              <a:avLst/>
            </a:prstGeom>
            <a:ln w="2286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130" name="Picture 10" descr="Лес. Сосновый лес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890"/>
              <a:ext cx="2529" cy="3084"/>
            </a:xfrm>
            <a:prstGeom prst="roundRect">
              <a:avLst/>
            </a:prstGeom>
            <a:ln w="2286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6715172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Зачем   </a:t>
            </a:r>
            <a:r>
              <a:rPr lang="ru-RU" sz="2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Дагни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собирала   еловые   </a:t>
            </a:r>
            <a:r>
              <a:rPr lang="ru-RU" sz="2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шишки?</a:t>
            </a:r>
          </a:p>
        </p:txBody>
      </p:sp>
      <p:sp>
        <p:nvSpPr>
          <p:cNvPr id="18434" name="AutoShape 2" descr="data:image/jpeg;base64,/9j/4AAQSkZJRgABAQAAAQABAAD/2wCEAAkGBhMSERQUExQWFRUWGCAaGRcYGBgeHhofGxwaHSAbGiAgHiYeHB4jGhkfIS8gIycpLCwsICAxNTAqNSYrLCoBCQoKDgwOGg8PGiwkHyUyKSw0LDIsMCwvLDAsLCksLDQsLCwsLCwsLCwsLCwsLCwsNCwsLCwsLywsLCwsLCwsLP/AABEIAMIBAwMBIgACEQEDEQH/xAAbAAACAgMBAAAAAAAAAAAAAAAFBgMEAAIHAf/EAEIQAAIBAgQEBAQDBgQFAwUAAAECEQMhAAQSMQUiQVEGE2FxMkKBkSOhsRRScsHR8AcVYvFDgqKy4RYzkggkU3PC/8QAGgEAAwEBAQEAAAAAAAAAAAAAAgMEBQEABv/EADQRAAICAQMBBQcDBAIDAAAAAAECAAMREiExBBMiQVFxMmGBkaGx8BQz0ULB4fEFsiNSYv/aAAwDAQACEQMRAD8AMZZ6bBdYG8Rp2MuQe6mFi8euLXE/CNTPKqpWUKridcT8JiNImwtzQbbm2E059AZltPLCix5TqEsGhZM7X6Cww48G4iyuG2kAzDCYJIkXAKkC4FwcfP1GpXAfiAnSWKCw3zziOHDfDdDJ0IUCVSGqbExeSRtHTsMC6nP5ly0kEbbHr+Z264j4t4jSrTZZZQyh16EFTzKfUEH3gRiimYII0wdfy3nm7GQNpPuvWMc/5C5WxWns/ggonavoWEMqd9yRMn0uLDt3+14xlCnTDyIBYBSTFwIAE7npue9sWOJ0CoVg8yZBLA+lrX9h9sUnTTzA8pvA9oI++JLq2qOgDbmTklD6STiIizFoIBtFjMibW2/rvj0PBvcaYIMe9+s+k4rZ+vIVhEgCbE9D13mw3tjYtaJkhdxFu5gg3xI7nWCJ4nGce7+8I1eMpUAIcagfLEqZSp5erSQbHlIMdxgVVzfnAB6ZkoPxSIBMbqp+Gf59MLtRc1ROYzGWphqHl6qoZlUhkBGtC084WLdcN3Dq0rSZmVgVkN3LadLL1Egm3TFvUWMaxYP6sfMSle8AVlLL0FBaJkWBJP6THf6Y04mmYqKEQioSbAWMj1/oBgtluCB0YKfLltjuYtqPXvH/AJwa4dw6lSHKxkfETEmO8iwwfS9NbZ3mPdMKp3R9U49xirmUgVVdOQAAyJnflJ5vUwe3rjXgpekC9IuylZIAbkANpPQi1/ph78a51qiFVClYLSYnawB3v6YCcCyvk0aqEBqhIPlSQuoxYwZOmTCzAJ7knDWaoZUcSxrwVaw4OdsQNxbjRdeYAMhlSCRBUztFxM+07WABLI+L1VV8wlTMAn6wfz0n6YzJ5YZssjEIyD4YmQD0MEJ9AT74F+IsglNCraGZSVGkAm9yQQO/c9IhcTqqNsZOHSzC6Meh/mHs1x1KtIw4JFrdTO8RIHv7YG0vEx1U4qMJkmBysTEbXB36dfeFyhwAPTZmZqc7XI7QGJ9thJ9BGNqfBKlBiyu2gC5KgMQRMkFuUTtPMegnZ1aIrZB3gqaUbmdDXicgAtDG0Wkg2GldJBbbpH3jFHinGfKBbU+krEuwg7hgDJ0tFoOw1emFanxc3SrApwDdCeljYg9jHcn0wLzXiHzHKrLEnnljBEKJFwZkEROxa+LyS4xLrANO0vU+Mcr85JkALMAgWBNpiT9fucSf5tJ06pIGwbad/X5tt5GAVTh9amBVDwuxGm8PImIgt+d7GMGeB5Cm9OatYUmVgVYMREX1bFbg3Pzabg7iV6FG5mTZ0+WCgb4jRUzMBS9zCkhbxMETvfoQRvO2J6uUqVQTTgareY1rf6SASfy6364CZOt5VXU9SQBKgCQdRAgmTe/QX6nckrkuKGq7QCdzMi8Akqwg9bG5Egi0YzzSc5QbTzVGte8JapcPSiA7OzFTLSBoaxXYxJhoDbxa1o0fiFMqqoC4GzWt2kWiSZHaLWjEK50NYjQYgKSLX2nfofX1m+Ijo1EnWARGkGxibybTEXB7db4bUcbsZ2u4VsAeII4vllqSG5UkSxBA0wRJ0wY7LF7WJGFniuXFWgEUagjj4tIYBgLCB8LNfcwAZljht4jRUgnUygSFUHc6SQYFgCSZJ6ThX0khoC6Cw0kSAYBEx8RDDadrn0N9T+UfbarDKmE+B5fy3paNK6N7wGOze4uYUeu+N863l8VVS7nU+mGA08wMAyASGYJMAwIk7Y34KKLh9Y1CxBJiLkRYxtpv9RbAbjyA1RpYsyuFptsx0baixCmLAnbc+uF05axg0jrbfJjzVRjMAAqIKsehFlULJM7zG526Cmvhl6pPnABVBNgYjoCWgs1yRsDa3dgogaCZa/M1QwTdQAo9em47ycDeJ53vyrcAWk3IuepiP5Ymscn2ZY/UKG2G33iVmOAguxRG0yYhiBYxMaTHtjMGa3h5WM/tOaWwslYqLACwgxO/9NsZixb6cDLSVuoySf5/mSU2uVBMeomY79/rid+HuolQxLDVKuFQC1oBj8wfeMHcrkqaCNR3iLEE9RMA/lOIOJKwsWB1mQF3t3MCLCd8ZIbHO8LpULOO9g+cBVc2J5mUGRI1g9rgiwPKNpmL4kqZlmCkEtBkMuwnYWuCDqj0I7Y8TLELzX7kifsBufUk+kYir5IyCA4E2MfSAAZ39emxwxGUnumWi6q6zTjJ8wPn+Yh1fEbldOokBjKAexIA7kliPUdsE8tWR4Gyt8JMb9jEd+31theqZMLcnSSLgEG+89wbnbabnFb9qKkiQALrc9OnoYn0tPSMHaXY96Is6NwcoQ33jRVpMDBESL/DNrbaZttI/wBpcwL7E9dh+ciMLFDjkvNQidyT+8AAdJJ+YAH1MemDT5tcwgenpCbt5yggGCFIAncqwteSNsT9j3on9OcH1kng/iZfMNQZD5bFrMPij5r73v8AbBQaAAeYqthtqMHrA3tc/wBcecEdcsNROtmY8zACZ/dGowbR02vGAniHjLpVTyVYUnsT/rB1FTHMDB6nv9K76WFKgeZMoWllG8MVOMU6NM1HcoAZMtPURNp26DbFz/1KlZPPRjogqB6/6hEg3/TbADLZtfN0kAkMQ0iYsLjffGebSiKSBQWdoGzNJkwZ3tbbCUvOjQJL2oxibM5nWRZTLT1M7D6dP6YpZPiNR3KGmFuSWIII/iO28C4xfl1T8NgrE9iTBltUkadoHf74l4XwHzyoqEsJvHpe5P8ALHHxqFacmKJLNhZNQqCnTJFNfNY8zdSNwCL+8YF1syqkVHEwZEz+8DI6A2H2w4vwUOWClYFtu3Q99v7jCHxYsawptCgOQ7EjlE9ieb29sduqsqxq+B28Ix9VeMSAeIJqS3UwbLInsY/TFt+GJVAL3AvoGoqs7sxHUi92A9DjTJ8Gos4NPUxXoY0sR1UnbpYg7+2CdIm4PbuLxsBsALRYC/thSkKNQMUM+MUPE/Aaa80uC4sZIv8A6oF7W3BWOtgF/heQ0OFJ0NO9ifSJEXnef6YdeP1RUTTUEBT8QW4tuJ+Xce87G2AmXXTym4gw9MTpAO09R3sDf6Y1K7Toxma/TrrQNLjcSZHAlXClfwzZWMxF1B7WFje2KnCHFOWB0hTHlkBis2mQoOq0HaAAPTEHEM7AOuSoJUgqA5EDmlRLERJvFsVuHZk00lCEVuoALeokXBG/0GHofHH5+e6UoAWMuItKrWSaZqBiNa3Wb7Agzcb2tbeJwd49xOllkcBWBa34anSqABdK7KLDcR67RhVo5l0chK8kCeeQtxAksRMSI94nALO51655epuZM32nc7SfT6RjnZ9o2c7SHqTk4PEaOHeJqVWo4Urz1BTp0pOyr/7j263MT0Ajc4tLxVQY5gWXUJAEqBHmNsEQ3ibm0bkBFyFAedCHSAGIg6ZJUi8TAgde/rizl8w5rsC2oFRqYWY6FOnZhEGNj0WZvJv0yHcSA1jlTiOOa4kvlSyhliVMtckdBMydulsLbZ5SzOVZdbfCCSJ2EEyZ7kz6DDvkPCIzNJswjuoMAq4AVdPLC3M2Y3IGIM34OovURElxTBBYagXaFaSDBE7E7GFM7yBrWpdTHyjgVVcMIsZCszVNFEFmJIG0mZ+gjvP2jHQOG8DpZbmhdSi9RgpK91S/7x3B737QcG8NU8nSNR4ZgJZ2UBkt8KxMMesH9Me5niCm7cq9FUwLGBPUs2sWn93fEdjF2wnElbu8T3OZt6nwEgiYssC3W0WPMSfQemKVd0JVGLM6mQYF5BM7RAJgbnbeMDM9n3ZhpZoGprKpAVT8VwRFuouCNOAWf8Rs3mI1QQd+QIQTsHgkEEbMIUzuMNro1DE8Mt4w/muI6HKnzpG+mmWE+62+222Mwg1eIupK63px8gCgL6XJOMw/9GsLR752wZrSpiUBmWkywFz7X6DtiBh5hKqdJA+K+xmR67C3rip571GdVMaTBsew1RIKmTA7+mLu4GpoUbga7nsIj2vjFK4GYOSZvl8ogHKI0gaqhX4SNzzEx3wG4jmA7w7lWvcm503gbgG4Mz7HBZz1UBVUk6RN42kneb/lha4tkPMcRaD/AEH6KMMoTU2cSijqmpyE3zG7N+H1CxlSlZ1jURocgHsZLdNowA/yKq5Kim+uZlVjrJmQADPzMT+WDPgvwhUtWLmkJIkGGb+Ue+OhlEdYaHA7wfv0xufplsILHHunkDk6gSJwjOJK6fKqO6tzRDQBaLG5gXP9MFuG5byx5TPp0nXyxqBKgESb6fsJkSYw9ce8NLmh+F5aqtpiL27CD9Z3wr08oaIIdNag/E27RAF13E7D+sYkens2GNx4GaFV1lh0vv75YWkSgAqERLTSL9rAkdekHeNhglxGj5q+UWUysq6kAgjmBYRAFpMxae2Bw1DU1I1DMCLqANgLiDBgCL9ZBOLlWuBpVQxIluYEMgHxCSeY77+t7zgmOxlFkT8xl6gOjzlYjfe7GSB/CDfUY36xikOKRZ5VpIsLKFO/2J6zYHsTDUzqTIlOVrNPxBZUt1mRp33I2xlbM66c2AaJBJ5oG5AW6g7KLA9CcTFF8RMi13BxcoP0PzhihxkQDLRYRtcBrf8AyUi3cHDLkvEirKippIk32AEgk9em9u3XHIXd1MgWO/Ue8wIjDDQzJzCyEIczqg7rqmPUBzMiemAbptJDAxaEIS6DI+0e+G1q1eoTSqhBuWkxHpG4nG/+SeW0MwetdmAIJgmLSCWHUyB6HFjh1JaSCnqPMgltiYG3YC8TIJk3tjVnaZNEllsgYgWE7ED3lfsZnHU6Qdn3jvLqulBTL8wWaiAiRp03nYDtBJ+sdjtJxRz3EAG5XBkiwYT6mFMiImLG474n40dSebIFTVoCNqJbTpCkA2BCGGiNh3OEnjNRmLLTpyVaVKCIEHkMfFsIAnqBGwFelGcEyK2tFbTv6xwo8VSu2lweckiIJEATqE81juLz7YizPCZBuxRtzOx6EoTvI2Pp3wq8BNVKk1kYRMktvAY33JEG5uPvi7meKsplWdhvCQFXpAA+InaOxuReT7Bge4Y1NSJkHeQ8aYaY5jOlArkkBWO6ncGYm33xFkaoRBBlREABSQY3JjcGYP2GC/8Am2sMtWnzC5ZIsWk3kwbxBEE3O0E1czlRQVnFRTTUAAAmZaYMaTcb6rEdJ2xQrEDQw/zKumvJzqgnOGVdR+IQsgMt2LSABNzBYH1O8gDFThmThFJBbW0CGIAa1j0BIkT69Os2YzFNxp1SJWTBuZNxAJ2EQSdyRY2MZHO5dU0gCDUBMn4SIKkCJiZUSLgxY4qXZcSa6xXO0B5bKgVqoESqDVeAJmQs2AuBJG59cUsjS1VwJsTBJt6CTJMT2/2LZkhHry0sz3gWAgXJMwL2I3veMDcu5oyxAJa0wCP4hIP5XkY9knPpF8k48p17hWVzJoiiCNKbw0ABhqJMR8xIiAYuLYv5LhVOjTYkKTOpmvHSIGx2EdcUcnUooqBTqpoNYYatBDQZIk7CwQkkQJvGIuLcY1MNJbQCSYBAAU36GRvzbW9MZtlLDB5lB6UgqPOa8T4mjSGkLZQCd5EEEAGdzPta2BGYq07EDSwI0xEdL/FE2FzP6jHr55WbUu7CRIJgS1l6H4ZLA9V2GK1biYQVS5XUIGmb3Fyfl1dCJtbscCoYcSHs2NhU+mZVzdbSXI0QQJ6wFglYsdMAjp7WnATjWRomj5iKAxPSdjyxJvGxHSw9Bi3mK65ipoqGoVVbW+o1EHUCYA2ItuJwP4jxiX0rTcaeXTJ1E2gQp6R1PeRGLqwxxibaU001sCeds++AP2RDvrB2s9rWET6YzDDQzLaR+Gpm8iqqC97KxkC/13FjjMV6m/P9yLsD/wC30P8AE6VoACkpY2CkgddzpAJHqYkkxiDMZ5dJ1PpZYtJhRGuP/hJ/3wO4txlKal6hLEsUAG5hTf0AMCcIPinxQKpCJT0VNRZ6gYkNqRVVdJsulQQY3EYxqemNp32mfu+w4jS3i+nWqFFaOxNtUM0EXnr1wVo5HMlSQs6lZQSRKkiJAmQRMj2xz3/D3Kk59DV+BedyegUSI9Zjb6Y69SzdQsS0RPqN9hA2I/LA9TWKGAQ/WdNaqeYMoZDP1FRMxXJ0LCuCBJtHKIM9L3wSyr56mjU0q0yzfvqxJ3m+/wCRxfrZhgCH0wZ2AgiP7A2xt5raiCSrgAQQLSRHTpvhRdy+s8wtQBzneBqHh6o5bXXkvdhcISOkahMHb0vAx41BxUc03kq/MALII6j4WEde1jFsG1YHVqfUJAAj/q+nffbbAriVCKx8knzTzwYiGgajNtul977YoqbIx5S7oSNRAnjZkafNVamsDTpA0j0IueUgfCJv23xucwGDLSLBQpmUlgXDACbsRJE9N5npUNfRzNXKsyxCqSBA3ECIBBgrffrjbJ0g6lWUPHwsJDOFWQSdxJBi3ynBM2BtK72wsQeJZx1k87oJX8RVBXeV+JmKiOpMbWxFQ4oSi06YDyZjaNukREbk/lgp4u5xrpknWdBe5EC0hlBUm11JUj92Lio1amrLTRSIABeY29xe5mTOKQcrkiFUamRVc590v18mKfKQoJJ5QxmT0vb9Jxd4FlNOYRSBdwY0wLTOowJMGwi+0m2AqHMF2VWDKpk7mI+bTMmT6QPTBHw7l2NVTrA5W1H8KBIiCQSSecWgAHc7SnQfOTFaa7CEz5fm8fXJqaEqB1axJFzMmA8dJ7elzvilmlkWpvrAOhjUGohepETbYfrIx4oLFaNUMSDyhRMbwrEm5vY9J9REGfqxDFXSraG8y4UHTJtqPa4ANyL4J2lh2EA8a4uyxRFQmszhySdQ06NIDTN5AEEWAvio6kQTykne3WNWojleAAREEG0dME6nCXZxVUPWmm2v4rnWTqBgPcH4gSJmxE4o8QRwQpVkKksdasDcWJXef+6PXC7DwBMPqTk7CRU4LamAkE6EYjYGTIuSAQLbWXfEB4egA16pYTr0lJJLGVBEfcrPtE1anGXpy9MUgTua1aWEbWVgRPYbXnAej51canJIvAJIAAsSoJgS3RSJg9jh6UnTnOIfT4A3GYzvw+kVJD1EiI2k3EgkcsdxJ29cUWoqy6TUBIMBJHp+8J+wYG1sAM5rWmrEAhnYLtC7GwiNjtGI6XEqrGJf0hugvImQPphi0MRkNH/+Ju8E2jB5AcQXLFdxGwttC6vqVEe2If8ALKZvACkwQN/dWDwsHoSfbAjM1KqidZibDzJ36ESIM9/5Yiy3EKmqUI1QTOkbddrfqcGKnHBhB6/fD2Z8LoxZvM00wPm1SQLwepaQI3tecapk9yFgAADmJ6AAbFrSLGet4xHl+PVXIRqeqZ5YKkkKYHcgnrHTHi8Nq1KgooTP/EaYVDa5I3C3Frkza2OYfGGMa6UsmROgUuIBlUodCkAgOAAoAIEbg3iJ7ExOB3EBEqQATcl3gsJ3I2E9zIwRqUPKpUl1+YyIPk5rEhTG8QWiSemF/iGYhTFh/DqN4szHYm9xbfC+0yu00UsVqtQg+vnCytRQ6da/CN9IMHmInTpIsAO+I+IL5Sq6yCTqAJvCkywUGQJnsTB7Ti7kVRabVqgspCooMFjc6VO+5vEwB9cKvFONvrWob1BqRlJiAp5Yk/CJ5fQEGZMnWmo7T55112EzQ+e+YMPaQCJNyJuF6yBuBF8XuNu1CudBCmpTWS9r7OswVOoiZAi8W6h04ifKJUutxEMIB3taSJ6fTElbxQ1Q0g9JX0HVcE6rbR2n+V8VaXyCBtNLFRr0E7yrUyhqkvUzKqzGSOf+nbGY3r5iq7FkpVFU7BVAA9gBbGYf3/zH8QNKecIpxmvXq6VUOzsYGkk3M2g3+uD1L/CqtqUs9m+bSZDSOVlYqdjIIkdCQObCzlYylalVfUyAkgqxQtYwQ24E39R746TlvGJrBVRucqWKo1mAlQqahYTYu0WVz1QnNtZkGaht5yDYTXhHgU0j/wC7ckrOg7D5je43uDa3Ywz5Thui03i/vMSI329x2xTXjBLGmWgUwJYW5iJ0gSSQBudQJvAxuOMp/wDkLXuqmJnex1BRbucY1qmw5eK0qdxDWVcUqoZ2VlA2jae3T6mMRZompUZydV5HMqhB2BnmXr2wGqeIWUnQnlnaTJI3vPwg/wAIGK/+aOW1M7Mq32J6bwFJ7mw6YIKwTsxxzPag3dG8Oeaig9OhgC/pv1/sYoZrLmoyzAUSGEA6xsFNwQAG7duwxXy2e80yJANoshjadJbVEi1htONeJrVCnRcDpAMnoQT8BHrvb69U6WweY+i3snz4QDx/xAaIGpUFOPg3dWiCu+oE9zAxP4I4udVRiNBZlCL1UaWgH1K6j3sceZnw0lOlWq+ZJCwdQvpIY1HEDl5QD3jUNowGOcF/LmAvI4dIJIjUBuYEj/mi4ti7SpTA3z4z115sIxxDXimtSHO9KS8Q6kghl6VPlYQZBI2JA6kLmVpu5NQSz7Abkjqw3kR2nvfbEcNWYS2qwDNEWuACDsRETf6YlyGbenUVkCEbDkBBLLEiO+qIAnDK0AwhPrGUDsx2zfD1k9ClIYVixXUQqhrCCNxvq6fyvjbIZ1f2iGcqGQiZY6ZggkGIsNgoNtrYseJKyU0ZqYYKx1CAAgk2iQoaRNlJgz0wv8Eyx/aaZcSJmG6zM736R12PcYcyAZ3ikLF9ROwnSFpkDyncIBenAaSo6SBJG5UddugitQirVBR6qsbOxiQoIGottqMiPU49os2gBPLYpBerBDASWkarW79IAxF4b4g1XMVVZ0YWACsqrMtBjqABsOp74h54mzYRgCNuVUDSikBaYhQG3HUAljIggFgPrEjAjN5CjXWMxSWACCVOwEkMt5sW2YMLnbBGoV0jUE0rZuZhNoEE79R1BP5URnipGimBeRqJPKYtMwQSb+hkYpwILKCuCJzTxFwQ5es1FKbtTueYABoAKmk2zRFxEi4vJwLy+c0LOgRNmM+ux+v6YYfE2VzD5qqrVQ9NQso5CmYssfCGW5BJ2IjeMD6Ph1NmqOTFlsLzvE3t77zIw4ONI1GZdorXgwW3EijDaOzAxeBIgTeMDqlFiS4ECd4sJn1n5TaMOdHgNNeZaQYITIIblmOZu5heokdzaMr8LoAKyvcxKKdMb9ebVAJBO8TtglvQcQ6ypr5+HjFXJ8KJbU+oARF1DSwLCAxsfrI7HBKsi6QmgRqN2RCCe7EiPsd5i2DNOipCggvElQfxA17DVHbp2nriWpkAWKsDOolttUQAPRIiBpm1p3lD9Tk7yZnXV3tvSLNDOMhUootsdtJII5fS/wBcPPhXNUqeXlWBq1AxdpGq1llgAAurZRa5NzqgBV4CjOlIFdc7/EPLvL1CTyNqIUEHm6AWxd4Pwg0zLhoeNK3IZgbFoMPp6MbRubRj1xQpzCdthjiWOM+I69JzU0z5jW1BlDJJMljeSD9LbjFbhivntR0eSs8zFlIncx6AdPWMD+M5gvUJZiDB+MXv2iYJmwF7+2PaHjdVy1Gmg0w4p3gCAZZrH2+5+nFQle6N4S2OtYA8ZDxrOjzVE2plDTHzWUhg0CLsSfUH0xR4pVpVAjMhMSo5gPcQd74GjiCCpKrKxA1cxi5EmxtPeRa+JMlki5GttNOQC8EwTteLWv7D0jFgqAIJ8IKrhsyrXUMx0zpXuFERNrE/Tv8ArE+XbUQbEW3H5n+xh/yHgF83TSnQFNNarUDMzQQtmVjczqPb5ZwBzOWCVWBABvc6oIWwggxdR1scMNoxkSgISO6IEOQ/1Mfof5GMZgnobrUQejOwP1Gn+xjMc1Hznuwt/DOt57gmTr8MrUCg100Glhp1DT8JUn5QbMOxOOSVeGLlyBTdmbSNRkDmmTpj5bDe+GHKeHa9Qinl6oqU2A1MG0gepEyR7Thn4R4Jy1DS1aKtUfEDdAZN11KDEd5xlpd2dYVmGPTcyXcjGZS4P4RNSlTrvVakSssIve1vhIBt0I7E9GVuBUUXUoIEWW8kCeUCxYx0JO3rjTiPGMutOGgCLFRc9ggUy02sN+sDFvLEmIadjpYQwB6ERIO/bqMQtY4OfCFpQDiA85mAraadKsGLBQgEAloiTJEGQblu9sW6mTRgNPmPqIBZiXBKt1mbyCCBAJ6SMEWe+0kXvcz0MQBirWzLUwCrJoWPwyP4y0MDKkq3r1748bg2BwfpOFsbY/PWa8KyKUPhOkFibRcHSB6sQALz+93tfq1OU8sTzatwI7kjp32PTeMDaXG6VU2IBPykH92e0i3zbe4wM47naZVUNQ6S41FX5twbfvCelu3XC8uTpPjOLWzezIuKcUpvSOkyLAFQdLg/SBPvftgLWrNUWnTDhxvKhgVn5CDaQB8oj16Ytca4i1WEVvNp0xyOYkLblI6gevbAyoukBFW241AwbMLd1n1nti6tQNllFVK6e0s2H3mxqqNKqNQMAibki8EHedrH0xHn6lNM0XiJCsDJB2tf2J/LGmccbpfmkR0B5l+lx9vTA/P5glzsR0EtsIA/TFaLjYTj9QbAQRjynuaqtUe6KWE6QCxN53v1Not7HoRRTCWsVlCoHxG97G97gb72kwHyp0wYBJuV7gDY9bz3/PDLw3hK1qLPTnUg1kkgQBIMAgHfTEdz3GGEZ+ETaNKhPifX/UP5wGplFYlQhqBea0VCBIF4klmuR0Mxin4IyhpefrYKxdeYEFQFNRjcSLg7TBEi98UskjBNGpiA2oi+nUoMNpm5g7CT9MWuAPUNWqqqqIQCjEkEsp+KBywAWv6jvZDMmMIMSmm42MMxuXOKRqYgs9tBBA3sTGw9e87XxTzVSqu9TyoB0qW0gSLMq7xJg2NgcS0M0Xk6qbEkwpgaTJG0xtf1gR1wDzz0llH1O8iVQnlJmTqIIIIGwk2g4DO007MBYucVzymvU8mFGoLOuQSFGqNTRAiINxBETbEtKkFgM5KzuIB+oaVH+1+p9rZnU7EqGLMfhncnruCY6xf64EV6xaf/AG1F9iojmMbQYvv7YZpzsJg6dbEqIdzedFxrBKzDwGa07EXYH6d9hOKVLOKrEI6xq5nZh7gkWAEybA9I9a1TJVKoIZ9jcC0sTF4MGD0gXxPmuCnZFgkBwBBJBYDeBHMCRF744NAODK6QpJCc+cLZfhtNnGpijMSCyiVneCDuRsbQCbkEEYsjhoLiiKupheWCg97Xj4VO8xAwEyPiJqbKj0wIChmUdDJ0oAIBgCdUksxnYQx8AzgzCa6SsGdiDIsSLE3I1mI+YKLSCSFK7az4Th6Za6yXXfP0luhwYnkMFN7AEGRpGoknmIJm1phfmxV4zRrUwqOx0g8hDMYWLiodLPG0Bb8u97MdBYloYlRMRJI9gAJ62Bx5maIKtykH4wRMaxMTDcxBJtJviZHPBkqHwPE5pn+DVvLNQUmUbxIgREM156n6npherV6kT5gYgDUhk3JjUYtEnYTuO+Oh8Rony9LKSsjVKtombEgmftBt1woeKUpqKVNAZMsTH3BaxY7Wv0vjQoYghTL3rRTkcAePjAtLKKdMCIHYkk89yOnwx6euDFHiDZYVEp6KqOo1IymOa4O4uNX6++BOT5Gnqi9O5sN94MfqIjF2tk4ibgi5sCJsAbn5YMe31qsUNsZJjPjJcl44r0aNSmKjANTNMQslRJJg2iWJn3OJPBebUBhUphiTZjOxEm209e8xjfguTomqTUkqR8KG5O8Gxgal94BxM/GKaAhBGleUDaSPh6eoOFOTp0qvMf09pSwauMwfxTw+xquUqKVNxL9wLbdNsZgfmc6GdmCKJJsXMj3tjMPVHAG/0/zKHsQsSF+s7RmM6tOmVpqqIPkQKomLwBEm0dNsBzxWSwYklZJUEC6llK2tHKeb3iYxBTpVCwZ2GkEnW3UkLJ73OqJ6NgNm+N06D6abEFQWYOpPmagACLgqQCSLx33xiIiknxMzdiPz6w/kPDVbPqrooCqW5tQABMEgextYWEDF3h/AM1lqtNKhDIyuy06cjSyAEmu2kSRq7nYRbA6n/iBmshl4XyqiVBqpNpIKz1ItM+uK/hnx951arXzJJqLS0qqnSjh2AaVCxqi+okfCMXLXW9fjn7GeXRG8/wARYmJ2/wCkb/WTivQrK4YyoixIvtvqAtAkX3/TFfLUyySG5ui9/wCE7T6H/wAYr0FSmrrWzLux5QgpaioBGyjaLiNu02xg0VtZnOIXTqbDvxB/F6oReeNWsqbAq1gZvY7T/S2Axy+sRIChpEr1Owje5774J5/gQ8sPSc1kCl3pjUDNzem10AUQSJ77TFDKVn1kaCFKws7CCR+nX+LGj2bIJdavT1N2g+A/vmTDL6hEBRsEANzPXvPTefvjOJ11sNMaV0zMHlMyem7EEe3acHaOUIFNxEodPT1iR3kTHsDgFx/KcykLeb379drEybYGqwFsGQmx73yx/PdAtdxBN4FoHUD09Af0tihlMh50tBCzF9zBubwNpG0Yn4lWJ5RIvGwnbYMOkH03xa8P5kBoKhRcgT97sD6b40BkIW8YVg0DaWqXhdvLepqAYRyTcqQZK94t0xdy+WCk87EvGqCebYQACLEiTAvA7YuvntENBVZABhTpAFraYFjvBAxRz/Eak6VaNR5iCuowpMEgBSLjYRscIUu+cxJVrCWJ5m8qOUmSDHlqOu1zBAv7k++IU8x6upSiqhA0LCrtDBiBckkiT6XEWoBcwo1IsEMCXBWBLOSJaAdMKCN5xdpLYqz04JJ+JDBJBixIB/LfHXUpxGGmyldQEaclTLKyGkmgWV7kdLlROqTedtu+FrivFzSSxU2KBgulyRIveVAAMMIN+9hTzHFmoDTpRxJjUTYmJ0xB6Cxke3UX5FWoS7kSTHMSq3mykgySZJi9uuPIpO7HaXfqO0TaRU8yAVIDgKwZdAU6TNutjMD3/PoHh6jSCr+HDOD8mswLQG6XIEfXucKuSyaq8rDFFMnSBoYyOdSLpFtgb+ljeUyVQIqtUZVLEMJEhQT1N+9j3xy91xvM533x4CMr8KywiEpi8WZ+bTI2kTBtIO9umF3xfSNF6balpqV0BBrlwJ2lRawtMTixlqdes5SiVIChdTsw0qkHVABDWAEEXLG4kyjeJPF9SpWdQoRDuN9RtzECxIIEEidpwPT0ltxxKKM41LLVHMKQppywN+axIEiwn097dL4JcPzL0a1N5imLvAEQSRygbwrECRALT2wE4NOkoWXUbiCnKd5YyNGrUBf7AnF6gzaI5graY7MBtf2/nh9lZU5E1q3WxdLR5pcfOqqyQDSTU1w4LuCUXUIkCBJEbiO5BURTzLrVdHl1Dn8SNMjcqTfY/DEEHCln2qUxUagNLORqiTYENF56gGcHsigJptCsxVTqbSADFxEAHbvgCoUZEzz0/ZtjO0OvQDLIlaQ20sGJPsep/TCbx7Kuw/CEBbwQepgm/T0A6yMN1SorXmmQtggkGZ6E3HfqMBuJ1S5bzSyIwMjdgIMaQd4g/n3xyliGEO0bRQp1qoCkryyTzAdVADH6G31wSNBwtMqIVhJueaCRqjcKCCJ2sYGLWVrpmKimsXFAODKjpqUmxb9wm49LdRb8UcWKhtChUJCwmqNIHJeYIAA5Rb0ti9nOoKBJjxsIuZ9gKpqfC5gkXUJtsJLbxG8fS1B8y72EgWBjb0/v0xE4Zz1Pt6/y+mNATdVEz9f5T98UCEckZMILwsm5ZBPa3t07YzHtFqgUAVWHpriPoCcZj09gwvU8TVa1RdCVGpiNaqLgf6e0b3xYzGZ06vOp6Cx0qWC8y9D1j+uCnEvDBTK1alGsldqcBqYp6GgQZBvPLLCDcDHPqnEqmzU7HoQ1/viFaa7R3ZOa1biHaVVEVqbAsJAEtvvcAGJFsWWpIqfgqdwSSDII2k9NzgO9FB5ddeUNYrzSp2JB2ifWcW+GUay1gyVSWYwVM84MDTY3kenbHnQecFlEf/AK5jSz1DyMp8vU9ywIBgdo6nrEYlziFlSQaiAmSLkiTbcx+R2vgl5IRKUHQFsyOxaDAB1mRPUTYdsU3ovLHStHmkHl0ECLEnvMzsZjtiA4ByABNmikVoBBGf4aqh9MqYKyh06lPpIIMbiD+uPUWatPQpcXmDey8ojYAm1yB19MZnXUWkliZJG3bUs339YxNTzxy6ecXpqjxTAka9W4Cgb95ItK3uccwxG2/Mg6n3Q1nKqBFVm0zcsSBc2AsOUbmYETJEbUq3EsvpZKqKmY+JWqfMCLb2IN+u4wC4pxim7impZSVMjSYnUSpveQBeehOC/D0NZJIQ6E+MN0nYr03JB23wrSFXcbyJT3oL4xl0L/AABQIAE2mBPvLDf+k4C1aJRg2oah0mRfoOkd4wwZ2gErMqCUkaYgnuG2tuD0xXPDalWRTVmA3IGpp6yB7YqV8D3TQsr1Lme8Geo1GCdmKHbbTNjO8dYPQdScTfty01cMx1uIEJcR0VugLMg2+UntgpwfwcQCXdk2EQQdUggieWxHQm87bYYqPDMvRXWAAQADVqb/AEYnSJPbfHG6lVyBuYdV1daDbeLVPgVSpTXX+GEUqENyQTLMYgIS2/UwJPeo+WpZdCtM6gOpKn7NpEAdi3aI6uj5ek9OVcMpIUMhDAGwixB6zaOn1VsxwurXr6FgNzQxJAIXlJGqWsJ6m56b4m7Z3OGPwgWC+/k7RXr0dZFxcnfrtcm+9og9b4YeFZpINE2HVXAY7AdtgZ2PXDAnhymaaKgRnBGpy1QKwDSeW8knYRHKPQgNV8D10UmkUqMJksSgA2gHY8s77bQcPFlZ2zmAToPZ42+sHcQLUlYUQDWUkLJJTlnYbyQ2xMEgSDgc9TOKQC1JhHMNLKT6yCZn+eJstWYRqENHwbGe0Sf9oww5ej8j05JhgNLMR6SF/I2wl7nB0kCZ7WEkgcSifEGYM+XlqVFGUDVS02abkhoBUj5R2nGmY8L0QxrAis5SWcjlViL6QyG/Yi46acGGy6rDOVntIAEmOYxv0gX22xPlK6IVeo6IgOlQysNTNAUpaDylt+p64YlzMdhKancHeLFPgdU0qWtUCo+mijhVJ1czSSAQBBMtPYb463kuBU6uWSjXprKWKxYlTZl/0kdPWOmA65vL1Epp5daowdWnyKwDAbkEqLQfTDTTzBeGVHHQ6oUwd+pvIGNjpCSuXO58Je1pfeJfi3w5laKxRGmsWBF/hBt1tF4v/LCTxDhtPLulFWDME1MoM/iDcSDBBAkG+wBi8vvjPOfszLUCTUINzDALpguRPxSQJNvtGEXJ1yq+aQHqBg51pKwQVAOq4IBkTAtscMuVCNHnJzZ3t5JlqjEXNNgBsY69FAglrRbAviFIO3PqBYGxBsLjpv2AjcYt8O/GqBVQmqQWKAmVm+pbQw03ttacMOQ8MTVpmqrFGYAltUnSZ3uCQQI7mBBxmV1nXjEqYhk2iY+TRKYbUAmk2J3NwOh3Iv8AU2thdzKkg6CAk6RB3AuDve/9iMdh8e0srlgtMUAXKk8sQDtOkMI5jMbG9jAxzfP8N006ZbYte9xGmSARp6gCTNunW419mecxFbsvcXfn6yl+xUaemJkKuoODIPNqG8RIN+oIwBzNTzGhAVi5uT3ubW7R+ZucT59zVcgE6iZ5jJMiSSdz/wCMWsjwluWBC3Oo2mFJDe3bvfDCwG5ghsL3uPvK1NFj4VO92iTfry4zB/8A9INU5kYBTYSGBtaSPUiceYX2qec527e75CFeCfiZMVA/QhhOzA9vscUamb+SrLIbX3Hqp6HFzgHDqNI0aNKr+0jMoWelEPTdB8thMr8vp7Yi8RcJVGSorg0nFmmYI3HvGJGrw2RxInTByIu57hz6W0MzKraWv13BgWgjFzwNS8zNUVaWCtq0yIYDmg6iBEA+vvbD/wCOfDqZHIh8tWDLVYDQwQySt3DQCY0jpbCr/hyQ2ZXWoJQM4qAAkQCo1dxL++2GtrVSGEqqUlgpnQPOArMBzB7AaTokG1txF5Ii89MDM0Vs7k6webQZXcmDcxa2kCP0wRo1UoppZ4AJMkatcxqA6gE2O0iT1xXemyl1o0it/mGrVFrWABAPTocZp5m2RtBmdr0yFVKXXSGZttzeB7HfYd8J/ifyw+msrISQQaZOlwtkYGSCALXEg/k252pV07qFZQFjyzJJFm3O9tQv2HQrXH6/njykKo1NwHVzz81pUXDDSPTYbzJbQSGz9c8TE6h+/tLng6vVVStQ+fQqagddyZb4hI1KR3B3AwTbhauqU6QZ2SVYooLMpJvEqHBmJB27xihxDhiZgAeZUpDSF0rZeUQOXbYbjfc3OLHCqX7OcuspUpqCHBibbGDaIN++wnA2WrYRg759JNqDGNVDw2jlXIqagOYHknvIgmPY9MFKgo0gFCpe+lFAFu7WPfvse2A3EeMJ8KOS2gypEAMRImTe1vr6YC5riy6jTSfMIIkACDHlqRqIBMSYn7k3lCs2xjwzP3Vh3iXiLmXTCKzAKV3blZzzHZYUmfbFbJ5apmXDuT5evVqadPL+6Da5Nj2UybCc4RwFEVTU52HwqRpKCNIUqGMkLa97nBt80tRZDMAJ5t5iZ6dAInufTBrp1aVnqahZZpYyzVRMwpXy0UrBVQk+1yum2BOapz5YrOiuGLIVVwwi9zcGTFgRIsCMX8hVdT1/EP8Aw5JCxbWZF/sfpjzNZZGhfLAAXmJf+Xp979MW9wgGbRAA0+EgynHoph2JK6rswJne5AvLbwLRfe2DmWra1G6PAJWeYAi1hJHWYOFnMeHyVUUc0V0szRC8p6BpO2rUJiLm3TArhfjWhrKVtSlXZmeRDuCd+ukdL+uJHq3yN5lOrIctxHbPcKp1R+LTVo2YWP3HML9JOAef8P1KQU0dTJeYnUNtixLNN9u2I+HeJmqaQpUvJVwpJVDpLWBMFQFPNsYP1ytxupU/DNKqPMQlKrL+FI+WophgJ9DIuCbjCdLb54EUSvoZUPEFUqOUgfHzCV7z1kH+7YO5LOlwpVZSY5o6GbT69cL3hvw/oKPXoUwdYbUkgEWPJ6ekDDueJlkGqiFPykmQT9ov374lKVEEh+Pr9/nE1qOcwrwli14j0tglgVw3MhFPmFQTe20e+J63FqeglWBOwHrj6f8A49qxSq538sy4GKPjvNLVhBUhbgx8xBFvXebiMImd48aJARAC/wAWpQQFAK6r+gN53PTDF4mrkX6BSZEmTJ2ubXgWHXczhTocLbzYdZOiAWU2IBAYaTbUae5kbWiSG2WYfIk5O+TOieAMpQqaahWayoJad1a0R6Ef2cNXH+L08tRZ6kEfu25iemOceH869F6Ypx5jLzfdzHrvt7dsGuI8AXNVKbV8zpIMGkOZj2jcAnaIP5RhNPVk4rVd/pCR/wCmKXibiAq1mb4RHKJJ9gR6ETHoOkYUeO1iQgWIG+kkQLSzWIBJUD/l27sXjzh5oV20cyNGlDYi/XUAxtaY6iO+EhkBYyRJiRfmtcmLEzaett7nB6GUnXzPBSp1N/uWOE0UFRCzhVZuZ2YyOYAn30kkdt+mL+WWllGV2qLVVhAVHBJlbDTuLFhsQDGK/wDllUGAqqYsOXt6n064izJqvTI0oPLEqYg2v9SY+uEMwc4zF69bd6Mv+ft0pqR3bUSfUnVjMBsnTXQv4jbD5CfsQLjGYlNODO6JP4e8R/szDlDUg4ZpuVNuZSbgiJibxhn/AMQuJ1MxTepTNF8oFVafltTjXrQMd51SdxYCO5nnfA8lrcNWpmoikwurTq7fKZA3vY7Y6F4Y4g612qu3x6dUikq8gsSqUwvTtO1+uLbHSsbmeGkDBMUKihMuxrUxrEQS0ldRIE9FSReCenUgYOeBDRFSoAVDGmVAI5zcFiv0/L7YOeLckaFSrVpJqpV02RgBHLqRtzuJ7XGOe8GzzUc2uZeE/EKusAgK5Eje0U2se6jC1UOpwYyoAOGPhOpNmdYJVhWLAMlN9UgC31Hp136YG8ToQD51Rrn8NQdTKY+Az8FyBHtbFvQHplmamzi4qJpFtII3KhQTswBgRJGAqk1WAFJQpYdS3MRJg2AFxMzEHvOI2IG8177AqyXKZRV1SAygyS2mxYC8TYCIk9x0OOccUzpq5yoyF55hK7mFYW2MR0uYkScdH4oopJUpCZUE6rHzNwwIOxsRpMhhKzvHJsxWCuCsrYRB+8dR6dcWdCuSWMw1OXOY55DxEmhtbBSoEWa40jqR+9OGvKUaK5Y1lrfjFhpOmwWJJTfmAvqOw9ccoRtRVSZAAmenYT6T9Dhm4FmfLqfszsBTYGNU2kWK2gwTt1uLThd3TCslk+X8QGrCnInReFZahToqUQHXzFmEs0wZJN+uLeU4bo1NG/wCTIn/ALR/cdw3hPzGDAuHpUiYeLmDAAB5o3uRFiL4N5rMkaSwEsSCJ2AG3oSTv72GMbQ6u2ptoA2kGbzWhvK+GVhmHSQZCxb0J339I9pUzoCFDS8pVUNIKn4VLLIHckE9WxX4pxmk0tVptIXSArbwAFkmTNjJ63xnBc/5mXQ1NRFNtIhgezAGb22HTFoVQRpOR5iV9G2LOYbZVIhGbWdgZBMdSRMAR3GMzNLSBNNQTuSCT2JMi3vYm+IMs6nSopcoJ6m5uJnpv6z6YsUM8rMWOsfuiJBi0THU97YpIycmbRGYt8frfstGqFA1OhYzoYDTEReVm9/QDHMs6v8A9ua9RpZ6mhVPzWJYk+lvvjrfGaBdXeooY1AUCtO5ta0QBHbYemOT5nI08xm1y61QaNJZldW8Auq6rk6uXV10zG2G0ncluBvMu8YfJ4jh4Y4VQenrrUU8yoockAraopBiCIE6rCwn6Y6Fwoo6Q5NQ/BB2RYtp6TF/pjn3BMj5iOrZtaflwafmsFUB2us/6SbAG97Yr0+OspIpvqZDJMzf9CI2Itf1xm313MS6tlT8RIMtnVyJ1VFBQADlCwt51EWJtsAR9fpgTXzx0tT1iBJgmI6SCf0OFHhXjSuhUPDoPlCwY6374q8Sz3mOXWdJJidxB6+vtiJOlIyCMenjONYCMiMmV4vV8plqMNYsJYGR3xO3EPKpK7F1LGFmnY79SRAmLgHcdJwl0XLdxG/62xLxPLmtSpKDp30nbdpJJ7AST6xPTGj0Va1WFiOY/p6i/eJnQOEcNarmTVZCyAgg7T0BgtaDf6YM53wfTgMgvykjvpbUDHv0/wDOPOE1KWVpoKtVbLCNqBJWw0tpEGDt6EDpip4n8aJTUGlVF1kERve1+vpjb6js+zIb/OYw6QMGLn+WHKgZim61CJ0kBiJj0vs1iDhF494gzLsA5iToAWxF7qV9RA/XF7ifiY1cutIqzHdgLrq3ZuQjSDExeNptgFkKBqhhA1TIVFFgJBsDf1uSbX7xJUqHUd56qxa87bS2MjXzCFVDaixUhmNyJMXMCNPWL/kT8JcJo1aTVWUpVo1IupElSSb9zYkAyCD0jF2nkq1NAqFRBBDlZkEbbi4kweoj1i9WFSkUV5Osy6gWaCJIIETJmd79cTnrMEjY/HeIa3VkmXuI5LKZ6qjGn5KIFBKaZYapIMXJ3vE/XCn/AImcPoZStRp5SqSr6pQEMEIgQG6gg7NP9C/iDiHkIaeUkvqHmVBfSBPKbQAerWAHc2xB4d8F0+IOwqirUIWBUDaEBJvAAJiLwTJ9NsNosJOWHPzhqeM8xLyviOvQUUgUYJIBhbgExveI2xmOj5z/AOnxWcsmZ0Kdl8smLdy5JxmND9Kh3KxugGIXEM81NjTpJqIMM0gAEbhZ3jqf98aZLMVZnXA2IJJB26CxxZz9Km1MAnSQILdDv0n26/riDKGksQ3KOpIAxCGDDiSHyAlrxDna9RaKU/NPlqxZkm+ogACO2n88Lp41VnRUBqaTOiogB+v/AJw25bxPkqIJZyXiwpiRt1O0/XFDP1KOZqI4Dh+9jIG09FubXw9G7NcERqMwGMSnlvFrpSKGkAKYBW5JA1AQJ2AkQL4fuE14pgKjF4PNaF6jruTuPadgMc5z7JTqruZMMDpIg7zBna/2OHLJeN6dOPwicQdYhYKyLzDZmYDMq8c4hpqPRqyGPNTJjZgNXupE/VQcc4r0AWY6vhMCxlhJv2Fu+Og+NM4uZQVXqogDAUpBLqQJdSQZKyVPuZ3mU6hTWpTDEhWkgm8m8ye8zv2GL+kGhMwQmjfnMF0qhVpvfHUPBPE6GYFPLVaYBamSjwurlna14ib3iZNsc8qZXl1AEqCASBsTsD2Pvh//AMPxSpCoyB3JYAhtIK2JixJIEEk/D8NpMg+qbCahzPMcjOI61q9PLoOQkKOVZu5EAs0DtvsT9IxDTzOUZ3V2PmDQSAouHE291+gIOKFbPh3ZpB0EKR03ZT/1Kw+mKWfGWV1rlRUIkBNV5BIBfrAuQD7+mMZAMHUN4oAscCVOPiolUtSpaqGw5lZh7gAMLX2P13xd4Cj0qsvSZQ9MlSwMGLgjoR0++KFfO60WaczZivTTtIndp3GxHriTJcXqUad2YU03LEkKCf5k7YM4I2GD7odfdfMbqdZzpDVQnxahqVTpnrHX3v2xJz6JqXpkwoUAsd4vNwB3OFPg/HaGZ8yrzRqCkRtzSGPXmuRb32wwZHPCGampSoz6JZrAmTAAHYdffFI22I3m+jBhtNqkawzK+lY06wSTew35eaLExvjm9Xwu/wC21KmXpmu5dnCEnlMzeCCQSYHvjpWeyul0Gt2Lc5DAFZ2nf4rz9jjlfFc3maNV6lOo+pyxhkAgNPwmex6el8dr1ayFOMzO6o94DMaKHGhR16EQOSOdXnQRBKRG4brII7YpV+MszAudRnc+sfyGFrgpqJTc6BUWdR5tDAt3nfbF/wAykxYI5JJgAggnuARaR/LAN03ewNxMxqmJ7vEMv4hpoFIWS3T6wb9sUuMcVYONGnSygxHXqfTbHtamHps1Kkim5VII0FTzALqJvv13xHluGVa6h9OkBtLEjawJAHoDsT2vfALRWhzBaoK0K8PeaKuQdTzaD0PS9x626j3J5PN0UBFVPMEFWWbNuCDFzI1g3PTscSZThRqWRWKqsAJ0EdPUC599seZ7g6UMoMxUmHICupBaJtI21SLnoZ7nBohxrUQ61YbiBOMcRZ3Z0XyaJulNFJgEWAUbAAb2EzGKC1XqU/hlZJGtwOg+KWgW6RacZRzBZpnc7ncz6Y24gFCaiSWnczvEwoBPTc/rgkbvZI3jkrdu9jY+MH1qSgguQE6sg+nzRIm07D1xcpkiKiSGFwQd46dxEWm9mEmxxLwnKK+tahDa1GkWgkWAjpaTHaO4xWzNBkEKQAJJJ3FhN9iLdQPrOHMwO0dZQzEIgztmXFzWccg5b8UDdAGEH1+Qj+/XE3H/ABnmGFNXy75VRIq1E5gSLDRPKo7iT6YO+H+MKlOnTUDUbEKFUMxJAJYm0csk2u3bFbifiEKgWqAoE6YJJYPBhuhi/wB4xDq75BrBHn4/7iXqspGXWe5Di2SWiaeUrMXY6mDEjzGUfOSIibC5gnthx4VnmSpywIuQIAJYAkkCxnaccY4nncsRNOiqn2FxIsYiOt+lu+MyXFqyJqpGqKZBGlXBgiJKgnUBzLc9z2sbdE7d5GI9f8fSCozuNp3HPf4jUqblGq0gViRrSxgd2nGY5DkuIwigcPVotqIUkkGCSTcmd8ZinN421n5iM1/mZJmM8rK6uoAVCVIAtAJwscQYaeWDIxpX4k5MIf7/ALnEvCfNL6VpqxPKCbgT83aQJ3298Nqp7MZgaNoGekYnEmVzzLIJgR2v7YmXMKCVIMAkbY1rUJ3Gkfn7nF2x2MMHwM34dkWqE76m2MgD3JO2CedrU6dOEY1KqGH/AHfdepGIctl6i0wrE+Xvt32DHt1jBHIurkqFCldrXPtiaxxnjM8zfGL9TPhwJEEWjp7jGz1QFGgkPMQJlhF7+nrg/W8MqzlwkITMA7em2NM34YcNrptEgggWMEEEA7XBi+DDrtOK6xk8B5Itw802XKlMxULM7rUd108o1KIUjci9pJxHxHww2VqUzQdiJ5akBSXIZjAFmp2iDH88eeGa4yp/Z6jT8ydiCJInoQZwQ4zxBs0DTDRSog1XiLbLPruFA6k4zDda3UEY7v8AbwnFcl8eEHZ3xGyIhzNE6SBozVOQXIBIFQEX3YR31QTfBKnw+nmFpVKYCeY4UrJPxEc17i5Ntv0xFnMk2bWjSaUytE6rTzNJXTzbAQSf4sQ8FoLTzeYCgpTSorpuytqTSQP+bSf+WMdZlbKn2h8sZ2+MaCC2k8w7wrw7Vas9KOVWa8jUyg7DsY++GTO+HOHaKa1wDYEgu4BIseUHvgHl+IQ2qmxBEwQbz/c4HZl9Zdnd2MdOYzN9Vx8s9fpiem4IxIG/vgFccSnl+GinWNSmiLB2UjY7AwZiP0xunEEWstI1W1wSRLSAxMMI7Hf0xUzdASRJMHfofUenuBgJxnii02Oo6qhAGkHYCw1noPS59t8UITYcY3905TYyHC7x2pcYSiyl/wARDIbS6krIIkrIOmJ2E7WwC8T+Nmz2YNOhRGgGFXqwDALymwJMWUSZi+Eqtx8upVrKRcLYH0buu2+B1PM6T1HVY6TiyvpMDePbL+1OtZHI0aZrivmBlalMjXRVdTXUwFEwbz7W7XBeK6WgilUqq1OoSw01KdR0APzgEqrx2PcA4RKeXqOSQJgSdPMYFi25P+4xHUzrMSe/UxNvWLYcOnUccwezXmFRxB6dblqsQjT5ikyVkbgkAxGx/LHScnlmrqmYTnJUS6RBJiVNmKsv39bjHHQhO1/bD74S41+CaXlqhtMEzUK/OVPwgKRfaTYbwjq6cgOOR9p6xVIy0a8z4pfJLUFEKxYQZAPMo1QezNTZgO/tbHP6viKpWqVaesmkC1RVLHQS7LzEDvvpUTLae2GDjuXLO51xDQwXcWlIPdXJYH0IPSanCvD9OmSwLAtpgC/wVUqbFuuiJnr6Y9XbWihWMTrVeZJwiiWhTVV33b49K3ANmUDlLCQBKyAVGLVLhbVLShD0y6CWJKHRBWVFufYwZExvgrRoU6dVNTmVaqWECAa9RWKk6raZALQZJG2BdCpUoujA1CtKkKVPVS8mpc9izEsEUc8BdUAA3OAYI2WU/m86SWXRnaS5DIU2pUjTkP3dhGoeaGNhtyW9DGCFLhQemWqkkuADBFp0c3wzMN3Mz74Ym4RTZPMZgHPMAAqQWDHYseYtUJN97WGB3EmFFagMwrH4VtYUiCAWMLuskm4bpiVLa7DlfCNR9ByD5D7Y/vAuZ4MqtFIEkruTIBlwRtJJg2UHY9MBc7w8vUCPKloAI0kQT8QvzHfttBIOCeY4/RebEoykE2vzOTsw5YbfUpke4xU4hx6i1bUFcwRAldQmo5OzEH4gLzq/0/FixK8nM5a5tOS2/wCe6ZwXglN3CaDpqLqGok2hDIJEW1iWW0grBkEhaXCv2dmdHLKCACp+LUJDQRMDUm997YtZbj6B2hTqGkAxp1CkAAXiSCACTEyLG8OKPG680wiSNpYwI0gAD4jLEBeaFHL8IknFBrBYnPMHSAY4Zfw/nlVRUouzRMhAbNcdd9JE+uMwFy/i7MFRqrPItZ6nS3QEbDGYj7D/AOPt/EToWKVU7/wnDL4P3H/6if8ArxmMxRZ+2Y0ezAbjmb+I/wA8EPDtJXraWAZS6SCJHwv0OMxmOn2PhOJzGWpTAULA0yREW37Yq1Mqg86EUQxAgCw0rYY9xmMZScH1kw4+MHZuoVK6SV5E2MbqMEODVS2vUSdtzPfGYzFtfAjX4ljilIS5gSqiDG0uoMdrYny6D9nzVh8NL/vP9MZjMer5j18PWeVqreWVkwDYTbcdPpgbkNx7jHmMwu/xi+o9qa8LqkZjiABIAIIANgSGkjscHqyDQ1h3+tr++MxmAb9z4D/qJ2z9v5QbmWIRiNwhIP0OOc03JDEkklTc+4P64zGYt/4/2DO9P7MscepKrppAE0kNhFyok+5xUpDk+p/QY8xmNFfZj50DwNRUICFALU2BMC41LY9xhiPBMuVeaFI/g0mvTT4mcgtt8RFidzjMZjIJPa2+n8wbPZjd/hRkKS0s1ppov4iiygW8tbbbXOOU8fYivloMciD6RtjzGYe3sJ6H7RR9gTM4x1n6fpg1kDLUJvI/rjMZjPf2ZN/WPWeVri95Bn1mnUmfsMWsj/wD1amJPfffvjMZhTewPX+YB4l/OOQpgxyxb2OBudqsVNz9/bGYzHU8I+j91YiVDDW6sn5sZ+8D7DGpc+XRub1Gn1gwJ9gYGPcZjd/pH55yw8mQUviX1H/9f0xc4qoVQV5TAFrWLQR7QT98ZjMdPtCGP2z8PvBFdeY++MxmMwyIn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MSERQUExQWFRUWGCAaGRcYGBgeHhofGxwaHSAbGiAgHiYeHB4jGhkfIS8gIycpLCwsICAxNTAqNSYrLCoBCQoKDgwOGg8PGiwkHyUyKSw0LDIsMCwvLDAsLCksLDQsLCwsLCwsLCwsLCwsLCwsNCwsLCwsLywsLCwsLCwsLP/AABEIAMIBAwMBIgACEQEDEQH/xAAbAAACAgMBAAAAAAAAAAAAAAAFBgMEAAIHAf/EAEIQAAIBAgQEBAQDBgQFAwUAAAECEQMhAAQSMQUiQVEGE2FxMkKBkSOhsRRScsHR8AcVYvFDgqKy4RYzkggkU3PC/8QAGgEAAwEBAQEAAAAAAAAAAAAAAgMEBQEABv/EADQRAAICAQMBBQcDBAIDAAAAAAECAAMREiExBBMiQVFxMmGBkaGx8BQz0ULB4fEFsiNSYv/aAAwDAQACEQMRAD8AMZZ6bBdYG8Rp2MuQe6mFi8euLXE/CNTPKqpWUKridcT8JiNImwtzQbbm2E059AZltPLCix5TqEsGhZM7X6Cww48G4iyuG2kAzDCYJIkXAKkC4FwcfP1GpXAfiAnSWKCw3zziOHDfDdDJ0IUCVSGqbExeSRtHTsMC6nP5ly0kEbbHr+Z264j4t4jSrTZZZQyh16EFTzKfUEH3gRiimYII0wdfy3nm7GQNpPuvWMc/5C5WxWns/ggonavoWEMqd9yRMn0uLDt3+14xlCnTDyIBYBSTFwIAE7npue9sWOJ0CoVg8yZBLA+lrX9h9sUnTTzA8pvA9oI++JLq2qOgDbmTklD6STiIizFoIBtFjMibW2/rvj0PBvcaYIMe9+s+k4rZ+vIVhEgCbE9D13mw3tjYtaJkhdxFu5gg3xI7nWCJ4nGce7+8I1eMpUAIcagfLEqZSp5erSQbHlIMdxgVVzfnAB6ZkoPxSIBMbqp+Gf59MLtRc1ROYzGWphqHl6qoZlUhkBGtC084WLdcN3Dq0rSZmVgVkN3LadLL1Egm3TFvUWMaxYP6sfMSle8AVlLL0FBaJkWBJP6THf6Y04mmYqKEQioSbAWMj1/oBgtluCB0YKfLltjuYtqPXvH/AJwa4dw6lSHKxkfETEmO8iwwfS9NbZ3mPdMKp3R9U49xirmUgVVdOQAAyJnflJ5vUwe3rjXgpekC9IuylZIAbkANpPQi1/ph78a51qiFVClYLSYnawB3v6YCcCyvk0aqEBqhIPlSQuoxYwZOmTCzAJ7knDWaoZUcSxrwVaw4OdsQNxbjRdeYAMhlSCRBUztFxM+07WABLI+L1VV8wlTMAn6wfz0n6YzJ5YZssjEIyD4YmQD0MEJ9AT74F+IsglNCraGZSVGkAm9yQQO/c9IhcTqqNsZOHSzC6Meh/mHs1x1KtIw4JFrdTO8RIHv7YG0vEx1U4qMJkmBysTEbXB36dfeFyhwAPTZmZqc7XI7QGJ9thJ9BGNqfBKlBiyu2gC5KgMQRMkFuUTtPMegnZ1aIrZB3gqaUbmdDXicgAtDG0Wkg2GldJBbbpH3jFHinGfKBbU+krEuwg7hgDJ0tFoOw1emFanxc3SrApwDdCeljYg9jHcn0wLzXiHzHKrLEnnljBEKJFwZkEROxa+LyS4xLrANO0vU+Mcr85JkALMAgWBNpiT9fucSf5tJ06pIGwbad/X5tt5GAVTh9amBVDwuxGm8PImIgt+d7GMGeB5Cm9OatYUmVgVYMREX1bFbg3Pzabg7iV6FG5mTZ0+WCgb4jRUzMBS9zCkhbxMETvfoQRvO2J6uUqVQTTgareY1rf6SASfy6364CZOt5VXU9SQBKgCQdRAgmTe/QX6nckrkuKGq7QCdzMi8Akqwg9bG5Egi0YzzSc5QbTzVGte8JapcPSiA7OzFTLSBoaxXYxJhoDbxa1o0fiFMqqoC4GzWt2kWiSZHaLWjEK50NYjQYgKSLX2nfofX1m+Ijo1EnWARGkGxibybTEXB7db4bUcbsZ2u4VsAeII4vllqSG5UkSxBA0wRJ0wY7LF7WJGFniuXFWgEUagjj4tIYBgLCB8LNfcwAZljht4jRUgnUygSFUHc6SQYFgCSZJ6ThX0khoC6Cw0kSAYBEx8RDDadrn0N9T+UfbarDKmE+B5fy3paNK6N7wGOze4uYUeu+N863l8VVS7nU+mGA08wMAyASGYJMAwIk7Y34KKLh9Y1CxBJiLkRYxtpv9RbAbjyA1RpYsyuFptsx0baixCmLAnbc+uF05axg0jrbfJjzVRjMAAqIKsehFlULJM7zG526Cmvhl6pPnABVBNgYjoCWgs1yRsDa3dgogaCZa/M1QwTdQAo9em47ycDeJ53vyrcAWk3IuepiP5Ymscn2ZY/UKG2G33iVmOAguxRG0yYhiBYxMaTHtjMGa3h5WM/tOaWwslYqLACwgxO/9NsZixb6cDLSVuoySf5/mSU2uVBMeomY79/rid+HuolQxLDVKuFQC1oBj8wfeMHcrkqaCNR3iLEE9RMA/lOIOJKwsWB1mQF3t3MCLCd8ZIbHO8LpULOO9g+cBVc2J5mUGRI1g9rgiwPKNpmL4kqZlmCkEtBkMuwnYWuCDqj0I7Y8TLELzX7kifsBufUk+kYir5IyCA4E2MfSAAZ39emxwxGUnumWi6q6zTjJ8wPn+Yh1fEbldOokBjKAexIA7kliPUdsE8tWR4Gyt8JMb9jEd+31theqZMLcnSSLgEG+89wbnbabnFb9qKkiQALrc9OnoYn0tPSMHaXY96Is6NwcoQ33jRVpMDBESL/DNrbaZttI/wBpcwL7E9dh+ciMLFDjkvNQidyT+8AAdJJ+YAH1MemDT5tcwgenpCbt5yggGCFIAncqwteSNsT9j3on9OcH1kng/iZfMNQZD5bFrMPij5r73v8AbBQaAAeYqthtqMHrA3tc/wBcecEdcsNROtmY8zACZ/dGowbR02vGAniHjLpVTyVYUnsT/rB1FTHMDB6nv9K76WFKgeZMoWllG8MVOMU6NM1HcoAZMtPURNp26DbFz/1KlZPPRjogqB6/6hEg3/TbADLZtfN0kAkMQ0iYsLjffGebSiKSBQWdoGzNJkwZ3tbbCUvOjQJL2oxibM5nWRZTLT1M7D6dP6YpZPiNR3KGmFuSWIII/iO28C4xfl1T8NgrE9iTBltUkadoHf74l4XwHzyoqEsJvHpe5P8ALHHxqFacmKJLNhZNQqCnTJFNfNY8zdSNwCL+8YF1syqkVHEwZEz+8DI6A2H2w4vwUOWClYFtu3Q99v7jCHxYsawptCgOQ7EjlE9ieb29sduqsqxq+B28Ix9VeMSAeIJqS3UwbLInsY/TFt+GJVAL3AvoGoqs7sxHUi92A9DjTJ8Gos4NPUxXoY0sR1UnbpYg7+2CdIm4PbuLxsBsALRYC/thSkKNQMUM+MUPE/Aaa80uC4sZIv8A6oF7W3BWOtgF/heQ0OFJ0NO9ifSJEXnef6YdeP1RUTTUEBT8QW4tuJ+Xce87G2AmXXTym4gw9MTpAO09R3sDf6Y1K7Toxma/TrrQNLjcSZHAlXClfwzZWMxF1B7WFje2KnCHFOWB0hTHlkBis2mQoOq0HaAAPTEHEM7AOuSoJUgqA5EDmlRLERJvFsVuHZk00lCEVuoALeokXBG/0GHofHH5+e6UoAWMuItKrWSaZqBiNa3Wb7Agzcb2tbeJwd49xOllkcBWBa34anSqABdK7KLDcR67RhVo5l0chK8kCeeQtxAksRMSI94nALO51655epuZM32nc7SfT6RjnZ9o2c7SHqTk4PEaOHeJqVWo4Urz1BTp0pOyr/7j263MT0Ajc4tLxVQY5gWXUJAEqBHmNsEQ3ibm0bkBFyFAedCHSAGIg6ZJUi8TAgde/rizl8w5rsC2oFRqYWY6FOnZhEGNj0WZvJv0yHcSA1jlTiOOa4kvlSyhliVMtckdBMydulsLbZ5SzOVZdbfCCSJ2EEyZ7kz6DDvkPCIzNJswjuoMAq4AVdPLC3M2Y3IGIM34OovURElxTBBYagXaFaSDBE7E7GFM7yBrWpdTHyjgVVcMIsZCszVNFEFmJIG0mZ+gjvP2jHQOG8DpZbmhdSi9RgpK91S/7x3B737QcG8NU8nSNR4ZgJZ2UBkt8KxMMesH9Me5niCm7cq9FUwLGBPUs2sWn93fEdjF2wnElbu8T3OZt6nwEgiYssC3W0WPMSfQemKVd0JVGLM6mQYF5BM7RAJgbnbeMDM9n3ZhpZoGprKpAVT8VwRFuouCNOAWf8Rs3mI1QQd+QIQTsHgkEEbMIUzuMNro1DE8Mt4w/muI6HKnzpG+mmWE+62+222Mwg1eIupK63px8gCgL6XJOMw/9GsLR752wZrSpiUBmWkywFz7X6DtiBh5hKqdJA+K+xmR67C3rip571GdVMaTBsew1RIKmTA7+mLu4GpoUbga7nsIj2vjFK4GYOSZvl8ogHKI0gaqhX4SNzzEx3wG4jmA7w7lWvcm503gbgG4Mz7HBZz1UBVUk6RN42kneb/lha4tkPMcRaD/AEH6KMMoTU2cSijqmpyE3zG7N+H1CxlSlZ1jURocgHsZLdNowA/yKq5Kim+uZlVjrJmQADPzMT+WDPgvwhUtWLmkJIkGGb+Ue+OhlEdYaHA7wfv0xufplsILHHunkDk6gSJwjOJK6fKqO6tzRDQBaLG5gXP9MFuG5byx5TPp0nXyxqBKgESb6fsJkSYw9ce8NLmh+F5aqtpiL27CD9Z3wr08oaIIdNag/E27RAF13E7D+sYkens2GNx4GaFV1lh0vv75YWkSgAqERLTSL9rAkdekHeNhglxGj5q+UWUysq6kAgjmBYRAFpMxae2Bw1DU1I1DMCLqANgLiDBgCL9ZBOLlWuBpVQxIluYEMgHxCSeY77+t7zgmOxlFkT8xl6gOjzlYjfe7GSB/CDfUY36xikOKRZ5VpIsLKFO/2J6zYHsTDUzqTIlOVrNPxBZUt1mRp33I2xlbM66c2AaJBJ5oG5AW6g7KLA9CcTFF8RMi13BxcoP0PzhihxkQDLRYRtcBrf8AyUi3cHDLkvEirKippIk32AEgk9em9u3XHIXd1MgWO/Ue8wIjDDQzJzCyEIczqg7rqmPUBzMiemAbptJDAxaEIS6DI+0e+G1q1eoTSqhBuWkxHpG4nG/+SeW0MwetdmAIJgmLSCWHUyB6HFjh1JaSCnqPMgltiYG3YC8TIJk3tjVnaZNEllsgYgWE7ED3lfsZnHU6Qdn3jvLqulBTL8wWaiAiRp03nYDtBJ+sdjtJxRz3EAG5XBkiwYT6mFMiImLG474n40dSebIFTVoCNqJbTpCkA2BCGGiNh3OEnjNRmLLTpyVaVKCIEHkMfFsIAnqBGwFelGcEyK2tFbTv6xwo8VSu2lweckiIJEATqE81juLz7YizPCZBuxRtzOx6EoTvI2Pp3wq8BNVKk1kYRMktvAY33JEG5uPvi7meKsplWdhvCQFXpAA+InaOxuReT7Bge4Y1NSJkHeQ8aYaY5jOlArkkBWO6ncGYm33xFkaoRBBlREABSQY3JjcGYP2GC/8Am2sMtWnzC5ZIsWk3kwbxBEE3O0E1czlRQVnFRTTUAAAmZaYMaTcb6rEdJ2xQrEDQw/zKumvJzqgnOGVdR+IQsgMt2LSABNzBYH1O8gDFThmThFJBbW0CGIAa1j0BIkT69Os2YzFNxp1SJWTBuZNxAJ2EQSdyRY2MZHO5dU0gCDUBMn4SIKkCJiZUSLgxY4qXZcSa6xXO0B5bKgVqoESqDVeAJmQs2AuBJG59cUsjS1VwJsTBJt6CTJMT2/2LZkhHry0sz3gWAgXJMwL2I3veMDcu5oyxAJa0wCP4hIP5XkY9knPpF8k48p17hWVzJoiiCNKbw0ABhqJMR8xIiAYuLYv5LhVOjTYkKTOpmvHSIGx2EdcUcnUooqBTqpoNYYatBDQZIk7CwQkkQJvGIuLcY1MNJbQCSYBAAU36GRvzbW9MZtlLDB5lB6UgqPOa8T4mjSGkLZQCd5EEEAGdzPta2BGYq07EDSwI0xEdL/FE2FzP6jHr55WbUu7CRIJgS1l6H4ZLA9V2GK1biYQVS5XUIGmb3Fyfl1dCJtbscCoYcSHs2NhU+mZVzdbSXI0QQJ6wFglYsdMAjp7WnATjWRomj5iKAxPSdjyxJvGxHSw9Bi3mK65ipoqGoVVbW+o1EHUCYA2ItuJwP4jxiX0rTcaeXTJ1E2gQp6R1PeRGLqwxxibaU001sCeds++AP2RDvrB2s9rWET6YzDDQzLaR+Gpm8iqqC97KxkC/13FjjMV6m/P9yLsD/wC30P8AE6VoACkpY2CkgddzpAJHqYkkxiDMZ5dJ1PpZYtJhRGuP/hJ/3wO4txlKal6hLEsUAG5hTf0AMCcIPinxQKpCJT0VNRZ6gYkNqRVVdJsulQQY3EYxqemNp32mfu+w4jS3i+nWqFFaOxNtUM0EXnr1wVo5HMlSQs6lZQSRKkiJAmQRMj2xz3/D3Kk59DV+BedyegUSI9Zjb6Y69SzdQsS0RPqN9hA2I/LA9TWKGAQ/WdNaqeYMoZDP1FRMxXJ0LCuCBJtHKIM9L3wSyr56mjU0q0yzfvqxJ3m+/wCRxfrZhgCH0wZ2AgiP7A2xt5raiCSrgAQQLSRHTpvhRdy+s8wtQBzneBqHh6o5bXXkvdhcISOkahMHb0vAx41BxUc03kq/MALII6j4WEde1jFsG1YHVqfUJAAj/q+nffbbAriVCKx8knzTzwYiGgajNtul977YoqbIx5S7oSNRAnjZkafNVamsDTpA0j0IueUgfCJv23xucwGDLSLBQpmUlgXDACbsRJE9N5npUNfRzNXKsyxCqSBA3ECIBBgrffrjbJ0g6lWUPHwsJDOFWQSdxJBi3ynBM2BtK72wsQeJZx1k87oJX8RVBXeV+JmKiOpMbWxFQ4oSi06YDyZjaNukREbk/lgp4u5xrpknWdBe5EC0hlBUm11JUj92Lio1amrLTRSIABeY29xe5mTOKQcrkiFUamRVc590v18mKfKQoJJ5QxmT0vb9Jxd4FlNOYRSBdwY0wLTOowJMGwi+0m2AqHMF2VWDKpk7mI+bTMmT6QPTBHw7l2NVTrA5W1H8KBIiCQSSecWgAHc7SnQfOTFaa7CEz5fm8fXJqaEqB1axJFzMmA8dJ7elzvilmlkWpvrAOhjUGohepETbYfrIx4oLFaNUMSDyhRMbwrEm5vY9J9REGfqxDFXSraG8y4UHTJtqPa4ANyL4J2lh2EA8a4uyxRFQmszhySdQ06NIDTN5AEEWAvio6kQTykne3WNWojleAAREEG0dME6nCXZxVUPWmm2v4rnWTqBgPcH4gSJmxE4o8QRwQpVkKksdasDcWJXef+6PXC7DwBMPqTk7CRU4LamAkE6EYjYGTIuSAQLbWXfEB4egA16pYTr0lJJLGVBEfcrPtE1anGXpy9MUgTua1aWEbWVgRPYbXnAej51canJIvAJIAAsSoJgS3RSJg9jh6UnTnOIfT4A3GYzvw+kVJD1EiI2k3EgkcsdxJ29cUWoqy6TUBIMBJHp+8J+wYG1sAM5rWmrEAhnYLtC7GwiNjtGI6XEqrGJf0hugvImQPphi0MRkNH/+Ju8E2jB5AcQXLFdxGwttC6vqVEe2If8ALKZvACkwQN/dWDwsHoSfbAjM1KqidZibDzJ36ESIM9/5Yiy3EKmqUI1QTOkbddrfqcGKnHBhB6/fD2Z8LoxZvM00wPm1SQLwepaQI3tecapk9yFgAADmJ6AAbFrSLGet4xHl+PVXIRqeqZ5YKkkKYHcgnrHTHi8Nq1KgooTP/EaYVDa5I3C3Frkza2OYfGGMa6UsmROgUuIBlUodCkAgOAAoAIEbg3iJ7ExOB3EBEqQATcl3gsJ3I2E9zIwRqUPKpUl1+YyIPk5rEhTG8QWiSemF/iGYhTFh/DqN4szHYm9xbfC+0yu00UsVqtQg+vnCytRQ6da/CN9IMHmInTpIsAO+I+IL5Sq6yCTqAJvCkywUGQJnsTB7Ti7kVRabVqgspCooMFjc6VO+5vEwB9cKvFONvrWob1BqRlJiAp5Yk/CJ5fQEGZMnWmo7T55112EzQ+e+YMPaQCJNyJuF6yBuBF8XuNu1CudBCmpTWS9r7OswVOoiZAi8W6h04ifKJUutxEMIB3taSJ6fTElbxQ1Q0g9JX0HVcE6rbR2n+V8VaXyCBtNLFRr0E7yrUyhqkvUzKqzGSOf+nbGY3r5iq7FkpVFU7BVAA9gBbGYf3/zH8QNKecIpxmvXq6VUOzsYGkk3M2g3+uD1L/CqtqUs9m+bSZDSOVlYqdjIIkdCQObCzlYylalVfUyAkgqxQtYwQ24E39R746TlvGJrBVRucqWKo1mAlQqahYTYu0WVz1QnNtZkGaht5yDYTXhHgU0j/wC7ckrOg7D5je43uDa3Ywz5Thui03i/vMSI329x2xTXjBLGmWgUwJYW5iJ0gSSQBudQJvAxuOMp/wDkLXuqmJnex1BRbucY1qmw5eK0qdxDWVcUqoZ2VlA2jae3T6mMRZompUZydV5HMqhB2BnmXr2wGqeIWUnQnlnaTJI3vPwg/wAIGK/+aOW1M7Mq32J6bwFJ7mw6YIKwTsxxzPag3dG8Oeaig9OhgC/pv1/sYoZrLmoyzAUSGEA6xsFNwQAG7duwxXy2e80yJANoshjadJbVEi1htONeJrVCnRcDpAMnoQT8BHrvb69U6WweY+i3snz4QDx/xAaIGpUFOPg3dWiCu+oE9zAxP4I4udVRiNBZlCL1UaWgH1K6j3sceZnw0lOlWq+ZJCwdQvpIY1HEDl5QD3jUNowGOcF/LmAvI4dIJIjUBuYEj/mi4ti7SpTA3z4z115sIxxDXimtSHO9KS8Q6kghl6VPlYQZBI2JA6kLmVpu5NQSz7Abkjqw3kR2nvfbEcNWYS2qwDNEWuACDsRETf6YlyGbenUVkCEbDkBBLLEiO+qIAnDK0AwhPrGUDsx2zfD1k9ClIYVixXUQqhrCCNxvq6fyvjbIZ1f2iGcqGQiZY6ZggkGIsNgoNtrYseJKyU0ZqYYKx1CAAgk2iQoaRNlJgz0wv8Eyx/aaZcSJmG6zM736R12PcYcyAZ3ikLF9ROwnSFpkDyncIBenAaSo6SBJG5UddugitQirVBR6qsbOxiQoIGottqMiPU49os2gBPLYpBerBDASWkarW79IAxF4b4g1XMVVZ0YWACsqrMtBjqABsOp74h54mzYRgCNuVUDSikBaYhQG3HUAljIggFgPrEjAjN5CjXWMxSWACCVOwEkMt5sW2YMLnbBGoV0jUE0rZuZhNoEE79R1BP5URnipGimBeRqJPKYtMwQSb+hkYpwILKCuCJzTxFwQ5es1FKbtTueYABoAKmk2zRFxEi4vJwLy+c0LOgRNmM+ux+v6YYfE2VzD5qqrVQ9NQso5CmYssfCGW5BJ2IjeMD6Ph1NmqOTFlsLzvE3t77zIw4ONI1GZdorXgwW3EijDaOzAxeBIgTeMDqlFiS4ECd4sJn1n5TaMOdHgNNeZaQYITIIblmOZu5heokdzaMr8LoAKyvcxKKdMb9ebVAJBO8TtglvQcQ6ypr5+HjFXJ8KJbU+oARF1DSwLCAxsfrI7HBKsi6QmgRqN2RCCe7EiPsd5i2DNOipCggvElQfxA17DVHbp2nriWpkAWKsDOolttUQAPRIiBpm1p3lD9Tk7yZnXV3tvSLNDOMhUootsdtJII5fS/wBcPPhXNUqeXlWBq1AxdpGq1llgAAurZRa5NzqgBV4CjOlIFdc7/EPLvL1CTyNqIUEHm6AWxd4Pwg0zLhoeNK3IZgbFoMPp6MbRubRj1xQpzCdthjiWOM+I69JzU0z5jW1BlDJJMljeSD9LbjFbhivntR0eSs8zFlIncx6AdPWMD+M5gvUJZiDB+MXv2iYJmwF7+2PaHjdVy1Gmg0w4p3gCAZZrH2+5+nFQle6N4S2OtYA8ZDxrOjzVE2plDTHzWUhg0CLsSfUH0xR4pVpVAjMhMSo5gPcQd74GjiCCpKrKxA1cxi5EmxtPeRa+JMlki5GttNOQC8EwTteLWv7D0jFgqAIJ8IKrhsyrXUMx0zpXuFERNrE/Tv8ArE+XbUQbEW3H5n+xh/yHgF83TSnQFNNarUDMzQQtmVjczqPb5ZwBzOWCVWBABvc6oIWwggxdR1scMNoxkSgISO6IEOQ/1Mfof5GMZgnobrUQejOwP1Gn+xjMc1Hznuwt/DOt57gmTr8MrUCg100Glhp1DT8JUn5QbMOxOOSVeGLlyBTdmbSNRkDmmTpj5bDe+GHKeHa9Qinl6oqU2A1MG0gepEyR7Thn4R4Jy1DS1aKtUfEDdAZN11KDEd5xlpd2dYVmGPTcyXcjGZS4P4RNSlTrvVakSssIve1vhIBt0I7E9GVuBUUXUoIEWW8kCeUCxYx0JO3rjTiPGMutOGgCLFRc9ggUy02sN+sDFvLEmIadjpYQwB6ERIO/bqMQtY4OfCFpQDiA85mAraadKsGLBQgEAloiTJEGQblu9sW6mTRgNPmPqIBZiXBKt1mbyCCBAJ6SMEWe+0kXvcz0MQBirWzLUwCrJoWPwyP4y0MDKkq3r1748bg2BwfpOFsbY/PWa8KyKUPhOkFibRcHSB6sQALz+93tfq1OU8sTzatwI7kjp32PTeMDaXG6VU2IBPykH92e0i3zbe4wM47naZVUNQ6S41FX5twbfvCelu3XC8uTpPjOLWzezIuKcUpvSOkyLAFQdLg/SBPvftgLWrNUWnTDhxvKhgVn5CDaQB8oj16Ytca4i1WEVvNp0xyOYkLblI6gevbAyoukBFW241AwbMLd1n1nti6tQNllFVK6e0s2H3mxqqNKqNQMAibki8EHedrH0xHn6lNM0XiJCsDJB2tf2J/LGmccbpfmkR0B5l+lx9vTA/P5glzsR0EtsIA/TFaLjYTj9QbAQRjynuaqtUe6KWE6QCxN53v1Not7HoRRTCWsVlCoHxG97G97gb72kwHyp0wYBJuV7gDY9bz3/PDLw3hK1qLPTnUg1kkgQBIMAgHfTEdz3GGEZ+ETaNKhPifX/UP5wGplFYlQhqBea0VCBIF4klmuR0Mxin4IyhpefrYKxdeYEFQFNRjcSLg7TBEi98UskjBNGpiA2oi+nUoMNpm5g7CT9MWuAPUNWqqqqIQCjEkEsp+KBywAWv6jvZDMmMIMSmm42MMxuXOKRqYgs9tBBA3sTGw9e87XxTzVSqu9TyoB0qW0gSLMq7xJg2NgcS0M0Xk6qbEkwpgaTJG0xtf1gR1wDzz0llH1O8iVQnlJmTqIIIIGwk2g4DO007MBYucVzymvU8mFGoLOuQSFGqNTRAiINxBETbEtKkFgM5KzuIB+oaVH+1+p9rZnU7EqGLMfhncnruCY6xf64EV6xaf/AG1F9iojmMbQYvv7YZpzsJg6dbEqIdzedFxrBKzDwGa07EXYH6d9hOKVLOKrEI6xq5nZh7gkWAEybA9I9a1TJVKoIZ9jcC0sTF4MGD0gXxPmuCnZFgkBwBBJBYDeBHMCRF744NAODK6QpJCc+cLZfhtNnGpijMSCyiVneCDuRsbQCbkEEYsjhoLiiKupheWCg97Xj4VO8xAwEyPiJqbKj0wIChmUdDJ0oAIBgCdUksxnYQx8AzgzCa6SsGdiDIsSLE3I1mI+YKLSCSFK7az4Th6Za6yXXfP0luhwYnkMFN7AEGRpGoknmIJm1phfmxV4zRrUwqOx0g8hDMYWLiodLPG0Bb8u97MdBYloYlRMRJI9gAJ62Bx5maIKtykH4wRMaxMTDcxBJtJviZHPBkqHwPE5pn+DVvLNQUmUbxIgREM156n6npherV6kT5gYgDUhk3JjUYtEnYTuO+Oh8Rony9LKSsjVKtombEgmftBt1woeKUpqKVNAZMsTH3BaxY7Wv0vjQoYghTL3rRTkcAePjAtLKKdMCIHYkk89yOnwx6euDFHiDZYVEp6KqOo1IymOa4O4uNX6++BOT5Gnqi9O5sN94MfqIjF2tk4ibgi5sCJsAbn5YMe31qsUNsZJjPjJcl44r0aNSmKjANTNMQslRJJg2iWJn3OJPBebUBhUphiTZjOxEm209e8xjfguTomqTUkqR8KG5O8Gxgal94BxM/GKaAhBGleUDaSPh6eoOFOTp0qvMf09pSwauMwfxTw+xquUqKVNxL9wLbdNsZgfmc6GdmCKJJsXMj3tjMPVHAG/0/zKHsQsSF+s7RmM6tOmVpqqIPkQKomLwBEm0dNsBzxWSwYklZJUEC6llK2tHKeb3iYxBTpVCwZ2GkEnW3UkLJ73OqJ6NgNm+N06D6abEFQWYOpPmagACLgqQCSLx33xiIiknxMzdiPz6w/kPDVbPqrooCqW5tQABMEgextYWEDF3h/AM1lqtNKhDIyuy06cjSyAEmu2kSRq7nYRbA6n/iBmshl4XyqiVBqpNpIKz1ItM+uK/hnx951arXzJJqLS0qqnSjh2AaVCxqi+okfCMXLXW9fjn7GeXRG8/wARYmJ2/wCkb/WTivQrK4YyoixIvtvqAtAkX3/TFfLUyySG5ui9/wCE7T6H/wAYr0FSmrrWzLux5QgpaioBGyjaLiNu02xg0VtZnOIXTqbDvxB/F6oReeNWsqbAq1gZvY7T/S2Axy+sRIChpEr1Owje5774J5/gQ8sPSc1kCl3pjUDNzem10AUQSJ77TFDKVn1kaCFKws7CCR+nX+LGj2bIJdavT1N2g+A/vmTDL6hEBRsEANzPXvPTefvjOJ11sNMaV0zMHlMyem7EEe3acHaOUIFNxEodPT1iR3kTHsDgFx/KcykLeb379drEybYGqwFsGQmx73yx/PdAtdxBN4FoHUD09Af0tihlMh50tBCzF9zBubwNpG0Yn4lWJ5RIvGwnbYMOkH03xa8P5kBoKhRcgT97sD6b40BkIW8YVg0DaWqXhdvLepqAYRyTcqQZK94t0xdy+WCk87EvGqCebYQACLEiTAvA7YuvntENBVZABhTpAFraYFjvBAxRz/Eak6VaNR5iCuowpMEgBSLjYRscIUu+cxJVrCWJ5m8qOUmSDHlqOu1zBAv7k++IU8x6upSiqhA0LCrtDBiBckkiT6XEWoBcwo1IsEMCXBWBLOSJaAdMKCN5xdpLYqz04JJ+JDBJBixIB/LfHXUpxGGmyldQEaclTLKyGkmgWV7kdLlROqTedtu+FrivFzSSxU2KBgulyRIveVAAMMIN+9hTzHFmoDTpRxJjUTYmJ0xB6Cxke3UX5FWoS7kSTHMSq3mykgySZJi9uuPIpO7HaXfqO0TaRU8yAVIDgKwZdAU6TNutjMD3/PoHh6jSCr+HDOD8mswLQG6XIEfXucKuSyaq8rDFFMnSBoYyOdSLpFtgb+ljeUyVQIqtUZVLEMJEhQT1N+9j3xy91xvM533x4CMr8KywiEpi8WZ+bTI2kTBtIO9umF3xfSNF6balpqV0BBrlwJ2lRawtMTixlqdes5SiVIChdTsw0qkHVABDWAEEXLG4kyjeJPF9SpWdQoRDuN9RtzECxIIEEidpwPT0ltxxKKM41LLVHMKQppywN+axIEiwn097dL4JcPzL0a1N5imLvAEQSRygbwrECRALT2wE4NOkoWXUbiCnKd5YyNGrUBf7AnF6gzaI5graY7MBtf2/nh9lZU5E1q3WxdLR5pcfOqqyQDSTU1w4LuCUXUIkCBJEbiO5BURTzLrVdHl1Dn8SNMjcqTfY/DEEHCln2qUxUagNLORqiTYENF56gGcHsigJptCsxVTqbSADFxEAHbvgCoUZEzz0/ZtjO0OvQDLIlaQ20sGJPsep/TCbx7Kuw/CEBbwQepgm/T0A6yMN1SorXmmQtggkGZ6E3HfqMBuJ1S5bzSyIwMjdgIMaQd4g/n3xyliGEO0bRQp1qoCkryyTzAdVADH6G31wSNBwtMqIVhJueaCRqjcKCCJ2sYGLWVrpmKimsXFAODKjpqUmxb9wm49LdRb8UcWKhtChUJCwmqNIHJeYIAA5Rb0ti9nOoKBJjxsIuZ9gKpqfC5gkXUJtsJLbxG8fS1B8y72EgWBjb0/v0xE4Zz1Pt6/y+mNATdVEz9f5T98UCEckZMILwsm5ZBPa3t07YzHtFqgUAVWHpriPoCcZj09gwvU8TVa1RdCVGpiNaqLgf6e0b3xYzGZ06vOp6Cx0qWC8y9D1j+uCnEvDBTK1alGsldqcBqYp6GgQZBvPLLCDcDHPqnEqmzU7HoQ1/viFaa7R3ZOa1biHaVVEVqbAsJAEtvvcAGJFsWWpIqfgqdwSSDII2k9NzgO9FB5ddeUNYrzSp2JB2ifWcW+GUay1gyVSWYwVM84MDTY3kenbHnQecFlEf/AK5jSz1DyMp8vU9ywIBgdo6nrEYlziFlSQaiAmSLkiTbcx+R2vgl5IRKUHQFsyOxaDAB1mRPUTYdsU3ovLHStHmkHl0ECLEnvMzsZjtiA4ByABNmikVoBBGf4aqh9MqYKyh06lPpIIMbiD+uPUWatPQpcXmDey8ojYAm1yB19MZnXUWkliZJG3bUs339YxNTzxy6ecXpqjxTAka9W4Cgb95ItK3uccwxG2/Mg6n3Q1nKqBFVm0zcsSBc2AsOUbmYETJEbUq3EsvpZKqKmY+JWqfMCLb2IN+u4wC4pxim7impZSVMjSYnUSpveQBeehOC/D0NZJIQ6E+MN0nYr03JB23wrSFXcbyJT3oL4xl0L/AABQIAE2mBPvLDf+k4C1aJRg2oah0mRfoOkd4wwZ2gErMqCUkaYgnuG2tuD0xXPDalWRTVmA3IGpp6yB7YqV8D3TQsr1Lme8Geo1GCdmKHbbTNjO8dYPQdScTfty01cMx1uIEJcR0VugLMg2+UntgpwfwcQCXdk2EQQdUggieWxHQm87bYYqPDMvRXWAAQADVqb/AEYnSJPbfHG6lVyBuYdV1daDbeLVPgVSpTXX+GEUqENyQTLMYgIS2/UwJPeo+WpZdCtM6gOpKn7NpEAdi3aI6uj5ek9OVcMpIUMhDAGwixB6zaOn1VsxwurXr6FgNzQxJAIXlJGqWsJ6m56b4m7Z3OGPwgWC+/k7RXr0dZFxcnfrtcm+9og9b4YeFZpINE2HVXAY7AdtgZ2PXDAnhymaaKgRnBGpy1QKwDSeW8knYRHKPQgNV8D10UmkUqMJksSgA2gHY8s77bQcPFlZ2zmAToPZ42+sHcQLUlYUQDWUkLJJTlnYbyQ2xMEgSDgc9TOKQC1JhHMNLKT6yCZn+eJstWYRqENHwbGe0Sf9oww5ej8j05JhgNLMR6SF/I2wl7nB0kCZ7WEkgcSifEGYM+XlqVFGUDVS02abkhoBUj5R2nGmY8L0QxrAis5SWcjlViL6QyG/Yi46acGGy6rDOVntIAEmOYxv0gX22xPlK6IVeo6IgOlQysNTNAUpaDylt+p64YlzMdhKancHeLFPgdU0qWtUCo+mijhVJ1czSSAQBBMtPYb463kuBU6uWSjXprKWKxYlTZl/0kdPWOmA65vL1Epp5daowdWnyKwDAbkEqLQfTDTTzBeGVHHQ6oUwd+pvIGNjpCSuXO58Je1pfeJfi3w5laKxRGmsWBF/hBt1tF4v/LCTxDhtPLulFWDME1MoM/iDcSDBBAkG+wBi8vvjPOfszLUCTUINzDALpguRPxSQJNvtGEXJ1yq+aQHqBg51pKwQVAOq4IBkTAtscMuVCNHnJzZ3t5JlqjEXNNgBsY69FAglrRbAviFIO3PqBYGxBsLjpv2AjcYt8O/GqBVQmqQWKAmVm+pbQw03ttacMOQ8MTVpmqrFGYAltUnSZ3uCQQI7mBBxmV1nXjEqYhk2iY+TRKYbUAmk2J3NwOh3Iv8AU2thdzKkg6CAk6RB3AuDve/9iMdh8e0srlgtMUAXKk8sQDtOkMI5jMbG9jAxzfP8N006ZbYte9xGmSARp6gCTNunW419mecxFbsvcXfn6yl+xUaemJkKuoODIPNqG8RIN+oIwBzNTzGhAVi5uT3ubW7R+ZucT59zVcgE6iZ5jJMiSSdz/wCMWsjwluWBC3Oo2mFJDe3bvfDCwG5ghsL3uPvK1NFj4VO92iTfry4zB/8A9INU5kYBTYSGBtaSPUiceYX2qec527e75CFeCfiZMVA/QhhOzA9vscUamb+SrLIbX3Hqp6HFzgHDqNI0aNKr+0jMoWelEPTdB8thMr8vp7Yi8RcJVGSorg0nFmmYI3HvGJGrw2RxInTByIu57hz6W0MzKraWv13BgWgjFzwNS8zNUVaWCtq0yIYDmg6iBEA+vvbD/wCOfDqZHIh8tWDLVYDQwQySt3DQCY0jpbCr/hyQ2ZXWoJQM4qAAkQCo1dxL++2GtrVSGEqqUlgpnQPOArMBzB7AaTokG1txF5Ii89MDM0Vs7k6webQZXcmDcxa2kCP0wRo1UoppZ4AJMkatcxqA6gE2O0iT1xXemyl1o0it/mGrVFrWABAPTocZp5m2RtBmdr0yFVKXXSGZttzeB7HfYd8J/ifyw+msrISQQaZOlwtkYGSCALXEg/k252pV07qFZQFjyzJJFm3O9tQv2HQrXH6/njykKo1NwHVzz81pUXDDSPTYbzJbQSGz9c8TE6h+/tLng6vVVStQ+fQqagddyZb4hI1KR3B3AwTbhauqU6QZ2SVYooLMpJvEqHBmJB27xihxDhiZgAeZUpDSF0rZeUQOXbYbjfc3OLHCqX7OcuspUpqCHBibbGDaIN++wnA2WrYRg759JNqDGNVDw2jlXIqagOYHknvIgmPY9MFKgo0gFCpe+lFAFu7WPfvse2A3EeMJ8KOS2gypEAMRImTe1vr6YC5riy6jTSfMIIkACDHlqRqIBMSYn7k3lCs2xjwzP3Vh3iXiLmXTCKzAKV3blZzzHZYUmfbFbJ5apmXDuT5evVqadPL+6Da5Nj2UybCc4RwFEVTU52HwqRpKCNIUqGMkLa97nBt80tRZDMAJ5t5iZ6dAInufTBrp1aVnqahZZpYyzVRMwpXy0UrBVQk+1yum2BOapz5YrOiuGLIVVwwi9zcGTFgRIsCMX8hVdT1/EP8Aw5JCxbWZF/sfpjzNZZGhfLAAXmJf+Xp979MW9wgGbRAA0+EgynHoph2JK6rswJne5AvLbwLRfe2DmWra1G6PAJWeYAi1hJHWYOFnMeHyVUUc0V0szRC8p6BpO2rUJiLm3TArhfjWhrKVtSlXZmeRDuCd+ukdL+uJHq3yN5lOrIctxHbPcKp1R+LTVo2YWP3HML9JOAef8P1KQU0dTJeYnUNtixLNN9u2I+HeJmqaQpUvJVwpJVDpLWBMFQFPNsYP1ytxupU/DNKqPMQlKrL+FI+WophgJ9DIuCbjCdLb54EUSvoZUPEFUqOUgfHzCV7z1kH+7YO5LOlwpVZSY5o6GbT69cL3hvw/oKPXoUwdYbUkgEWPJ6ekDDueJlkGqiFPykmQT9ov374lKVEEh+Pr9/nE1qOcwrwli14j0tglgVw3MhFPmFQTe20e+J63FqeglWBOwHrj6f8A49qxSq538sy4GKPjvNLVhBUhbgx8xBFvXebiMImd48aJARAC/wAWpQQFAK6r+gN53PTDF4mrkX6BSZEmTJ2ubXgWHXczhTocLbzYdZOiAWU2IBAYaTbUae5kbWiSG2WYfIk5O+TOieAMpQqaahWayoJad1a0R6Ef2cNXH+L08tRZ6kEfu25iemOceH869F6Ypx5jLzfdzHrvt7dsGuI8AXNVKbV8zpIMGkOZj2jcAnaIP5RhNPVk4rVd/pCR/wCmKXibiAq1mb4RHKJJ9gR6ETHoOkYUeO1iQgWIG+kkQLSzWIBJUD/l27sXjzh5oV20cyNGlDYi/XUAxtaY6iO+EhkBYyRJiRfmtcmLEzaett7nB6GUnXzPBSp1N/uWOE0UFRCzhVZuZ2YyOYAn30kkdt+mL+WWllGV2qLVVhAVHBJlbDTuLFhsQDGK/wDllUGAqqYsOXt6n064izJqvTI0oPLEqYg2v9SY+uEMwc4zF69bd6Mv+ft0pqR3bUSfUnVjMBsnTXQv4jbD5CfsQLjGYlNODO6JP4e8R/szDlDUg4ZpuVNuZSbgiJibxhn/AMQuJ1MxTepTNF8oFVafltTjXrQMd51SdxYCO5nnfA8lrcNWpmoikwurTq7fKZA3vY7Y6F4Y4g612qu3x6dUikq8gsSqUwvTtO1+uLbHSsbmeGkDBMUKihMuxrUxrEQS0ldRIE9FSReCenUgYOeBDRFSoAVDGmVAI5zcFiv0/L7YOeLckaFSrVpJqpV02RgBHLqRtzuJ7XGOe8GzzUc2uZeE/EKusAgK5Eje0U2se6jC1UOpwYyoAOGPhOpNmdYJVhWLAMlN9UgC31Hp136YG8ToQD51Rrn8NQdTKY+Az8FyBHtbFvQHplmamzi4qJpFtII3KhQTswBgRJGAqk1WAFJQpYdS3MRJg2AFxMzEHvOI2IG8177AqyXKZRV1SAygyS2mxYC8TYCIk9x0OOccUzpq5yoyF55hK7mFYW2MR0uYkScdH4oopJUpCZUE6rHzNwwIOxsRpMhhKzvHJsxWCuCsrYRB+8dR6dcWdCuSWMw1OXOY55DxEmhtbBSoEWa40jqR+9OGvKUaK5Y1lrfjFhpOmwWJJTfmAvqOw9ccoRtRVSZAAmenYT6T9Dhm4FmfLqfszsBTYGNU2kWK2gwTt1uLThd3TCslk+X8QGrCnInReFZahToqUQHXzFmEs0wZJN+uLeU4bo1NG/wCTIn/ALR/cdw3hPzGDAuHpUiYeLmDAAB5o3uRFiL4N5rMkaSwEsSCJ2AG3oSTv72GMbQ6u2ptoA2kGbzWhvK+GVhmHSQZCxb0J339I9pUzoCFDS8pVUNIKn4VLLIHckE9WxX4pxmk0tVptIXSArbwAFkmTNjJ63xnBc/5mXQ1NRFNtIhgezAGb22HTFoVQRpOR5iV9G2LOYbZVIhGbWdgZBMdSRMAR3GMzNLSBNNQTuSCT2JMi3vYm+IMs6nSopcoJ6m5uJnpv6z6YsUM8rMWOsfuiJBi0THU97YpIycmbRGYt8frfstGqFA1OhYzoYDTEReVm9/QDHMs6v8A9ua9RpZ6mhVPzWJYk+lvvjrfGaBdXeooY1AUCtO5ta0QBHbYemOT5nI08xm1y61QaNJZldW8Auq6rk6uXV10zG2G0ncluBvMu8YfJ4jh4Y4VQenrrUU8yoockAraopBiCIE6rCwn6Y6Fwoo6Q5NQ/BB2RYtp6TF/pjn3BMj5iOrZtaflwafmsFUB2us/6SbAG97Yr0+OspIpvqZDJMzf9CI2Itf1xm313MS6tlT8RIMtnVyJ1VFBQADlCwt51EWJtsAR9fpgTXzx0tT1iBJgmI6SCf0OFHhXjSuhUPDoPlCwY6374q8Sz3mOXWdJJidxB6+vtiJOlIyCMenjONYCMiMmV4vV8plqMNYsJYGR3xO3EPKpK7F1LGFmnY79SRAmLgHcdJwl0XLdxG/62xLxPLmtSpKDp30nbdpJJ7AST6xPTGj0Va1WFiOY/p6i/eJnQOEcNarmTVZCyAgg7T0BgtaDf6YM53wfTgMgvykjvpbUDHv0/wDOPOE1KWVpoKtVbLCNqBJWw0tpEGDt6EDpip4n8aJTUGlVF1kERve1+vpjb6js+zIb/OYw6QMGLn+WHKgZim61CJ0kBiJj0vs1iDhF494gzLsA5iToAWxF7qV9RA/XF7ifiY1cutIqzHdgLrq3ZuQjSDExeNptgFkKBqhhA1TIVFFgJBsDf1uSbX7xJUqHUd56qxa87bS2MjXzCFVDaixUhmNyJMXMCNPWL/kT8JcJo1aTVWUpVo1IupElSSb9zYkAyCD0jF2nkq1NAqFRBBDlZkEbbi4kweoj1i9WFSkUV5Osy6gWaCJIIETJmd79cTnrMEjY/HeIa3VkmXuI5LKZ6qjGn5KIFBKaZYapIMXJ3vE/XCn/AImcPoZStRp5SqSr6pQEMEIgQG6gg7NP9C/iDiHkIaeUkvqHmVBfSBPKbQAerWAHc2xB4d8F0+IOwqirUIWBUDaEBJvAAJiLwTJ9NsNosJOWHPzhqeM8xLyviOvQUUgUYJIBhbgExveI2xmOj5z/AOnxWcsmZ0Kdl8smLdy5JxmND9Kh3KxugGIXEM81NjTpJqIMM0gAEbhZ3jqf98aZLMVZnXA2IJJB26CxxZz9Km1MAnSQILdDv0n26/riDKGksQ3KOpIAxCGDDiSHyAlrxDna9RaKU/NPlqxZkm+ogACO2n88Lp41VnRUBqaTOiogB+v/AJw25bxPkqIJZyXiwpiRt1O0/XFDP1KOZqI4Dh+9jIG09FubXw9G7NcERqMwGMSnlvFrpSKGkAKYBW5JA1AQJ2AkQL4fuE14pgKjF4PNaF6jruTuPadgMc5z7JTqruZMMDpIg7zBna/2OHLJeN6dOPwicQdYhYKyLzDZmYDMq8c4hpqPRqyGPNTJjZgNXupE/VQcc4r0AWY6vhMCxlhJv2Fu+Og+NM4uZQVXqogDAUpBLqQJdSQZKyVPuZ3mU6hTWpTDEhWkgm8m8ye8zv2GL+kGhMwQmjfnMF0qhVpvfHUPBPE6GYFPLVaYBamSjwurlna14ib3iZNsc8qZXl1AEqCASBsTsD2Pvh//AMPxSpCoyB3JYAhtIK2JixJIEEk/D8NpMg+qbCahzPMcjOI61q9PLoOQkKOVZu5EAs0DtvsT9IxDTzOUZ3V2PmDQSAouHE291+gIOKFbPh3ZpB0EKR03ZT/1Kw+mKWfGWV1rlRUIkBNV5BIBfrAuQD7+mMZAMHUN4oAscCVOPiolUtSpaqGw5lZh7gAMLX2P13xd4Cj0qsvSZQ9MlSwMGLgjoR0++KFfO60WaczZivTTtIndp3GxHriTJcXqUad2YU03LEkKCf5k7YM4I2GD7odfdfMbqdZzpDVQnxahqVTpnrHX3v2xJz6JqXpkwoUAsd4vNwB3OFPg/HaGZ8yrzRqCkRtzSGPXmuRb32wwZHPCGampSoz6JZrAmTAAHYdffFI22I3m+jBhtNqkawzK+lY06wSTew35eaLExvjm9Xwu/wC21KmXpmu5dnCEnlMzeCCQSYHvjpWeyul0Gt2Lc5DAFZ2nf4rz9jjlfFc3maNV6lOo+pyxhkAgNPwmex6el8dr1ayFOMzO6o94DMaKHGhR16EQOSOdXnQRBKRG4brII7YpV+MszAudRnc+sfyGFrgpqJTc6BUWdR5tDAt3nfbF/wAykxYI5JJgAggnuARaR/LAN03ewNxMxqmJ7vEMv4hpoFIWS3T6wb9sUuMcVYONGnSygxHXqfTbHtamHps1Kkim5VII0FTzALqJvv13xHluGVa6h9OkBtLEjawJAHoDsT2vfALRWhzBaoK0K8PeaKuQdTzaD0PS9x626j3J5PN0UBFVPMEFWWbNuCDFzI1g3PTscSZThRqWRWKqsAJ0EdPUC599seZ7g6UMoMxUmHICupBaJtI21SLnoZ7nBohxrUQ61YbiBOMcRZ3Z0XyaJulNFJgEWAUbAAb2EzGKC1XqU/hlZJGtwOg+KWgW6RacZRzBZpnc7ncz6Y24gFCaiSWnczvEwoBPTc/rgkbvZI3jkrdu9jY+MH1qSgguQE6sg+nzRIm07D1xcpkiKiSGFwQd46dxEWm9mEmxxLwnKK+tahDa1GkWgkWAjpaTHaO4xWzNBkEKQAJJJ3FhN9iLdQPrOHMwO0dZQzEIgztmXFzWccg5b8UDdAGEH1+Qj+/XE3H/ABnmGFNXy75VRIq1E5gSLDRPKo7iT6YO+H+MKlOnTUDUbEKFUMxJAJYm0csk2u3bFbifiEKgWqAoE6YJJYPBhuhi/wB4xDq75BrBHn4/7iXqspGXWe5Di2SWiaeUrMXY6mDEjzGUfOSIibC5gnthx4VnmSpywIuQIAJYAkkCxnaccY4nncsRNOiqn2FxIsYiOt+lu+MyXFqyJqpGqKZBGlXBgiJKgnUBzLc9z2sbdE7d5GI9f8fSCozuNp3HPf4jUqblGq0gViRrSxgd2nGY5DkuIwigcPVotqIUkkGCSTcmd8ZinN421n5iM1/mZJmM8rK6uoAVCVIAtAJwscQYaeWDIxpX4k5MIf7/ALnEvCfNL6VpqxPKCbgT83aQJ3298Nqp7MZgaNoGekYnEmVzzLIJgR2v7YmXMKCVIMAkbY1rUJ3Gkfn7nF2x2MMHwM34dkWqE76m2MgD3JO2CedrU6dOEY1KqGH/AHfdepGIctl6i0wrE+Xvt32DHt1jBHIurkqFCldrXPtiaxxnjM8zfGL9TPhwJEEWjp7jGz1QFGgkPMQJlhF7+nrg/W8MqzlwkITMA7em2NM34YcNrptEgggWMEEEA7XBi+DDrtOK6xk8B5Itw802XKlMxULM7rUd108o1KIUjci9pJxHxHww2VqUzQdiJ5akBSXIZjAFmp2iDH88eeGa4yp/Z6jT8ydiCJInoQZwQ4zxBs0DTDRSog1XiLbLPruFA6k4zDda3UEY7v8AbwnFcl8eEHZ3xGyIhzNE6SBozVOQXIBIFQEX3YR31QTfBKnw+nmFpVKYCeY4UrJPxEc17i5Ntv0xFnMk2bWjSaUytE6rTzNJXTzbAQSf4sQ8FoLTzeYCgpTSorpuytqTSQP+bSf+WMdZlbKn2h8sZ2+MaCC2k8w7wrw7Vas9KOVWa8jUyg7DsY++GTO+HOHaKa1wDYEgu4BIseUHvgHl+IQ2qmxBEwQbz/c4HZl9Zdnd2MdOYzN9Vx8s9fpiem4IxIG/vgFccSnl+GinWNSmiLB2UjY7AwZiP0xunEEWstI1W1wSRLSAxMMI7Hf0xUzdASRJMHfofUenuBgJxnii02Oo6qhAGkHYCw1noPS59t8UITYcY3905TYyHC7x2pcYSiyl/wARDIbS6krIIkrIOmJ2E7WwC8T+Nmz2YNOhRGgGFXqwDALymwJMWUSZi+Eqtx8upVrKRcLYH0buu2+B1PM6T1HVY6TiyvpMDePbL+1OtZHI0aZrivmBlalMjXRVdTXUwFEwbz7W7XBeK6WgilUqq1OoSw01KdR0APzgEqrx2PcA4RKeXqOSQJgSdPMYFi25P+4xHUzrMSe/UxNvWLYcOnUccwezXmFRxB6dblqsQjT5ikyVkbgkAxGx/LHScnlmrqmYTnJUS6RBJiVNmKsv39bjHHQhO1/bD74S41+CaXlqhtMEzUK/OVPwgKRfaTYbwjq6cgOOR9p6xVIy0a8z4pfJLUFEKxYQZAPMo1QezNTZgO/tbHP6viKpWqVaesmkC1RVLHQS7LzEDvvpUTLae2GDjuXLO51xDQwXcWlIPdXJYH0IPSanCvD9OmSwLAtpgC/wVUqbFuuiJnr6Y9XbWihWMTrVeZJwiiWhTVV33b49K3ANmUDlLCQBKyAVGLVLhbVLShD0y6CWJKHRBWVFufYwZExvgrRoU6dVNTmVaqWECAa9RWKk6raZALQZJG2BdCpUoujA1CtKkKVPVS8mpc9izEsEUc8BdUAA3OAYI2WU/m86SWXRnaS5DIU2pUjTkP3dhGoeaGNhtyW9DGCFLhQemWqkkuADBFp0c3wzMN3Mz74Ym4RTZPMZgHPMAAqQWDHYseYtUJN97WGB3EmFFagMwrH4VtYUiCAWMLuskm4bpiVLa7DlfCNR9ByD5D7Y/vAuZ4MqtFIEkruTIBlwRtJJg2UHY9MBc7w8vUCPKloAI0kQT8QvzHfttBIOCeY4/RebEoykE2vzOTsw5YbfUpke4xU4hx6i1bUFcwRAldQmo5OzEH4gLzq/0/FixK8nM5a5tOS2/wCe6ZwXglN3CaDpqLqGok2hDIJEW1iWW0grBkEhaXCv2dmdHLKCACp+LUJDQRMDUm997YtZbj6B2hTqGkAxp1CkAAXiSCACTEyLG8OKPG680wiSNpYwI0gAD4jLEBeaFHL8IknFBrBYnPMHSAY4Zfw/nlVRUouzRMhAbNcdd9JE+uMwFy/i7MFRqrPItZ6nS3QEbDGYj7D/AOPt/EToWKVU7/wnDL4P3H/6if8ArxmMxRZ+2Y0ezAbjmb+I/wA8EPDtJXraWAZS6SCJHwv0OMxmOn2PhOJzGWpTAULA0yREW37Yq1Mqg86EUQxAgCw0rYY9xmMZScH1kw4+MHZuoVK6SV5E2MbqMEODVS2vUSdtzPfGYzFtfAjX4ljilIS5gSqiDG0uoMdrYny6D9nzVh8NL/vP9MZjMer5j18PWeVqreWVkwDYTbcdPpgbkNx7jHmMwu/xi+o9qa8LqkZjiABIAIIANgSGkjscHqyDQ1h3+tr++MxmAb9z4D/qJ2z9v5QbmWIRiNwhIP0OOc03JDEkklTc+4P64zGYt/4/2DO9P7MscepKrppAE0kNhFyok+5xUpDk+p/QY8xmNFfZj50DwNRUICFALU2BMC41LY9xhiPBMuVeaFI/g0mvTT4mcgtt8RFidzjMZjIJPa2+n8wbPZjd/hRkKS0s1ppov4iiygW8tbbbXOOU8fYivloMciD6RtjzGYe3sJ6H7RR9gTM4x1n6fpg1kDLUJvI/rjMZjPf2ZN/WPWeVri95Bn1mnUmfsMWsj/wD1amJPfffvjMZhTewPX+YB4l/OOQpgxyxb2OBudqsVNz9/bGYzHU8I+j91YiVDDW6sn5sZ+8D7DGpc+XRub1Gn1gwJ9gYGPcZjd/pH55yw8mQUviX1H/9f0xc4qoVQV5TAFrWLQR7QT98ZjMdPtCGP2z8PvBFdeY++MxmMwyIn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t0.gstatic.com/images?q=tbn:ANd9GcRCcJvXctUnL3KW2CfS1_qVJh2jSb3yfsgcEXc3fhxjik9nyW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466975" cy="1847851"/>
          </a:xfrm>
          <a:prstGeom prst="rect">
            <a:avLst/>
          </a:prstGeom>
          <a:noFill/>
        </p:spPr>
      </p:pic>
      <p:pic>
        <p:nvPicPr>
          <p:cNvPr id="18440" name="Picture 8" descr="http://www.myjulia.ru/data/cache/2010/09/23/526696_3700-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71472" y="142852"/>
            <a:ext cx="8135938" cy="1512887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 contourW="12700" prstMaterial="plastic">
              <a:extrusionClr>
                <a:schemeClr val="bg2">
                  <a:lumMod val="60000"/>
                  <a:lumOff val="40000"/>
                </a:schemeClr>
              </a:extrusionClr>
              <a:contourClr>
                <a:srgbClr val="00B050"/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</a:rPr>
              <a:t>Найди во второй части рассказа </a:t>
            </a:r>
          </a:p>
          <a:p>
            <a:pPr algn="ctr"/>
            <a:r>
              <a:rPr lang="ru-RU" sz="3600" b="1" dirty="0">
                <a:solidFill>
                  <a:srgbClr val="003300"/>
                </a:solidFill>
              </a:rPr>
              <a:t>самые важные слова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 rot="215797">
            <a:off x="1357290" y="3714752"/>
            <a:ext cx="3357586" cy="221457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Жизнь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удивительна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и прекрасна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4786314" y="3786190"/>
            <a:ext cx="3071834" cy="214314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txBody>
          <a:bodyPr wrap="none" anchor="ctr"/>
          <a:lstStyle/>
          <a:p>
            <a:pPr algn="ctr"/>
            <a:endParaRPr lang="ru-RU" sz="2800" b="1" dirty="0">
              <a:solidFill>
                <a:schemeClr val="bg2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Счастлив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потому,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 что отдал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Monotype Corsiva" pitchFamily="66" charset="0"/>
              </a:rPr>
              <a:t>всё</a:t>
            </a: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2928926" y="2857496"/>
            <a:ext cx="714379" cy="928694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5429256" y="2786058"/>
            <a:ext cx="1071569" cy="92869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187450" y="1989138"/>
            <a:ext cx="6769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Что делало Грига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 счастливым человеком?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9" grpId="0" animBg="1"/>
      <p:bldP spid="74760" grpId="0" animBg="1"/>
      <p:bldP spid="74762" grpId="0" animBg="1"/>
      <p:bldP spid="74763" grpId="0" animBg="1"/>
      <p:bldP spid="747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175522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Дом Эдварда Грига, в котором он создавал свою прекрасную музыку.</a:t>
            </a:r>
          </a:p>
        </p:txBody>
      </p:sp>
      <p:pic>
        <p:nvPicPr>
          <p:cNvPr id="79881" name="Picture 9" descr="Закры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1357299"/>
            <a:ext cx="7286676" cy="502445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14291"/>
            <a:ext cx="7358114" cy="1785949"/>
          </a:xfrm>
          <a:ln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Что вспоминала </a:t>
            </a:r>
            <a:r>
              <a:rPr lang="ru-RU" sz="4000" b="1" dirty="0" err="1" smtClean="0">
                <a:solidFill>
                  <a:srgbClr val="003300"/>
                </a:solidFill>
              </a:rPr>
              <a:t>Дагни</a:t>
            </a:r>
            <a:r>
              <a:rPr lang="ru-RU" sz="4000" b="1" dirty="0">
                <a:solidFill>
                  <a:srgbClr val="003300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слушая музыку Грига</a:t>
            </a:r>
            <a:r>
              <a:rPr lang="ru-RU" sz="4000" b="1" dirty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3091" name="Picture 19" descr="186293">
            <a:hlinkClick r:id="" tooltip="Во весь экран"/>
          </p:cNvPr>
          <p:cNvPicPr>
            <a:picLocks noChangeAspect="1" noChangeArrowheads="1"/>
          </p:cNvPicPr>
          <p:nvPr/>
        </p:nvPicPr>
        <p:blipFill>
          <a:blip r:embed="rId3" cstate="print"/>
          <a:srcRect l="3889" t="7254" r="3976" b="5653"/>
          <a:stretch>
            <a:fillRect/>
          </a:stretch>
        </p:blipFill>
        <p:spPr bwMode="auto">
          <a:xfrm>
            <a:off x="142844" y="2764520"/>
            <a:ext cx="4213256" cy="322829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95" name="Picture 23" descr="Скалы в заповедни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86058"/>
            <a:ext cx="4256196" cy="321786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68313" y="404813"/>
            <a:ext cx="820737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Прочитайте </a:t>
            </a:r>
            <a:r>
              <a:rPr lang="ru-RU" sz="2200" b="1" dirty="0" smtClean="0">
                <a:solidFill>
                  <a:schemeClr val="bg1"/>
                </a:solidFill>
              </a:rPr>
              <a:t> отрывок,  </a:t>
            </a:r>
            <a:r>
              <a:rPr lang="ru-RU" sz="2200" b="1" dirty="0">
                <a:solidFill>
                  <a:schemeClr val="bg1"/>
                </a:solidFill>
              </a:rPr>
              <a:t>в </a:t>
            </a:r>
            <a:r>
              <a:rPr lang="ru-RU" sz="2200" b="1" dirty="0" smtClean="0">
                <a:solidFill>
                  <a:schemeClr val="bg1"/>
                </a:solidFill>
              </a:rPr>
              <a:t> котором  описана </a:t>
            </a:r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реакция </a:t>
            </a:r>
            <a:r>
              <a:rPr lang="ru-RU" sz="2200" b="1" dirty="0" smtClean="0">
                <a:solidFill>
                  <a:schemeClr val="bg1"/>
                </a:solidFill>
              </a:rPr>
              <a:t> зрителей  на  прослушанную  музыку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 какой </a:t>
            </a:r>
            <a:r>
              <a:rPr lang="ru-RU" sz="2200" b="1" dirty="0" smtClean="0">
                <a:solidFill>
                  <a:schemeClr val="bg1"/>
                </a:solidFill>
              </a:rPr>
              <a:t> интонацией  будем  его  озвучивать</a:t>
            </a:r>
            <a:r>
              <a:rPr lang="ru-RU" sz="2200" b="1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42988" y="2997200"/>
            <a:ext cx="1727200" cy="2614613"/>
            <a:chOff x="748" y="1480"/>
            <a:chExt cx="1088" cy="1647"/>
          </a:xfrm>
          <a:blipFill>
            <a:blip r:embed="rId3"/>
            <a:tile tx="0" ty="0" sx="100000" sy="100000" flip="none" algn="tl"/>
          </a:blipFill>
        </p:grpSpPr>
        <p:sp>
          <p:nvSpPr>
            <p:cNvPr id="75780" name="AutoShape 4"/>
            <p:cNvSpPr>
              <a:spLocks noChangeArrowheads="1"/>
            </p:cNvSpPr>
            <p:nvPr/>
          </p:nvSpPr>
          <p:spPr bwMode="auto">
            <a:xfrm>
              <a:off x="930" y="1480"/>
              <a:ext cx="861" cy="816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748" y="2704"/>
              <a:ext cx="1088" cy="423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chemeClr val="bg2"/>
                  </a:solidFill>
                </a:rPr>
                <a:t> </a:t>
              </a:r>
              <a:r>
                <a:rPr lang="ru-RU" b="1" dirty="0">
                  <a:solidFill>
                    <a:schemeClr val="bg1"/>
                  </a:solidFill>
                </a:rPr>
                <a:t>Бодро,      весело</a:t>
              </a:r>
            </a:p>
          </p:txBody>
        </p:sp>
      </p:grp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924300" y="44370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067175" y="2997200"/>
            <a:ext cx="1441450" cy="2552700"/>
            <a:chOff x="2472" y="1480"/>
            <a:chExt cx="908" cy="1608"/>
          </a:xfrm>
          <a:blipFill>
            <a:blip r:embed="rId3"/>
            <a:tile tx="0" ty="0" sx="100000" sy="100000" flip="none" algn="tl"/>
          </a:blipFill>
        </p:grpSpPr>
        <p:sp>
          <p:nvSpPr>
            <p:cNvPr id="75781" name="AutoShape 5"/>
            <p:cNvSpPr>
              <a:spLocks noChangeArrowheads="1"/>
            </p:cNvSpPr>
            <p:nvPr/>
          </p:nvSpPr>
          <p:spPr bwMode="auto">
            <a:xfrm>
              <a:off x="2472" y="1480"/>
              <a:ext cx="908" cy="817"/>
            </a:xfrm>
            <a:prstGeom prst="smileyFace">
              <a:avLst>
                <a:gd name="adj" fmla="val 28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2472" y="2704"/>
              <a:ext cx="816" cy="38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700" b="1" dirty="0">
                  <a:solidFill>
                    <a:schemeClr val="bg1"/>
                  </a:solidFill>
                </a:rPr>
                <a:t>Спокойно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, </a:t>
              </a:r>
              <a:r>
                <a:rPr lang="ru-RU" sz="1700" b="1" dirty="0" smtClean="0">
                  <a:solidFill>
                    <a:schemeClr val="bg1"/>
                  </a:solidFill>
                </a:rPr>
                <a:t>уверенно</a:t>
              </a:r>
              <a:endParaRPr lang="ru-RU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732588" y="2997200"/>
            <a:ext cx="1512887" cy="2541772"/>
            <a:chOff x="4059" y="1480"/>
            <a:chExt cx="953" cy="1556"/>
          </a:xfrm>
          <a:blipFill>
            <a:blip r:embed="rId4"/>
            <a:tile tx="0" ty="0" sx="100000" sy="100000" flip="none" algn="tl"/>
          </a:blipFill>
        </p:grpSpPr>
        <p:sp>
          <p:nvSpPr>
            <p:cNvPr id="75802" name="Text Box 26"/>
            <p:cNvSpPr txBox="1">
              <a:spLocks noChangeArrowheads="1"/>
            </p:cNvSpPr>
            <p:nvPr/>
          </p:nvSpPr>
          <p:spPr bwMode="auto">
            <a:xfrm>
              <a:off x="4059" y="2659"/>
              <a:ext cx="953" cy="37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700" b="1" dirty="0">
                  <a:solidFill>
                    <a:schemeClr val="bg1"/>
                  </a:solidFill>
                </a:rPr>
                <a:t>Грустно, жалостливо</a:t>
              </a:r>
            </a:p>
          </p:txBody>
        </p:sp>
        <p:sp>
          <p:nvSpPr>
            <p:cNvPr id="75803" name="AutoShape 27"/>
            <p:cNvSpPr>
              <a:spLocks noChangeArrowheads="1"/>
            </p:cNvSpPr>
            <p:nvPr/>
          </p:nvSpPr>
          <p:spPr bwMode="auto">
            <a:xfrm>
              <a:off x="4105" y="1480"/>
              <a:ext cx="861" cy="817"/>
            </a:xfrm>
            <a:prstGeom prst="smileyFace">
              <a:avLst>
                <a:gd name="adj" fmla="val -4653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</a:rPr>
              <a:t>Какое настроение появилось у вас после знакомства с этим произведением?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  <a:gradFill>
            <a:gsLst>
              <a:gs pos="0">
                <a:srgbClr val="92D050"/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FFFFFF"/>
                </a:solidFill>
              </a:rPr>
              <a:t> </a:t>
            </a:r>
            <a:r>
              <a:rPr lang="ru-RU" sz="1800" b="1" i="1" dirty="0" smtClean="0">
                <a:solidFill>
                  <a:srgbClr val="990099"/>
                </a:solidFill>
              </a:rPr>
              <a:t>Словарь настроений.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i="1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Беспокойное                                     ликующее                               скорбное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Бодрое                                               любования                              скрытное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Боязливое                                          мечтательное                        смешное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Бурное                                                мрачное                                  солнечное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Веселое                                              насмешливое                         сонное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Возбужденное                                  нежное                                    сосредоточенное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Возмущенное                                   нетерпеливое                         состояние готовности к подвигу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Волшебное                                        обиженное                              сочувствующее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Воспевающее                                   ожидание                                 спокойное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Восторженное                                  печальное                                таинственное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Высмеивающее                                поучительное                          теплое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Героическое                                      привередливое                       тихое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Грустной радости                             прихотливое                            торжественное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Грустное                                             прославляющее                      тоскливое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Добродушное                                   радостной готовности           тревожное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Добродушно- насмешливое         радостной грусти                    уютное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Жуткое                                                радостное                                 хвалебное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Загадочное                                         робкое                                      хвастливое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Задиристое                                         светлое                                     хмурое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Заносчивое                                         сердитое                                  шаловливое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Звонкое                                               серьезное                                шумное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Капризное                                          сказочное                                шутливое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3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3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3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3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3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3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285728"/>
            <a:ext cx="5086328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6600CC"/>
                </a:solidFill>
                <a:latin typeface="Monotype Corsiva" pitchFamily="66" charset="0"/>
              </a:rPr>
              <a:t>Подведение итогов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412776"/>
            <a:ext cx="6829444" cy="31861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Музыка – прекрасный вид искусства. Паустовский в своем поэтическом рассказе «Корзина с еловыми шишками» еще раз                 подтверждает это.</a:t>
            </a:r>
          </a:p>
        </p:txBody>
      </p:sp>
      <p:pic>
        <p:nvPicPr>
          <p:cNvPr id="2" name="Picture 2" descr="http://www.myjulia.ru/data/cache/2010/09/23/526696_3700thumb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3240360" cy="4248472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6500858" cy="5715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3366"/>
                </a:solidFill>
              </a:rPr>
              <a:t/>
            </a:r>
            <a:br>
              <a:rPr lang="ru-RU" sz="4000" dirty="0">
                <a:solidFill>
                  <a:srgbClr val="003366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Домашнее задание: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0" y="1500174"/>
            <a:ext cx="6215106" cy="140017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4400" b="1" dirty="0">
              <a:solidFill>
                <a:srgbClr val="00FF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Подготовьте ответ на вопрос: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«Чем должен жить человек?»</a:t>
            </a:r>
          </a:p>
        </p:txBody>
      </p:sp>
      <p:pic>
        <p:nvPicPr>
          <p:cNvPr id="2052" name="Picture 4" descr="Картинка 2 из 65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2762250" cy="3810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6600CC"/>
                </a:solidFill>
                <a:latin typeface="Monotype Corsiva" pitchFamily="66" charset="0"/>
              </a:rPr>
              <a:t>Цели урока: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Обучающие: познакомить с произведением К.Г.Паустовского «Корзина с еловыми шишками», проанализировать его; показать, как рождается музыка, как она может воздействовать на слушателя, о чем может рассказать; познакомить учащихся с музыкальным произведением Эдварда Грига;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Развивающие: развитие эмоционального мира, музыкального слуха, воображения, памяти и мышления;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Воспитывающие: воспитывать любовь к музыке, к родному языку, уважение к книге и литературному произведению.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51720" y="188640"/>
            <a:ext cx="5040560" cy="129597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278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Аннотация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57158" y="1412776"/>
            <a:ext cx="8339986" cy="5302372"/>
          </a:xfrm>
        </p:spPr>
        <p:txBody>
          <a:bodyPr>
            <a:noAutofit/>
          </a:bodyPr>
          <a:lstStyle/>
          <a:p>
            <a:r>
              <a:rPr lang="ru-RU" sz="2400" dirty="0"/>
              <a:t>Презентация рассчитана на детей 9-10 лет</a:t>
            </a:r>
          </a:p>
          <a:p>
            <a:r>
              <a:rPr lang="ru-RU" sz="2400" dirty="0"/>
              <a:t>Не требует навыков и знания приемов работы на компьютере</a:t>
            </a:r>
          </a:p>
          <a:p>
            <a:r>
              <a:rPr lang="ru-RU" sz="2400" dirty="0"/>
              <a:t>Демонстрирует умение учащихся обобщать и анализировать прочитанный текст</a:t>
            </a:r>
          </a:p>
          <a:p>
            <a:r>
              <a:rPr lang="ru-RU" sz="2400" dirty="0"/>
              <a:t>Содержание презентации соответствует утвержденному стандарту и минимуму образования</a:t>
            </a:r>
          </a:p>
          <a:p>
            <a:r>
              <a:rPr lang="ru-RU" sz="2400" dirty="0"/>
              <a:t>Методика позволяет каждому ученику проявить активность, способность к самовыражению</a:t>
            </a:r>
          </a:p>
          <a:p>
            <a:r>
              <a:rPr lang="ru-RU" sz="2400" dirty="0"/>
              <a:t>Позволяет детям быстро и на более высоком уровне ответить на вопросы к тексту</a:t>
            </a:r>
          </a:p>
          <a:p>
            <a:r>
              <a:rPr lang="ru-RU" sz="2400" dirty="0"/>
              <a:t>Способствует решению образовательной и развивающих задач урока.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ПАУСТОВСКИЙ </a:t>
            </a:r>
            <a:r>
              <a:rPr lang="en-US" sz="3600" b="1" i="1" dirty="0"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b="1" i="1" dirty="0"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i="1" dirty="0"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 ГЕОРГИЕВИЧ (1892-1968</a:t>
            </a:r>
            <a:r>
              <a:rPr lang="ru-RU" sz="2800" i="1" dirty="0">
                <a:solidFill>
                  <a:schemeClr val="bg1"/>
                </a:solidFill>
              </a:rPr>
              <a:t>)</a:t>
            </a:r>
            <a:r>
              <a:rPr lang="ru-RU" sz="40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39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214810" y="3857628"/>
            <a:ext cx="4752528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«Учитесь </a:t>
            </a:r>
            <a:r>
              <a:rPr lang="ru-RU" sz="2400" b="1" dirty="0">
                <a:solidFill>
                  <a:schemeClr val="bg1"/>
                </a:solidFill>
              </a:rPr>
              <a:t>у героев книг любить нашу землю —  ее поля и леса,  ее города и заводы, ее небо, ее реки, ее язык и искусство».</a:t>
            </a:r>
          </a:p>
        </p:txBody>
      </p:sp>
      <p:pic>
        <p:nvPicPr>
          <p:cNvPr id="18436" name="Picture 4" descr="4-04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500174"/>
            <a:ext cx="4024313" cy="511175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1628800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«Читайте, читайте и читайте.  Читайте не торопясь,  чтобы не терять ни одной капли драгоценного содержания книг...»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8012" cy="4524375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b="1" i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У Паустовского справа от двери стоя</a:t>
            </a:r>
            <a:r>
              <a:rPr lang="ru-RU" b="1" i="1" dirty="0">
                <a:solidFill>
                  <a:srgbClr val="003366"/>
                </a:solidFill>
                <a:latin typeface="Arial" charset="0"/>
                <a:cs typeface="Tahoma" pitchFamily="34" charset="0"/>
              </a:rPr>
              <a:t>ли</a:t>
            </a:r>
            <a:r>
              <a:rPr lang="ru-RU" b="1" i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стеллажи с книгами. </a:t>
            </a:r>
          </a:p>
          <a:p>
            <a:r>
              <a:rPr lang="ru-RU" b="1" i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Книги у него были без пометок. </a:t>
            </a:r>
          </a:p>
          <a:p>
            <a:r>
              <a:rPr lang="ru-RU" b="1" i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К. Г. Паустовский не любил подчеркивать на полях. На столе лежали: справочник, книги, стояла статуэтка египетской царицы </a:t>
            </a:r>
            <a:r>
              <a:rPr lang="ru-RU" b="1" i="1" dirty="0" err="1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Нефертити</a:t>
            </a:r>
            <a:r>
              <a:rPr lang="ru-RU" b="1" i="1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3732" name="Picture 4" descr="knig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941888"/>
            <a:ext cx="2341592" cy="176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"/>
          <p:cNvPicPr>
            <a:picLocks noChangeAspect="1" noChangeArrowheads="1"/>
          </p:cNvPicPr>
          <p:nvPr/>
        </p:nvPicPr>
        <p:blipFill>
          <a:blip r:embed="rId3" cstate="print"/>
          <a:srcRect l="30337" t="-2484"/>
          <a:stretch>
            <a:fillRect/>
          </a:stretch>
        </p:blipFill>
        <p:spPr bwMode="auto">
          <a:xfrm>
            <a:off x="4786314" y="1142984"/>
            <a:ext cx="4357686" cy="5447841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54859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chemeClr val="bg1"/>
                </a:solidFill>
              </a:rPr>
              <a:t>Человек счастлив  и красив только тогда, </a:t>
            </a:r>
          </a:p>
          <a:p>
            <a:pPr algn="ctr"/>
            <a:r>
              <a:rPr lang="ru-RU" sz="2200" i="1" dirty="0" smtClean="0">
                <a:solidFill>
                  <a:schemeClr val="bg1"/>
                </a:solidFill>
              </a:rPr>
              <a:t>когда отдает людям всю свою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            </a:t>
            </a:r>
            <a:r>
              <a:rPr lang="ru-RU" sz="2200" b="1" i="1" dirty="0" smtClean="0">
                <a:solidFill>
                  <a:schemeClr val="bg1"/>
                </a:solidFill>
              </a:rPr>
              <a:t>жизнь,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                            работу,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                                                  талант.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40000">
              <a:srgbClr val="FFFF0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 descr="17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138363" cy="3379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1795463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2051050" cy="2820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76" name="Picture 4" descr="1000442757"/>
          <p:cNvPicPr>
            <a:picLocks noChangeAspect="1" noChangeArrowheads="1"/>
          </p:cNvPicPr>
          <p:nvPr/>
        </p:nvPicPr>
        <p:blipFill>
          <a:blip r:embed="rId6" cstate="print"/>
          <a:srcRect r="6549" b="12101"/>
          <a:stretch>
            <a:fillRect/>
          </a:stretch>
        </p:blipFill>
        <p:spPr bwMode="auto">
          <a:xfrm>
            <a:off x="7105619" y="142852"/>
            <a:ext cx="2038381" cy="311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77" name="Picture 5" descr="1251889975"/>
          <p:cNvPicPr>
            <a:picLocks noChangeAspect="1" noChangeArrowheads="1"/>
          </p:cNvPicPr>
          <p:nvPr/>
        </p:nvPicPr>
        <p:blipFill>
          <a:blip r:embed="rId7" cstate="print"/>
          <a:srcRect t="6948"/>
          <a:stretch>
            <a:fillRect/>
          </a:stretch>
        </p:blipFill>
        <p:spPr bwMode="auto">
          <a:xfrm>
            <a:off x="6929454" y="3571876"/>
            <a:ext cx="1968500" cy="287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78" name="Picture 6" descr="b154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42852"/>
            <a:ext cx="2054225" cy="3328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42852"/>
            <a:ext cx="2116138" cy="3271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643314"/>
            <a:ext cx="2054225" cy="2928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5149236" cy="3891798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8586" y="692696"/>
            <a:ext cx="7451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К.Паустовский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«Корзина с еловыми шишками»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13414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Словарная работа.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544345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tx2"/>
              </a:gs>
              <a:gs pos="100000">
                <a:srgbClr val="92D05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Берген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Ничтожная часть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Кованые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Портьеры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Ботфорты-</a:t>
            </a:r>
            <a:endParaRPr lang="ru-RU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Благоухание-</a:t>
            </a: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Парча, шелк, бархат, фетр</a:t>
            </a: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Шпоры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Шпага</a:t>
            </a:r>
            <a:r>
              <a:rPr lang="ru-RU" sz="2400" dirty="0" smtClean="0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652120" y="1052736"/>
            <a:ext cx="2819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Город в Норвегии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5436096" y="1556792"/>
            <a:ext cx="2951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Маленькая </a:t>
            </a:r>
            <a:r>
              <a:rPr lang="ru-RU" sz="2400" dirty="0">
                <a:solidFill>
                  <a:schemeClr val="bg1"/>
                </a:solidFill>
              </a:rPr>
              <a:t>часть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5652120" y="1916832"/>
            <a:ext cx="277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Обитые </a:t>
            </a:r>
            <a:r>
              <a:rPr lang="ru-RU" sz="2400" dirty="0">
                <a:solidFill>
                  <a:schemeClr val="bg1"/>
                </a:solidFill>
              </a:rPr>
              <a:t>железом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5220072" y="2276872"/>
            <a:ext cx="3923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Плотные тяжелые </a:t>
            </a:r>
            <a:r>
              <a:rPr lang="ru-RU" sz="2400" dirty="0" smtClean="0">
                <a:solidFill>
                  <a:schemeClr val="bg1"/>
                </a:solidFill>
              </a:rPr>
              <a:t>занавески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</a:rPr>
              <a:t>окон </a:t>
            </a:r>
            <a:r>
              <a:rPr lang="ru-RU" sz="2400" dirty="0">
                <a:solidFill>
                  <a:schemeClr val="bg1"/>
                </a:solidFill>
              </a:rPr>
              <a:t>или дверей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6228184" y="3140968"/>
            <a:ext cx="2252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Высокие сапоги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5076056" y="3501009"/>
            <a:ext cx="4067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Аромат</a:t>
            </a:r>
            <a:r>
              <a:rPr lang="ru-RU" sz="2400" dirty="0">
                <a:solidFill>
                  <a:schemeClr val="bg1"/>
                </a:solidFill>
              </a:rPr>
              <a:t>, приятный запах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6300192" y="3861048"/>
            <a:ext cx="1853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Виды тканей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3347864" y="4365104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Металлическая </a:t>
            </a:r>
            <a:r>
              <a:rPr lang="ru-RU" sz="2400" dirty="0">
                <a:solidFill>
                  <a:schemeClr val="bg1"/>
                </a:solidFill>
              </a:rPr>
              <a:t>дужка с колесиком на </a:t>
            </a:r>
            <a:r>
              <a:rPr lang="ru-RU" sz="2400" dirty="0" smtClean="0">
                <a:solidFill>
                  <a:schemeClr val="bg1"/>
                </a:solidFill>
              </a:rPr>
              <a:t>конце , прикрепляемая </a:t>
            </a:r>
            <a:r>
              <a:rPr lang="ru-RU" sz="2400" dirty="0">
                <a:solidFill>
                  <a:schemeClr val="bg1"/>
                </a:solidFill>
              </a:rPr>
              <a:t>к сапогу всадника и </a:t>
            </a:r>
            <a:r>
              <a:rPr lang="ru-RU" sz="2400" dirty="0" smtClean="0">
                <a:solidFill>
                  <a:schemeClr val="bg1"/>
                </a:solidFill>
              </a:rPr>
              <a:t>служащая для </a:t>
            </a:r>
            <a:r>
              <a:rPr lang="ru-RU" sz="2400" dirty="0">
                <a:solidFill>
                  <a:schemeClr val="bg1"/>
                </a:solidFill>
              </a:rPr>
              <a:t>понукания коня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771801" y="5877272"/>
            <a:ext cx="63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Колющее оружие с прямым длинным клинком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79712" y="1340768"/>
            <a:ext cx="3384376" cy="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83768" y="3356992"/>
            <a:ext cx="338437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39752" y="2204864"/>
            <a:ext cx="331236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3062" idx="1"/>
          </p:cNvCxnSpPr>
          <p:nvPr/>
        </p:nvCxnSpPr>
        <p:spPr>
          <a:xfrm>
            <a:off x="3203848" y="1772816"/>
            <a:ext cx="2232248" cy="1480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339752" y="2564904"/>
            <a:ext cx="280831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71800" y="3789040"/>
            <a:ext cx="2736304" cy="148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211960" y="4149080"/>
            <a:ext cx="187220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835696" y="4941168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259632" y="6165304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animBg="1"/>
      <p:bldP spid="173061" grpId="0"/>
      <p:bldP spid="173062" grpId="0"/>
      <p:bldP spid="173063" grpId="0"/>
      <p:bldP spid="173064" grpId="0"/>
      <p:bldP spid="173065" grpId="0"/>
      <p:bldP spid="173066" grpId="0"/>
      <p:bldP spid="173067" grpId="0"/>
      <p:bldP spid="173068" grpId="0"/>
      <p:bldP spid="173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613</Words>
  <Application>Microsoft Office PowerPoint</Application>
  <PresentationFormat>Экран (4:3)</PresentationFormat>
  <Paragraphs>134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к уроку литературного чтения для 3 класса по УМК 2100 </vt:lpstr>
      <vt:lpstr>Цели урока:</vt:lpstr>
      <vt:lpstr>Слайд 3</vt:lpstr>
      <vt:lpstr>ПАУСТОВСКИЙ  КОНСТАНТИН ГЕОРГИЕВИЧ (1892-1968) </vt:lpstr>
      <vt:lpstr>Слайд 5</vt:lpstr>
      <vt:lpstr>Слайд 6</vt:lpstr>
      <vt:lpstr>Слайд 7</vt:lpstr>
      <vt:lpstr>Слайд 8</vt:lpstr>
      <vt:lpstr>Словарная работа.</vt:lpstr>
      <vt:lpstr>Эдвард Григ (1848-1907)</vt:lpstr>
      <vt:lpstr>Где встретился Григ с девочкой?                    Опишите эту местность словами.</vt:lpstr>
      <vt:lpstr>Зачем   Дагни   собирала   еловые   шишки?</vt:lpstr>
      <vt:lpstr>Слайд 13</vt:lpstr>
      <vt:lpstr>Дом Эдварда Грига, в котором он создавал свою прекрасную музыку.</vt:lpstr>
      <vt:lpstr> </vt:lpstr>
      <vt:lpstr>Слайд 16</vt:lpstr>
      <vt:lpstr>Какое настроение появилось у вас после знакомства с этим произведением?</vt:lpstr>
      <vt:lpstr>Подведение итогов</vt:lpstr>
      <vt:lpstr> 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литературного чтения для 3 класса по УМК 2100</dc:title>
  <dc:creator>Верунчик</dc:creator>
  <cp:lastModifiedBy>Верунчик</cp:lastModifiedBy>
  <cp:revision>37</cp:revision>
  <dcterms:created xsi:type="dcterms:W3CDTF">2012-03-28T11:51:46Z</dcterms:created>
  <dcterms:modified xsi:type="dcterms:W3CDTF">2012-03-30T10:22:27Z</dcterms:modified>
</cp:coreProperties>
</file>