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3" r:id="rId3"/>
    <p:sldId id="292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5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4" r:id="rId27"/>
    <p:sldId id="285" r:id="rId28"/>
    <p:sldId id="286" r:id="rId29"/>
    <p:sldId id="290" r:id="rId30"/>
    <p:sldId id="287" r:id="rId31"/>
    <p:sldId id="288" r:id="rId32"/>
    <p:sldId id="289" r:id="rId33"/>
    <p:sldId id="291" r:id="rId34"/>
    <p:sldId id="293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god2016.su/wp-content/uploads/2015/06/2016.jpg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214422"/>
            <a:ext cx="821537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Основой летосчисления в восточном </a:t>
            </a:r>
          </a:p>
          <a:p>
            <a:r>
              <a:rPr lang="ru-RU" sz="4000" dirty="0" smtClean="0"/>
              <a:t>календаре является</a:t>
            </a:r>
          </a:p>
          <a:p>
            <a:r>
              <a:rPr lang="ru-RU" sz="4000" dirty="0" smtClean="0"/>
              <a:t> большой </a:t>
            </a:r>
            <a:r>
              <a:rPr lang="ru-RU" sz="4000" dirty="0" smtClean="0">
                <a:solidFill>
                  <a:srgbClr val="FF0000"/>
                </a:solidFill>
              </a:rPr>
              <a:t>60-</a:t>
            </a:r>
            <a:r>
              <a:rPr lang="ru-RU" sz="4000" dirty="0" smtClean="0"/>
              <a:t>летний цикл, разделенный на </a:t>
            </a:r>
            <a:r>
              <a:rPr lang="ru-RU" sz="4000" dirty="0" smtClean="0">
                <a:solidFill>
                  <a:srgbClr val="FF0000"/>
                </a:solidFill>
              </a:rPr>
              <a:t>5</a:t>
            </a:r>
            <a:r>
              <a:rPr lang="ru-RU" sz="4000" dirty="0" smtClean="0"/>
              <a:t> малых </a:t>
            </a:r>
          </a:p>
          <a:p>
            <a:r>
              <a:rPr lang="ru-RU" sz="4000" dirty="0" smtClean="0"/>
              <a:t>циклов по </a:t>
            </a:r>
            <a:r>
              <a:rPr lang="ru-RU" sz="4000" dirty="0" smtClean="0">
                <a:solidFill>
                  <a:srgbClr val="FF0000"/>
                </a:solidFill>
              </a:rPr>
              <a:t>12</a:t>
            </a:r>
            <a:r>
              <a:rPr lang="ru-RU" sz="4000" dirty="0" smtClean="0"/>
              <a:t> лет.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2853"/>
            <a:ext cx="878684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В сочетании с присвоенной ей </a:t>
            </a:r>
          </a:p>
          <a:p>
            <a:r>
              <a:rPr lang="ru-RU" sz="3600" dirty="0" smtClean="0"/>
              <a:t>стихией Огня и красным цветом </a:t>
            </a:r>
          </a:p>
          <a:p>
            <a:r>
              <a:rPr lang="ru-RU" sz="3600" dirty="0" smtClean="0"/>
              <a:t>Обезьяна может оказаться совершенно непредсказуемой. С одной </a:t>
            </a:r>
          </a:p>
          <a:p>
            <a:r>
              <a:rPr lang="ru-RU" sz="3600" dirty="0" smtClean="0"/>
              <a:t>стороны, красный – это любовь и </a:t>
            </a:r>
          </a:p>
          <a:p>
            <a:r>
              <a:rPr lang="ru-RU" sz="3600" dirty="0" smtClean="0"/>
              <a:t>страсть, тепло в семье и горячие </a:t>
            </a:r>
          </a:p>
          <a:p>
            <a:r>
              <a:rPr lang="ru-RU" sz="3600" dirty="0" smtClean="0"/>
              <a:t>отношения с друзьями. С другой – </a:t>
            </a:r>
          </a:p>
          <a:p>
            <a:r>
              <a:rPr lang="ru-RU" sz="3600" dirty="0" smtClean="0"/>
              <a:t>огонь опасен, он с легкостью может </a:t>
            </a:r>
          </a:p>
          <a:p>
            <a:r>
              <a:rPr lang="ru-RU" sz="3600" dirty="0" smtClean="0"/>
              <a:t>разрушить то, что создавалось долгие годы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1"/>
            <a:ext cx="88583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ПАРОДИЯ</a:t>
            </a:r>
          </a:p>
          <a:p>
            <a:pPr algn="ctr"/>
            <a:r>
              <a:rPr lang="ru-RU" dirty="0" smtClean="0"/>
              <a:t>НА ЧЕЛОВЕКА</a:t>
            </a:r>
          </a:p>
          <a:p>
            <a:r>
              <a:rPr lang="ru-RU" sz="3600" dirty="0" smtClean="0"/>
              <a:t>Восприятие обезьяны довольно рез-</a:t>
            </a:r>
          </a:p>
          <a:p>
            <a:r>
              <a:rPr lang="ru-RU" sz="3600" dirty="0" smtClean="0"/>
              <a:t>ко и заметно различается в культурах </a:t>
            </a:r>
          </a:p>
          <a:p>
            <a:r>
              <a:rPr lang="ru-RU" sz="3600" dirty="0" smtClean="0"/>
              <a:t>Востока и Запада. </a:t>
            </a:r>
            <a:r>
              <a:rPr lang="ru-RU" sz="3600" dirty="0" smtClean="0">
                <a:solidFill>
                  <a:srgbClr val="FF0000"/>
                </a:solidFill>
              </a:rPr>
              <a:t>В странах Востока, особенно в Египте, Индии </a:t>
            </a:r>
            <a:r>
              <a:rPr lang="ru-RU" sz="3600" dirty="0" smtClean="0"/>
              <a:t>и </a:t>
            </a:r>
          </a:p>
          <a:p>
            <a:r>
              <a:rPr lang="ru-RU" sz="3600" dirty="0" smtClean="0"/>
              <a:t>Китае, обезьяна символизирует </a:t>
            </a:r>
            <a:r>
              <a:rPr lang="ru-RU" sz="3600" dirty="0" smtClean="0">
                <a:solidFill>
                  <a:srgbClr val="FF0000"/>
                </a:solidFill>
              </a:rPr>
              <a:t>мудрость, храбрость, ловкость и самоотверженность</a:t>
            </a:r>
            <a:r>
              <a:rPr lang="ru-RU" sz="3600" dirty="0" smtClean="0"/>
              <a:t>. Совсем иное дело –</a:t>
            </a:r>
            <a:r>
              <a:rPr lang="ru-RU" sz="3600" dirty="0" smtClean="0">
                <a:solidFill>
                  <a:srgbClr val="00B050"/>
                </a:solidFill>
              </a:rPr>
              <a:t>Запад,</a:t>
            </a:r>
            <a:r>
              <a:rPr lang="ru-RU" sz="3600" dirty="0" smtClean="0"/>
              <a:t> где обезьяна сделалась главным персонажем язвительных басен и считается </a:t>
            </a:r>
            <a:r>
              <a:rPr lang="ru-RU" sz="3600" dirty="0" smtClean="0">
                <a:solidFill>
                  <a:srgbClr val="00B050"/>
                </a:solidFill>
              </a:rPr>
              <a:t>уродливой карикатурой на человека. </a:t>
            </a:r>
            <a:endParaRPr lang="ru-RU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92971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Для европейцев обезьяна олицетворяет такие порочные человеческие качества</a:t>
            </a:r>
            <a:r>
              <a:rPr lang="ru-RU" sz="3600" dirty="0" smtClean="0"/>
              <a:t>, </a:t>
            </a:r>
            <a:r>
              <a:rPr lang="ru-RU" sz="4400" dirty="0" smtClean="0"/>
              <a:t>как глупость, тщеславие, неуравновешенность, жадность, лень и похоть, а применительно к </a:t>
            </a:r>
          </a:p>
          <a:p>
            <a:r>
              <a:rPr lang="ru-RU" sz="4400" dirty="0" smtClean="0"/>
              <a:t>женщине – еще и жеманное кокетство, назойливое любопытство, легкомыслие и болтливость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ОБЕЗЬЯНИЙ БОГ</a:t>
            </a:r>
            <a:br>
              <a:rPr lang="ru-RU" dirty="0" smtClean="0"/>
            </a:br>
            <a:r>
              <a:rPr lang="ru-RU" dirty="0" smtClean="0"/>
              <a:t>В мифологии индийцев и </a:t>
            </a:r>
            <a:r>
              <a:rPr lang="ru-RU" dirty="0" err="1" smtClean="0"/>
              <a:t>китай</a:t>
            </a:r>
            <a:r>
              <a:rPr lang="ru-RU" dirty="0" smtClean="0"/>
              <a:t>-</a:t>
            </a:r>
            <a:br>
              <a:rPr lang="ru-RU" dirty="0" smtClean="0"/>
            </a:br>
            <a:r>
              <a:rPr lang="ru-RU" dirty="0" err="1" smtClean="0"/>
              <a:t>цев</a:t>
            </a:r>
            <a:r>
              <a:rPr lang="ru-RU" dirty="0" smtClean="0"/>
              <a:t> божественные обезьяны часто </a:t>
            </a:r>
            <a:br>
              <a:rPr lang="ru-RU" dirty="0" smtClean="0"/>
            </a:br>
            <a:r>
              <a:rPr lang="ru-RU" dirty="0" smtClean="0"/>
              <a:t>играют роль умных и ловких </a:t>
            </a:r>
            <a:r>
              <a:rPr lang="ru-RU" dirty="0" err="1" smtClean="0"/>
              <a:t>гepoeв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428868"/>
            <a:ext cx="4872051" cy="442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857232"/>
            <a:ext cx="900115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/>
              <a:t>Хануман</a:t>
            </a:r>
            <a:r>
              <a:rPr lang="ru-RU" sz="3600" dirty="0" smtClean="0"/>
              <a:t> рос большим озорником и частенько подшучивал над </a:t>
            </a:r>
          </a:p>
          <a:p>
            <a:r>
              <a:rPr lang="ru-RU" sz="3600" dirty="0" smtClean="0"/>
              <a:t>отшельниками в горах, утаскивая </a:t>
            </a:r>
          </a:p>
          <a:p>
            <a:r>
              <a:rPr lang="ru-RU" sz="3600" dirty="0" smtClean="0"/>
              <a:t>у них вещи и предметы культа. Раздраженные мудрецы наложили на </a:t>
            </a:r>
          </a:p>
          <a:p>
            <a:r>
              <a:rPr lang="ru-RU" sz="3600" dirty="0" smtClean="0"/>
              <a:t>него проклятие – и он забыл о своих </a:t>
            </a:r>
            <a:r>
              <a:rPr lang="ru-RU" sz="3600" dirty="0" err="1" smtClean="0"/>
              <a:t>сверхспособностях</a:t>
            </a:r>
            <a:r>
              <a:rPr lang="ru-RU" sz="3600" dirty="0" smtClean="0"/>
              <a:t>, а вспоминал </a:t>
            </a:r>
          </a:p>
          <a:p>
            <a:r>
              <a:rPr lang="ru-RU" sz="3600" dirty="0" smtClean="0"/>
              <a:t>только тогда, когда становилось не-</a:t>
            </a:r>
          </a:p>
          <a:p>
            <a:r>
              <a:rPr lang="ru-RU" sz="3600" dirty="0" smtClean="0"/>
              <a:t>обходимо помочь другим. </a:t>
            </a:r>
          </a:p>
          <a:p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06" y="142852"/>
            <a:ext cx="842968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Индийцы очень гордятся своим </a:t>
            </a:r>
          </a:p>
          <a:p>
            <a:r>
              <a:rPr lang="ru-RU" sz="4000" dirty="0" smtClean="0"/>
              <a:t>мифологическим </a:t>
            </a:r>
            <a:r>
              <a:rPr lang="ru-RU" sz="4000" dirty="0" err="1" smtClean="0"/>
              <a:t>гepoeм</a:t>
            </a:r>
            <a:r>
              <a:rPr lang="ru-RU" sz="4000" dirty="0" smtClean="0"/>
              <a:t>, а представители племени, проживающего на </a:t>
            </a:r>
            <a:r>
              <a:rPr lang="ru-RU" sz="4000" dirty="0" err="1" smtClean="0"/>
              <a:t>ceвeро-западе</a:t>
            </a:r>
            <a:r>
              <a:rPr lang="ru-RU" sz="4000" dirty="0" smtClean="0"/>
              <a:t> Индии, даже уверяли, </a:t>
            </a:r>
          </a:p>
          <a:p>
            <a:r>
              <a:rPr lang="ru-RU" sz="4000" dirty="0" smtClean="0"/>
              <a:t>что ведут свое происхождение именно от </a:t>
            </a:r>
            <a:r>
              <a:rPr lang="ru-RU" sz="4000" dirty="0" err="1" smtClean="0"/>
              <a:t>Xaнумaна</a:t>
            </a:r>
            <a:r>
              <a:rPr lang="ru-RU" sz="4000" dirty="0" smtClean="0"/>
              <a:t>, поскольку у их князей сохранился более длинный, чем у всех прочих людей, позвоночник, похожий на обезьяний хвост</a:t>
            </a:r>
            <a:r>
              <a:rPr lang="ru-RU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до Китая.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0"/>
            <a:ext cx="871543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Культ </a:t>
            </a:r>
            <a:r>
              <a:rPr lang="ru-RU" sz="4000" dirty="0" err="1" smtClean="0"/>
              <a:t>Ханумана</a:t>
            </a:r>
            <a:r>
              <a:rPr lang="ru-RU" sz="4000" dirty="0" smtClean="0"/>
              <a:t> – один из самых популярных в индуизме. Его </a:t>
            </a:r>
          </a:p>
          <a:p>
            <a:r>
              <a:rPr lang="ru-RU" sz="4000" dirty="0" smtClean="0"/>
              <a:t>чтят как наставника в науках и покровителя деревенской жизни.</a:t>
            </a:r>
          </a:p>
          <a:p>
            <a:endParaRPr lang="ru-RU" sz="4000" dirty="0" smtClean="0"/>
          </a:p>
          <a:p>
            <a:r>
              <a:rPr lang="ru-RU" sz="4000" dirty="0" smtClean="0"/>
              <a:t>Из Индии культ </a:t>
            </a:r>
            <a:r>
              <a:rPr lang="ru-RU" sz="4000" dirty="0" err="1" smtClean="0"/>
              <a:t>Ханумана</a:t>
            </a:r>
            <a:r>
              <a:rPr lang="ru-RU" sz="4000" dirty="0" smtClean="0"/>
              <a:t> </a:t>
            </a:r>
          </a:p>
          <a:p>
            <a:r>
              <a:rPr lang="ru-RU" sz="4000" dirty="0" smtClean="0"/>
              <a:t>(и обезьян вообще) распространился на </a:t>
            </a:r>
          </a:p>
          <a:p>
            <a:r>
              <a:rPr lang="ru-RU" sz="4000" dirty="0" smtClean="0"/>
              <a:t>всю Юго-Восточную Азию вплоть до КИТАЯ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428604"/>
            <a:ext cx="807249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/>
              <a:t>РЕЛИГИОЗНЫЙ КУЛЬТ</a:t>
            </a:r>
          </a:p>
          <a:p>
            <a:r>
              <a:rPr lang="ru-RU" sz="5400" dirty="0" smtClean="0"/>
              <a:t>В религии многих народов Востока обезьяна почиталась в качестве </a:t>
            </a:r>
          </a:p>
          <a:p>
            <a:r>
              <a:rPr lang="ru-RU" sz="5400" dirty="0" err="1" smtClean="0"/>
              <a:t>священнoгo</a:t>
            </a:r>
            <a:r>
              <a:rPr lang="ru-RU" sz="5400" dirty="0" smtClean="0"/>
              <a:t> животного.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8709" y="0"/>
            <a:ext cx="900986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/>
              <a:t>Например, </a:t>
            </a:r>
          </a:p>
          <a:p>
            <a:pPr algn="ctr"/>
            <a:r>
              <a:rPr lang="ru-RU" sz="4800" dirty="0" smtClean="0"/>
              <a:t>в Египте бабуин рассматривался как </a:t>
            </a:r>
          </a:p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символ мудрости, </a:t>
            </a:r>
          </a:p>
          <a:p>
            <a:pPr algn="ctr"/>
            <a:r>
              <a:rPr lang="ru-RU" sz="4800" dirty="0" smtClean="0"/>
              <a:t>а в Китае самка гиббона олицетворяла </a:t>
            </a:r>
            <a:r>
              <a:rPr lang="ru-RU" sz="4800" dirty="0" smtClean="0">
                <a:solidFill>
                  <a:srgbClr val="FF0000"/>
                </a:solidFill>
              </a:rPr>
              <a:t>материнскую </a:t>
            </a:r>
          </a:p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заботливость</a:t>
            </a:r>
            <a:r>
              <a:rPr lang="ru-RU" sz="4800" dirty="0" smtClean="0"/>
              <a:t>.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1439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В Японии </a:t>
            </a:r>
            <a:r>
              <a:rPr lang="ru-RU" sz="3600" b="1" i="1" dirty="0" smtClean="0"/>
              <a:t>игрушечная обезьянка </a:t>
            </a:r>
          </a:p>
          <a:p>
            <a:r>
              <a:rPr lang="ru-RU" sz="3600" b="1" i="1" dirty="0" smtClean="0"/>
              <a:t>до сих пор считается детским оберегом</a:t>
            </a:r>
            <a:r>
              <a:rPr lang="ru-RU" sz="3600" dirty="0" smtClean="0"/>
              <a:t>. Известная символическая фигура «</a:t>
            </a:r>
            <a:r>
              <a:rPr lang="ru-RU" sz="3600" dirty="0" err="1" smtClean="0"/>
              <a:t>кочин</a:t>
            </a:r>
            <a:r>
              <a:rPr lang="ru-RU" sz="3600" dirty="0" smtClean="0"/>
              <a:t>» – три обезьяны, которые не видят зла, не слышат зла и не говорят зла, – символизирует </a:t>
            </a:r>
          </a:p>
          <a:p>
            <a:r>
              <a:rPr lang="ru-RU" sz="3600" dirty="0" smtClean="0"/>
              <a:t>на Востоке </a:t>
            </a:r>
            <a:r>
              <a:rPr lang="ru-RU" sz="3600" dirty="0" smtClean="0">
                <a:solidFill>
                  <a:srgbClr val="FF0000"/>
                </a:solidFill>
              </a:rPr>
              <a:t>мудрую осторожность</a:t>
            </a:r>
            <a:r>
              <a:rPr lang="ru-RU" sz="3600" dirty="0" smtClean="0"/>
              <a:t>. </a:t>
            </a:r>
          </a:p>
          <a:p>
            <a:r>
              <a:rPr lang="ru-RU" sz="3600" dirty="0" smtClean="0"/>
              <a:t>Эта резная фигурка всегда считалась талисманом, охраняющим от </a:t>
            </a:r>
          </a:p>
          <a:p>
            <a:r>
              <a:rPr lang="ru-RU" sz="3600" dirty="0" smtClean="0"/>
              <a:t>клеветы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285860"/>
            <a:ext cx="5355113" cy="5045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2016 ГОД- ГОД КРАСНОЙ, ОГНЕННОЙ ОБЕЗЬЯНЫ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Однако настоящий культ обезьян царит в Индии. Там и в наши дни существуют посвященные им </a:t>
            </a:r>
            <a:r>
              <a:rPr lang="ru-RU" sz="3600" dirty="0" err="1" smtClean="0"/>
              <a:t>xpaмы</a:t>
            </a:r>
            <a:r>
              <a:rPr lang="ru-RU" sz="3600" dirty="0" smtClean="0"/>
              <a:t>, где животные беззаботно проживают на полном казенном обеспечении. </a:t>
            </a:r>
            <a:r>
              <a:rPr lang="ru-RU" sz="3600" dirty="0" err="1" smtClean="0"/>
              <a:t>Heсмотря</a:t>
            </a:r>
            <a:r>
              <a:rPr lang="ru-RU" sz="3600" dirty="0" smtClean="0"/>
              <a:t> на то что макаки резус, буквально наводняющие штаты Индии, наносят серьезный ущерб сельскому хозяйству </a:t>
            </a:r>
            <a:r>
              <a:rPr lang="ru-RU" sz="3600" dirty="0" err="1" smtClean="0"/>
              <a:t>cтpaны</a:t>
            </a:r>
            <a:r>
              <a:rPr lang="ru-RU" sz="3600" dirty="0" smtClean="0"/>
              <a:t>, забираются в дома, воруют и портят вещи, а иногда даже похищают детей, они тем не менее пользуются полной неприкосновенностью. Их даже нельзя прогонять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864399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В тибетском буддизме обезьяне </a:t>
            </a:r>
          </a:p>
          <a:p>
            <a:r>
              <a:rPr lang="ru-RU" sz="4400" dirty="0" smtClean="0"/>
              <a:t>выпала еще более высокая честь. </a:t>
            </a:r>
          </a:p>
          <a:p>
            <a:r>
              <a:rPr lang="ru-RU" sz="4400" dirty="0" smtClean="0"/>
              <a:t>По преданию, там священная обезьяна произвела на свет шестерых </a:t>
            </a:r>
          </a:p>
          <a:p>
            <a:r>
              <a:rPr lang="ru-RU" sz="4400" dirty="0" smtClean="0"/>
              <a:t>родоначальников тибетского народа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001156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В ЗЕРКАЛЕ ПРЕДУБЕЖДЕНИЯ</a:t>
            </a:r>
          </a:p>
          <a:p>
            <a:r>
              <a:rPr lang="ru-RU" sz="3200" dirty="0" smtClean="0"/>
              <a:t>В христианстве обезьяне не воздавались подобные почести. Наоборот, </a:t>
            </a:r>
            <a:r>
              <a:rPr lang="ru-RU" sz="3200" dirty="0" err="1" smtClean="0"/>
              <a:t>цepковь</a:t>
            </a:r>
            <a:r>
              <a:rPr lang="ru-RU" sz="3200" dirty="0" smtClean="0"/>
              <a:t>  заклеймила ее как олицетворение порочных страстей, как символ идолопоклонства и дьявольских ересей. </a:t>
            </a:r>
          </a:p>
          <a:p>
            <a:r>
              <a:rPr lang="ru-RU" sz="3200" dirty="0" smtClean="0"/>
              <a:t>В Средние века дьявол часто изображался в образе обезьяны.</a:t>
            </a:r>
          </a:p>
          <a:p>
            <a:r>
              <a:rPr lang="ru-RU" sz="3200" dirty="0" smtClean="0"/>
              <a:t> Изображение обезьяны с яблоком во рту символизировало грехопадение Адама и Евы. Образ обезьяны, закованной в цепи, означал победу над </a:t>
            </a:r>
            <a:r>
              <a:rPr lang="ru-RU" sz="3200" dirty="0" err="1" smtClean="0"/>
              <a:t>грехом.Часто</a:t>
            </a:r>
            <a:r>
              <a:rPr lang="ru-RU" sz="3200" dirty="0" smtClean="0"/>
              <a:t> обезьяны в карикатурном виде изображали мелкие недостатки человеческой натуры</a:t>
            </a:r>
            <a:r>
              <a:rPr lang="ru-RU" dirty="0" smtClean="0"/>
              <a:t>.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500174"/>
            <a:ext cx="750099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В изобразительном искусстве начиная с эпохи Средневековья обезьяна превратилась в </a:t>
            </a:r>
            <a:r>
              <a:rPr lang="ru-RU" sz="3600" b="1" i="1" dirty="0" smtClean="0"/>
              <a:t>аллегорию живописи</a:t>
            </a:r>
            <a:r>
              <a:rPr lang="ru-RU" sz="3600" dirty="0" smtClean="0"/>
              <a:t>, так как художники якобы лишь </a:t>
            </a:r>
          </a:p>
          <a:p>
            <a:r>
              <a:rPr lang="ru-RU" sz="3600" dirty="0" smtClean="0"/>
              <a:t>подражают тому, что уже создано </a:t>
            </a:r>
          </a:p>
          <a:p>
            <a:r>
              <a:rPr lang="ru-RU" sz="3600" dirty="0" smtClean="0"/>
              <a:t>природой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97346"/>
            <a:ext cx="85725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Пословицы про обезьяну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В хорошем платье и обезьяна…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Даже обезьяну слушай, если она говорит….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Из хорошей обезьяны не сделаешь и….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Лев – страшно, обезьяна –...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Обезьяна говорит, что падать всё же быстрее, чем….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Обезьяна и с короной на голове –...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Обезьяна – и та с дерева...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Под угрозой кулака и обезьяна...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Чем выше взбирается обезьяна, тем виднее….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Чем обезьяна безобразнее, тем больше...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80" y="335846"/>
            <a:ext cx="881827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+mj-lt"/>
              <a:buAutoNum type="arabicPeriod"/>
            </a:pPr>
            <a:r>
              <a:rPr lang="ru-RU" sz="3200" dirty="0" smtClean="0"/>
              <a:t>В х</a:t>
            </a:r>
            <a:r>
              <a:rPr lang="ru-RU" sz="2800" dirty="0" smtClean="0"/>
              <a:t>орошем платье и обезьяна красива.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ru-RU" sz="2800" dirty="0" smtClean="0"/>
              <a:t>Даже обезьяну слушай, если она говорит правду.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ru-RU" sz="2800" dirty="0" smtClean="0"/>
              <a:t>Из хорошей обезьяны не сделаешь и плохого человека.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ru-RU" sz="2800" dirty="0" smtClean="0"/>
              <a:t>Лев – страшно, обезьяна – смешно.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ru-RU" sz="2800" dirty="0" smtClean="0"/>
              <a:t>Обезьяна говорит, что падать всё же быстрее, чем спускаться.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ru-RU" sz="2800" dirty="0" smtClean="0"/>
              <a:t>Обезьяна и с короной на голове – обезьяна.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ru-RU" sz="2800" dirty="0" smtClean="0"/>
              <a:t>Обезьяна – и та с дерева падает.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ru-RU" sz="2800" dirty="0" smtClean="0"/>
              <a:t>Под угрозой кулака и обезьяна запляшет.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ru-RU" sz="2800" dirty="0" smtClean="0"/>
              <a:t>Чем выше взбирается обезьяна, тем виднее ее хвост.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ru-RU" sz="2800" dirty="0" smtClean="0"/>
              <a:t>Чем обезьяна безобразнее, тем больше кривляется.</a:t>
            </a:r>
          </a:p>
          <a:p>
            <a:pPr marL="342900" indent="-342900" algn="ctr">
              <a:buFont typeface="+mj-lt"/>
              <a:buAutoNum type="arabicPeriod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0"/>
            <a:ext cx="842968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Западная астрология также отмечает несколько положительных моментов, которые принесёт нам будущий год. </a:t>
            </a:r>
          </a:p>
          <a:p>
            <a:r>
              <a:rPr lang="ru-RU" sz="2800" dirty="0" smtClean="0"/>
              <a:t>Во-первых, практически все 12 месяцев планетой будут управлять два небесных тела - Сатурн и Марс. </a:t>
            </a:r>
          </a:p>
          <a:p>
            <a:r>
              <a:rPr lang="ru-RU" sz="2800" dirty="0" smtClean="0"/>
              <a:t>Сатурн отвечает за справедливость, наделяет людей благоразумием и последовательностью. </a:t>
            </a:r>
          </a:p>
          <a:p>
            <a:r>
              <a:rPr lang="ru-RU" sz="2800" dirty="0" smtClean="0"/>
              <a:t>Марс, хоть и является планетой войны и воинов, даёт нам силы, энергичность и целеустремлённость. </a:t>
            </a:r>
          </a:p>
          <a:p>
            <a:r>
              <a:rPr lang="ru-RU" sz="2800" dirty="0" smtClean="0"/>
              <a:t>В совокупности энергии этих планет помогут нам улучшить свою жизнь, добиться карьерных и материальных успехов. </a:t>
            </a:r>
          </a:p>
          <a:p>
            <a:r>
              <a:rPr lang="ru-RU" sz="2800" dirty="0" smtClean="0"/>
              <a:t>Общие астрологические характеристики указывают, что год Огненной Обезьяны будет благоприятным абсолютно во всех сферах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78687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Во-вторых, первый день 2016 года пройдёт под управлением знака Весы. В астрологии этот знак характеризуется как самый доброжелательный, мягкий и спокойный. Считается, что Весы наделяют людей внешней и внутренней привлекательностью, помогают устроить личную жизнь и найти верных друзей</a:t>
            </a:r>
            <a:r>
              <a:rPr lang="ru-RU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0"/>
            <a:ext cx="857256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Как украсить дом к приходу Огненной Обезьяны</a:t>
            </a:r>
            <a:endParaRPr lang="ru-RU" sz="2400" dirty="0" smtClean="0"/>
          </a:p>
          <a:p>
            <a:r>
              <a:rPr lang="ru-RU" sz="3200" dirty="0" smtClean="0"/>
              <a:t>Чтобы заинтересовать Обезьяну, украшая дом к Новому году, создайте для неё максимально знакомую и приятную обстановку. ничто не мешает нам украсить дом в африканском или тропическом стиле, которые являются родными для «виновницы торжества». Для этой цели можно использовать самые оригинальные и яркие украшения - пальмовые ветви, композиции из экзотических фруктов и тропических цветов, ракушки из морских глубин, различные элементы растительности и т.д</a:t>
            </a:r>
            <a:r>
              <a:rPr lang="ru-RU" sz="2400" dirty="0" smtClean="0"/>
              <a:t>. </a:t>
            </a:r>
          </a:p>
          <a:p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9"/>
            <a:ext cx="885828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Очень хорошо, если у вас получится нарядить в таком же стиле новогоднюю ёлку. При этом, совсем не обязательно ограничиваться одной вечнозелёной красавицей. Поскольку хвойные растения в тропиках не растут, в 2016 году в качестве живого новогоднего символа вполне уместно использовать пальму или любое другое высокое растение в горшке.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!important"/>
                <a:cs typeface="Arial" pitchFamily="34" charset="0"/>
              </a:rPr>
              <a:t>Грядущий 2016 год обещает быть сумбурным и насыщенным на события, так как хозяйкой этого года будет Обезьяна. Учитывая, что обезьяна довольно активное животное, то эти качества однозначно отобразятся на событиях 2016 года. Жизнь наберет стремительный ритм, а молниеносно сменяющие друг друга события оставят в памяти приятный след.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!important"/>
                <a:cs typeface="Arial" pitchFamily="34" charset="0"/>
              </a:rPr>
              <a:t>Год обезьяны это отличное время для реализации скрытых талантов в творческой сфере. Именно во время правления этого зверя на мировой арене появлялось наибольшее количество поэтов, талантливых актеров и художников. Так что если вы оптимистично настроены, а где-то в глубине души у вас ждет своего времени искорка таланта, то в 2016 году добиться успеха не составит труда.</a:t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!important"/>
                <a:cs typeface="Arial" pitchFamily="34" charset="0"/>
              </a:rPr>
            </a:b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!important"/>
                <a:cs typeface="Arial" pitchFamily="34" charset="0"/>
                <a:hlinkClick r:id="rId2"/>
              </a:rPr>
              <a:t>  </a:t>
            </a:r>
            <a:r>
              <a:rPr kumimoji="0" lang="ru-RU" sz="1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!important"/>
                <a:cs typeface="Arial" pitchFamily="34" charset="0"/>
              </a:rPr>
              <a:t>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!important"/>
                <a:cs typeface="Arial" pitchFamily="34" charset="0"/>
              </a:rPr>
              <a:t>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1026" name="Picture 2" descr="Год красной огненной Обезьяны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00" y="-90487"/>
            <a:ext cx="5651508" cy="1519224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28918" y="1329749"/>
            <a:ext cx="8400800" cy="738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!important"/>
                <a:cs typeface="Arial" pitchFamily="34" charset="0"/>
              </a:rPr>
              <a:t>Грядущий 2016 год обещает быть сумбурным и насыщенным на события, так как хозяйкой этого года будет Обезьяна. Учитывая, что обезьяна довольно активное животное, то эти качества однозначно отобразятся на событиях 2016 года. Жизнь наберет стремительный ритм, а молниеносно сменяющие друг друга события оставят в памяти приятный след.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!important"/>
                <a:cs typeface="Arial" pitchFamily="34" charset="0"/>
              </a:rPr>
              <a:t>Год обезьяны это отличное время для реализации скрытых талантов в творческой сфере. Именно во время правления этого зверя на мировой арене появлялось наибольшее количество поэтов, талантливых актеров и художников. Так что если вы оптимистично настроены, а где-то в глубине души у вас ждет своего времени искорка таланта, то в 2016 году добиться успеха не составит труда.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!important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!important"/>
                <a:cs typeface="Arial" pitchFamily="34" charset="0"/>
              </a:rPr>
            </a:b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!important"/>
                <a:cs typeface="Arial" pitchFamily="34" charset="0"/>
                <a:hlinkClick r:id="rId2"/>
              </a:rPr>
              <a:t>  </a:t>
            </a:r>
            <a:r>
              <a:rPr kumimoji="0" lang="ru-RU" sz="1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!important"/>
                <a:cs typeface="Arial" pitchFamily="34" charset="0"/>
              </a:rPr>
              <a:t>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!important"/>
                <a:cs typeface="Arial" pitchFamily="34" charset="0"/>
              </a:rPr>
              <a:t>                                                                        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8"/>
            <a:ext cx="792961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 праздничном оформлении также обязательно нужно задействовать оттенки и стихию года. Наша будущая покровительница наделена красным цветом, поэтому она наверняка обрадуется любому декору в этом тоне. Но, чтобы оформление не выглядело слишком ярко и однообразно, разбавьте красную палитру оранжевыми, жёлтыми, белыми, синими и зелёными оттенками, которые также принесут в ваш дом благоприятные энергии</a:t>
            </a:r>
            <a:r>
              <a:rPr lang="ru-RU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78684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Для подчёркивания огненной стихии года также можно использовать декор и украшения в красном цвете. Кроме того, огонь можно воссоздать с помощью красивых свечей, небесных фонариков, мерцающих гирлянд, оригинальных светильников и другой осветительной декорации</a:t>
            </a:r>
            <a:r>
              <a:rPr lang="ru-RU" sz="28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642918"/>
            <a:ext cx="792961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И, конечно же, образ восточного символа. В Китае в новогоднем оформлении должен прослеживаться и Японии перед наступлением Нового года покровителя и ставить их на </a:t>
            </a:r>
            <a:r>
              <a:rPr lang="ru-RU" sz="3200" dirty="0" err="1" smtClean="0"/>
              <a:t>самоЕ</a:t>
            </a:r>
            <a:r>
              <a:rPr lang="ru-RU" sz="3200" dirty="0" smtClean="0"/>
              <a:t> ВИДНОЕ МЕСТО желательно, возле входной двери,</a:t>
            </a:r>
          </a:p>
          <a:p>
            <a:r>
              <a:rPr lang="ru-RU" sz="3200" dirty="0" smtClean="0"/>
              <a:t>принято обмениваться фигурками СИМВОЛА грядущего НОВОГО ГОДА,. Подобное украшение считается своеобразным оберегом, который охраняет дом и всех его обитателей в ближайшие 12 месяцев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1088" y="214290"/>
            <a:ext cx="8882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Благоприятные угощения и сервировка новогоднего стола</a:t>
            </a:r>
          </a:p>
          <a:p>
            <a:r>
              <a:rPr lang="ru-RU" sz="3200" dirty="0" smtClean="0"/>
              <a:t> Хоть обезьяны не относятся к травоядным животным, они с большим удовольствием лакомятся фруктами и овощами, а не мясом, поэтому основные блюда для нового 2016 года должны быть вегетарианскими. Если вы не можете отказаться от мясных и рыбных деликатесов, не мучайте себя, а просто украсьте эти блюда обилием зелени, фруктовым и овощным декором.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642919"/>
            <a:ext cx="90011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Так как 2016 год - </a:t>
            </a:r>
            <a:r>
              <a:rPr lang="ru-RU" sz="3200" dirty="0" err="1" smtClean="0"/>
              <a:t>год</a:t>
            </a:r>
            <a:r>
              <a:rPr lang="ru-RU" sz="3200" dirty="0" smtClean="0"/>
              <a:t> Огненной Обезьяны, то и цвета года соответствующие. Приветствуются все </a:t>
            </a:r>
            <a:r>
              <a:rPr lang="ru-RU" sz="3200" dirty="0" smtClean="0">
                <a:solidFill>
                  <a:srgbClr val="FF0000"/>
                </a:solidFill>
              </a:rPr>
              <a:t>оттенки красного, оранжевого, желтого, золотого, перламутрового, кораллового, коричневого, бордового, рыжего, шоколадного</a:t>
            </a:r>
            <a:r>
              <a:rPr lang="ru-RU" sz="3200" dirty="0" smtClean="0"/>
              <a:t>. В оттенках цвета пламени вы обратите на себя внимание Огненной Обезьяны, и она подарит удачу, богатство и счастье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0"/>
            <a:ext cx="685804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Каждый год соответствует определенному животному</a:t>
            </a:r>
            <a:r>
              <a:rPr lang="ru-RU" sz="3200" dirty="0" smtClean="0"/>
              <a:t>. </a:t>
            </a:r>
          </a:p>
          <a:p>
            <a:r>
              <a:rPr lang="ru-RU" sz="3200" dirty="0" smtClean="0"/>
              <a:t>Начинается 12-летний цикл с года Крысы, затем приходит год </a:t>
            </a:r>
          </a:p>
          <a:p>
            <a:r>
              <a:rPr lang="ru-RU" sz="3200" dirty="0" smtClean="0"/>
              <a:t>Быка, </a:t>
            </a:r>
          </a:p>
          <a:p>
            <a:r>
              <a:rPr lang="ru-RU" sz="3200" dirty="0" smtClean="0"/>
              <a:t>Тигра, </a:t>
            </a:r>
          </a:p>
          <a:p>
            <a:r>
              <a:rPr lang="ru-RU" sz="3200" dirty="0" smtClean="0"/>
              <a:t>Кролика,</a:t>
            </a:r>
          </a:p>
          <a:p>
            <a:r>
              <a:rPr lang="ru-RU" sz="3200" dirty="0" smtClean="0"/>
              <a:t>Дракона, </a:t>
            </a:r>
          </a:p>
          <a:p>
            <a:r>
              <a:rPr lang="ru-RU" sz="3200" dirty="0" smtClean="0"/>
              <a:t>Змеи,</a:t>
            </a:r>
          </a:p>
          <a:p>
            <a:r>
              <a:rPr lang="ru-RU" sz="3200" dirty="0" smtClean="0"/>
              <a:t> Лошади,</a:t>
            </a:r>
          </a:p>
          <a:p>
            <a:r>
              <a:rPr lang="ru-RU" sz="3200" dirty="0" smtClean="0"/>
              <a:t> Козы, </a:t>
            </a:r>
          </a:p>
          <a:p>
            <a:r>
              <a:rPr lang="ru-RU" sz="3200" dirty="0" smtClean="0"/>
              <a:t>Обезьяны,</a:t>
            </a:r>
          </a:p>
          <a:p>
            <a:r>
              <a:rPr lang="ru-RU" sz="3200" dirty="0" smtClean="0"/>
              <a:t> Петуха, </a:t>
            </a:r>
          </a:p>
          <a:p>
            <a:r>
              <a:rPr lang="ru-RU" sz="3200" dirty="0" smtClean="0"/>
              <a:t>Собаки </a:t>
            </a:r>
          </a:p>
          <a:p>
            <a:r>
              <a:rPr lang="ru-RU" sz="3200" dirty="0" smtClean="0"/>
              <a:t> Кабана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42853"/>
            <a:ext cx="457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Наряду с этим каждый год соответствует </a:t>
            </a:r>
          </a:p>
          <a:p>
            <a:r>
              <a:rPr lang="ru-RU" sz="3200" dirty="0" smtClean="0"/>
              <a:t>определенному первоэлементу (или </a:t>
            </a:r>
          </a:p>
          <a:p>
            <a:r>
              <a:rPr lang="ru-RU" sz="3200" dirty="0" smtClean="0"/>
              <a:t>стихии). Их </a:t>
            </a:r>
            <a:r>
              <a:rPr lang="ru-RU" sz="3200" dirty="0" smtClean="0">
                <a:solidFill>
                  <a:srgbClr val="FF0000"/>
                </a:solidFill>
              </a:rPr>
              <a:t>пять</a:t>
            </a:r>
            <a:r>
              <a:rPr lang="ru-RU" sz="3200" dirty="0" smtClean="0"/>
              <a:t>, и они идут поочередно друг за другом: </a:t>
            </a:r>
            <a:r>
              <a:rPr lang="ru-RU" sz="3200" dirty="0" smtClean="0">
                <a:solidFill>
                  <a:srgbClr val="FF0000"/>
                </a:solidFill>
              </a:rPr>
              <a:t>Дерево, Огонь,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Земля, Металл, Вода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857232"/>
            <a:ext cx="457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Помимо этого существует также </a:t>
            </a:r>
          </a:p>
          <a:p>
            <a:r>
              <a:rPr lang="ru-RU" sz="3200" dirty="0" smtClean="0"/>
              <a:t>деление на цвета: </a:t>
            </a:r>
            <a:r>
              <a:rPr lang="ru-RU" sz="3200" dirty="0" smtClean="0">
                <a:solidFill>
                  <a:srgbClr val="0070C0"/>
                </a:solidFill>
              </a:rPr>
              <a:t>синий,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красный</a:t>
            </a:r>
            <a:r>
              <a:rPr lang="ru-RU" sz="3200" dirty="0" smtClean="0"/>
              <a:t>, </a:t>
            </a:r>
          </a:p>
          <a:p>
            <a:r>
              <a:rPr lang="ru-RU" sz="3200" dirty="0" smtClean="0">
                <a:solidFill>
                  <a:srgbClr val="FFC000"/>
                </a:solidFill>
              </a:rPr>
              <a:t>желтый,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белый</a:t>
            </a:r>
            <a:r>
              <a:rPr lang="ru-RU" sz="3200" dirty="0" smtClean="0"/>
              <a:t>, черный. Именно в </a:t>
            </a:r>
          </a:p>
          <a:p>
            <a:r>
              <a:rPr lang="ru-RU" sz="3200" dirty="0" smtClean="0"/>
              <a:t>такой последовательности они идут </a:t>
            </a:r>
          </a:p>
          <a:p>
            <a:r>
              <a:rPr lang="ru-RU" sz="3200" dirty="0" smtClean="0"/>
              <a:t>по годам друг за другом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85728"/>
            <a:ext cx="59293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2016 год станет годом Красной </a:t>
            </a:r>
          </a:p>
          <a:p>
            <a:r>
              <a:rPr lang="ru-RU" sz="3200" dirty="0" smtClean="0"/>
              <a:t>Огненной Обезьяны. Согласно китайскому гороскопу, весело помахивая хвостиком и стуча копытцами, 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Зеленая Деревянная Коза </a:t>
            </a:r>
            <a:r>
              <a:rPr lang="ru-RU" sz="3200" dirty="0" smtClean="0"/>
              <a:t>покинет </a:t>
            </a:r>
          </a:p>
          <a:p>
            <a:r>
              <a:rPr lang="ru-RU" sz="3200" dirty="0" smtClean="0"/>
              <a:t>нас </a:t>
            </a:r>
            <a:r>
              <a:rPr lang="ru-RU" sz="3200" dirty="0" smtClean="0">
                <a:solidFill>
                  <a:srgbClr val="FF0000"/>
                </a:solidFill>
              </a:rPr>
              <a:t>8 февраля</a:t>
            </a:r>
            <a:r>
              <a:rPr lang="ru-RU" sz="3200" dirty="0" smtClean="0"/>
              <a:t>, уступив место не-</a:t>
            </a:r>
          </a:p>
          <a:p>
            <a:r>
              <a:rPr lang="ru-RU" sz="3200" dirty="0" smtClean="0"/>
              <a:t>предсказуемой </a:t>
            </a:r>
            <a:r>
              <a:rPr lang="ru-RU" sz="3200" dirty="0" smtClean="0">
                <a:solidFill>
                  <a:srgbClr val="FF0000"/>
                </a:solidFill>
              </a:rPr>
              <a:t>Обезьяне. 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0"/>
            <a:ext cx="88582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Хозяйка будущего года запросто </a:t>
            </a:r>
          </a:p>
          <a:p>
            <a:r>
              <a:rPr lang="ru-RU" sz="3600" dirty="0" smtClean="0"/>
              <a:t>может выкинуть сюрприз, последствия которого придется долго расхлебывать.</a:t>
            </a:r>
          </a:p>
          <a:p>
            <a:r>
              <a:rPr lang="ru-RU" sz="3600" dirty="0" smtClean="0"/>
              <a:t> Обезьяна – артистичная </a:t>
            </a:r>
          </a:p>
          <a:p>
            <a:r>
              <a:rPr lang="ru-RU" sz="3600" dirty="0" smtClean="0"/>
              <a:t>и эксцентричная натура, обладающая вместе с тем сильной интуицией. Она своенравна и капризна; трудно догадаться, что у нее на уме. Ее действия легко меняются в зависимости от настроения. Она бывает </a:t>
            </a:r>
          </a:p>
          <a:p>
            <a:r>
              <a:rPr lang="ru-RU" sz="3600" dirty="0" smtClean="0"/>
              <a:t>как доброй и веселой, так и агрессивной и злой</a:t>
            </a:r>
            <a:r>
              <a:rPr lang="ru-RU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1"/>
            <a:ext cx="828680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С другой стороны, Обезьяна </a:t>
            </a:r>
          </a:p>
          <a:p>
            <a:r>
              <a:rPr lang="ru-RU" sz="3200" dirty="0" smtClean="0"/>
              <a:t>очень сообразительна и изобретательна. Ее ум гибок и быстр. </a:t>
            </a:r>
          </a:p>
          <a:p>
            <a:r>
              <a:rPr lang="ru-RU" sz="3200" dirty="0" smtClean="0"/>
              <a:t>Она способна думать о множестве </a:t>
            </a:r>
            <a:r>
              <a:rPr lang="ru-RU" sz="3200" dirty="0" err="1" smtClean="0"/>
              <a:t>ве</a:t>
            </a:r>
            <a:r>
              <a:rPr lang="ru-RU" sz="3200" dirty="0" smtClean="0"/>
              <a:t>-</a:t>
            </a:r>
          </a:p>
          <a:p>
            <a:r>
              <a:rPr lang="ru-RU" sz="3200" dirty="0" smtClean="0"/>
              <a:t>щей одновременно.</a:t>
            </a:r>
          </a:p>
          <a:p>
            <a:r>
              <a:rPr lang="ru-RU" sz="3200" dirty="0" smtClean="0"/>
              <a:t>Этот знак характеризует любопытство и желание познавать мир, делать новые открытия.</a:t>
            </a:r>
          </a:p>
          <a:p>
            <a:r>
              <a:rPr lang="ru-RU" sz="3200" dirty="0" smtClean="0"/>
              <a:t>Так что год Обезьяны можно смело </a:t>
            </a:r>
          </a:p>
          <a:p>
            <a:r>
              <a:rPr lang="ru-RU" sz="3200" dirty="0" smtClean="0"/>
              <a:t>посвятить путешествиям или </a:t>
            </a:r>
            <a:r>
              <a:rPr lang="ru-RU" sz="3200" dirty="0" err="1" smtClean="0"/>
              <a:t>чтото</a:t>
            </a:r>
            <a:r>
              <a:rPr lang="ru-RU" sz="3200" dirty="0" smtClean="0"/>
              <a:t> кардинально поменять в своей </a:t>
            </a:r>
          </a:p>
          <a:p>
            <a:r>
              <a:rPr lang="ru-RU" sz="3200" dirty="0" smtClean="0"/>
              <a:t>жизни. Впрочем, что бы мы ни планировали, Обезьяна всё переиначит,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1813</Words>
  <Application>Microsoft Office PowerPoint</Application>
  <PresentationFormat>Экран (4:3)</PresentationFormat>
  <Paragraphs>147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Слайд 1</vt:lpstr>
      <vt:lpstr>2016 ГОД- ГОД КРАСНОЙ, ОГНЕННОЙ ОБЕЗЬЯНЫ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ОБЕЗЬЯНИЙ БОГ В мифологии индийцев и китай- цев божественные обезьяны часто  играют роль умных и ловких гepoeв.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DNA7 X86</cp:lastModifiedBy>
  <cp:revision>28</cp:revision>
  <dcterms:created xsi:type="dcterms:W3CDTF">2015-12-26T13:57:39Z</dcterms:created>
  <dcterms:modified xsi:type="dcterms:W3CDTF">2015-12-26T16:14:47Z</dcterms:modified>
</cp:coreProperties>
</file>