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0AE155-F218-4B5A-989C-DDBCCABFBF7A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BC7B3D-AFFE-448C-B02A-EC2F28755B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0AE155-F218-4B5A-989C-DDBCCABFBF7A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BC7B3D-AFFE-448C-B02A-EC2F28755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0AE155-F218-4B5A-989C-DDBCCABFBF7A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BC7B3D-AFFE-448C-B02A-EC2F28755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0AE155-F218-4B5A-989C-DDBCCABFBF7A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BC7B3D-AFFE-448C-B02A-EC2F28755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0AE155-F218-4B5A-989C-DDBCCABFBF7A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BC7B3D-AFFE-448C-B02A-EC2F28755B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0AE155-F218-4B5A-989C-DDBCCABFBF7A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BC7B3D-AFFE-448C-B02A-EC2F28755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0AE155-F218-4B5A-989C-DDBCCABFBF7A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BC7B3D-AFFE-448C-B02A-EC2F28755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0AE155-F218-4B5A-989C-DDBCCABFBF7A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BC7B3D-AFFE-448C-B02A-EC2F28755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0AE155-F218-4B5A-989C-DDBCCABFBF7A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BC7B3D-AFFE-448C-B02A-EC2F28755B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0AE155-F218-4B5A-989C-DDBCCABFBF7A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BC7B3D-AFFE-448C-B02A-EC2F28755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0AE155-F218-4B5A-989C-DDBCCABFBF7A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BC7B3D-AFFE-448C-B02A-EC2F28755B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D0AE155-F218-4B5A-989C-DDBCCABFBF7A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BBC7B3D-AFFE-448C-B02A-EC2F28755B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ru.wikipedia.org/wiki/%D0%A4%D0%B0%D0%B9%D0%BB:Kazan_building_in_kremlin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92%D1%81%D0%B5%D1%80%D0%BE%D1%81%D1%81%D0%B8%D0%B9%D1%81%D0%BA%D0%B0%D1%8F_%D0%BF%D0%B5%D1%80%D0%B5%D0%BF%D0%B8%D1%81%D1%8C_%D0%BD%D0%B0%D1%81%D0%B5%D0%BB%D0%B5%D0%BD%D0%B8%D1%8F_(2010)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2%D0%B0%D1%82%D0%B0%D1%80%D1%8B" TargetMode="External"/><Relationship Id="rId2" Type="http://schemas.openxmlformats.org/officeDocument/2006/relationships/hyperlink" Target="http://ru.wikipedia.org/wiki/%D0%A0%D1%83%D1%81%D1%81%D0%BA%D0%B8%D0%B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0%D0%B7%D0%B5%D1%80%D0%B1%D0%B0%D0%B9%D0%B4%D0%B6%D0%B0%D0%BD%D1%86%D1%8B" TargetMode="External"/><Relationship Id="rId5" Type="http://schemas.openxmlformats.org/officeDocument/2006/relationships/hyperlink" Target="http://ru.wikipedia.org/wiki/%D0%A3%D0%BA%D1%80%D0%B0%D0%B8%D0%BD%D1%86%D1%8B" TargetMode="External"/><Relationship Id="rId4" Type="http://schemas.openxmlformats.org/officeDocument/2006/relationships/hyperlink" Target="http://ru.wikipedia.org/wiki/%D0%A7%D1%83%D0%B2%D0%B0%D1%88%D0%B8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ru.wikipedia.org/wiki/%D0%A4%D0%B0%D0%B9%D0%BB:Kazan11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.wikipedia.org/wiki/%D0%9E%D1%81%D0%BD%D0%BE%D0%B2%D0%BD%D0%BE%D0%B9_%D0%BA%D0%B0%D0%BF%D0%B8%D1%82%D0%B0%D0%BB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ru.wikipedia.org/wiki/%D0%A4%D0%B0%D0%B9%D0%BB:Prospect_Pobedy_Kazan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2005_%D0%B3%D0%BE%D0%B4_%D0%B2_%D0%B8%D1%81%D1%82%D0%BE%D1%80%D0%B8%D0%B8_%D0%BC%D0%B5%D1%82%D1%80%D0%BE%D0%BF%D0%BE%D0%BB%D0%B8%D1%82%D0%B5%D0%BD%D0%B0" TargetMode="External"/><Relationship Id="rId5" Type="http://schemas.openxmlformats.org/officeDocument/2006/relationships/hyperlink" Target="http://ru.wikipedia.org/wiki/27_%D0%B0%D0%B2%D0%B3%D1%83%D1%81%D1%82%D0%B0" TargetMode="External"/><Relationship Id="rId4" Type="http://schemas.openxmlformats.org/officeDocument/2006/relationships/hyperlink" Target="http://ru.wikipedia.org/wiki/%D0%9A%D0%B0%D0%B7%D0%B0%D0%BD%D1%81%D0%BA%D0%B8%D0%B9_%D0%BC%D0%B5%D1%82%D1%80%D0%BE%D0%BF%D0%BE%D0%BB%D0%B8%D1%82%D0%B5%D0%BD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3%D0%B8%D0%BC%D0%BD%D0%B0%D0%B7%D0%B8%D1%8F" TargetMode="External"/><Relationship Id="rId7" Type="http://schemas.openxmlformats.org/officeDocument/2006/relationships/hyperlink" Target="http://ru.wikipedia.org/wiki/%D0%A2%D0%B5%D1%85%D0%BD%D0%B8%D0%BA%D1%83%D0%BC" TargetMode="External"/><Relationship Id="rId2" Type="http://schemas.openxmlformats.org/officeDocument/2006/relationships/hyperlink" Target="http://ru.wikipedia.org/wiki/%D0%94%D0%B5%D1%82%D1%81%D0%BA%D0%B8%D0%B9_%D1%81%D0%B0%D0%B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F%D1%80%D0%BE%D1%84%D0%B5%D1%81%D1%81%D0%B8%D0%BE%D0%BD%D0%B0%D0%BB%D1%8C%D0%BD%D0%BE-%D1%82%D0%B5%D1%85%D0%BD%D0%B8%D1%87%D0%B5%D1%81%D0%BA%D0%BE%D0%B5_%D1%83%D1%87%D0%B8%D0%BB%D0%B8%D1%89%D0%B5" TargetMode="External"/><Relationship Id="rId5" Type="http://schemas.openxmlformats.org/officeDocument/2006/relationships/hyperlink" Target="http://ru.wikipedia.org/wiki/%D0%A1%D1%80%D0%B5%D0%B4%D0%BD%D0%B5%D0%B5_%D0%BF%D1%80%D0%BE%D1%84%D0%B5%D1%81%D1%81%D0%B8%D0%BE%D0%BD%D0%B0%D0%BB%D1%8C%D0%BD%D0%BE%D0%B5_%D0%BE%D0%B1%D1%80%D0%B0%D0%B7%D0%BE%D0%B2%D0%B0%D0%BD%D0%B8%D0%B5" TargetMode="External"/><Relationship Id="rId4" Type="http://schemas.openxmlformats.org/officeDocument/2006/relationships/hyperlink" Target="http://ru.wikipedia.org/wiki/%D0%9B%D0%B8%D1%86%D0%B5%D0%B9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ru.wikipedia.org/wiki/%D0%A4%D0%B0%D0%B9%D0%BB:Kgtu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karta.tatar.ru/portal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ru.wikipedia.org/wiki/%D0%A4%D0%B0%D0%B9%D0%BB:Anrt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.wikipedia.org/wiki/%D0%90%D0%BA%D0%B0%D0%B4%D0%B5%D0%BC%D0%B8%D1%8F_%D0%BD%D0%B0%D1%83%D0%BA_%D0%A0%D0%B5%D1%81%D0%BF%D1%83%D0%B1%D0%BB%D0%B8%D0%BA%D0%B8_%D0%A2%D0%B0%D1%82%D0%B0%D1%80%D1%81%D1%82%D0%B0%D0%BD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ru.wikipedia.org/wiki/%D0%A4%D0%B0%D0%B9%D0%BB:Kazan_theatre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hyperlink" Target="http://ru.wikipedia.org/wiki/%D0%A4%D0%B0%D0%B9%D0%BB:Korston_Hotel&amp;Mall_Kazan_1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8.jpeg"/><Relationship Id="rId2" Type="http://schemas.openxmlformats.org/officeDocument/2006/relationships/hyperlink" Target="http://ru.wikipedia.org/wiki/%D0%A4%D0%B0%D0%B9%D0%BB:SoltanMosque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4%D0%B0%D0%B9%D0%BB:Petropavlovsky_sobor_kazan.jpg" TargetMode="External"/><Relationship Id="rId5" Type="http://schemas.openxmlformats.org/officeDocument/2006/relationships/image" Target="../media/image27.jpeg"/><Relationship Id="rId4" Type="http://schemas.openxmlformats.org/officeDocument/2006/relationships/hyperlink" Target="http://ru.wikipedia.org/wiki/%D0%A4%D0%B0%D0%B9%D0%BB:Kazan_catholic_church_2.JPG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2009_%D0%B3%D0%BE%D0%B4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1888_%D0%B3%D0%BE%D0%B4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ru.wikipedia.org/wiki/%D0%A4%D0%B0%D0%B9%D0%BB:Baskethall_Kazan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ru.wikipedia.org/wiki/%D0%A4%D0%B0%D0%B9%D0%BB:Kazan_smoke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hyperlink" Target="http://ru.wikipedia.org/wiki/%D0%A4%D0%B0%D0%B9%D0%BB:Firinat_xalikov_internal_kazan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4%D0%B0%D0%B9%D0%BB:Kazan_Soyembika.jpg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://ru.wikipedia.org/wiki/%D0%A4%D0%B0%D0%B9%D0%BB:Gravura.jp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91%D1%83%D0%BB%D0%B3%D0%B0%D1%80%D1%8B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/index.php?title=%D0%94%D0%B0%D1%82%D0%B8%D1%80%D0%BE%D0%B2%D0%BA%D0%B0&amp;action=edit&amp;redlink=1" TargetMode="External"/><Relationship Id="rId3" Type="http://schemas.openxmlformats.org/officeDocument/2006/relationships/hyperlink" Target="http://ru.wikipedia.org/wiki/%D0%9A%D0%B0%D0%B7%D0%B0%D0%BD%D1%81%D0%BA%D0%B8%D0%B9_%D0%BA%D1%80%D0%B5%D0%BC%D0%BB%D1%8C" TargetMode="External"/><Relationship Id="rId7" Type="http://schemas.openxmlformats.org/officeDocument/2006/relationships/hyperlink" Target="http://ru.wikipedia.org/wiki/%D0%90%D1%80%D1%82%D0%B5%D1%84%D0%B0%D0%BA%D1%82_(%D0%B0%D1%80%D1%85%D0%B5%D0%BE%D0%BB%D0%BE%D0%B3%D0%B8%D1%8F)" TargetMode="External"/><Relationship Id="rId2" Type="http://schemas.openxmlformats.org/officeDocument/2006/relationships/hyperlink" Target="http://ru.wikipedia.org/wiki/%D0%90%D1%80%D1%85%D0%B5%D0%BE%D0%BB%D0%BE%D0%B3%D0%B8%D1%87%D0%B5%D1%81%D0%BA%D0%B8%D0%B5_%D1%80%D0%B0%D1%81%D0%BA%D0%BE%D0%BF%D0%BA%D0%B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930_%D0%B3%D0%BE%D0%B4" TargetMode="External"/><Relationship Id="rId5" Type="http://schemas.openxmlformats.org/officeDocument/2006/relationships/hyperlink" Target="http://ru.wikipedia.org/wiki/929_%D0%B3%D0%BE%D0%B4" TargetMode="External"/><Relationship Id="rId4" Type="http://schemas.openxmlformats.org/officeDocument/2006/relationships/hyperlink" Target="http://ru.wikipedia.org/wiki/%D0%92%D0%B0%D1%86%D0%BB%D0%B0%D0%B2_%D0%A1%D0%B2%D1%8F%D1%82%D0%BE%D0%B9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A%D0%B0%D0%B7%D0%B0%D0%BD%D1%8C" TargetMode="External"/><Relationship Id="rId3" Type="http://schemas.openxmlformats.org/officeDocument/2006/relationships/hyperlink" Target="http://ru.wikipedia.org/wiki/%D0%A3%D0%BB%D1%83-%D0%9C%D1%83%D1%85%D0%B0%D0%BC%D0%BC%D0%B5%D0%B4" TargetMode="External"/><Relationship Id="rId7" Type="http://schemas.openxmlformats.org/officeDocument/2006/relationships/hyperlink" Target="http://ru.wikipedia.org/wiki/%D0%A1%D1%82%D0%B0%D1%80%D0%B0%D1%8F_%D0%A2%D0%B0%D1%82%D0%B0%D1%80%D1%81%D0%BA%D0%B0%D1%8F_%D1%81%D0%BB%D0%BE%D0%B1%D0%BE%D0%B4%D0%B0_(%D0%9A%D0%B0%D0%B7%D0%B0%D0%BD%D1%8C)" TargetMode="External"/><Relationship Id="rId2" Type="http://schemas.openxmlformats.org/officeDocument/2006/relationships/hyperlink" Target="http://ru.wikipedia.org/wiki/1438_%D0%B3%D0%BE%D0%B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1552_%D0%B3%D0%BE%D0%B4" TargetMode="External"/><Relationship Id="rId5" Type="http://schemas.openxmlformats.org/officeDocument/2006/relationships/hyperlink" Target="http://ru.wikipedia.org/wiki/%D0%A0%D1%83%D1%81%D1%81%D0%BA%D0%BE-%D0%BA%D0%B0%D0%B7%D0%B0%D0%BD%D1%81%D0%BA%D0%B8%D0%B5_%D0%B2%D0%BE%D0%B9%D0%BD%D1%8B" TargetMode="External"/><Relationship Id="rId4" Type="http://schemas.openxmlformats.org/officeDocument/2006/relationships/hyperlink" Target="http://ru.wikipedia.org/wiki/%D0%9A%D0%B0%D0%B7%D0%B0%D0%BD%D1%81%D0%BA%D0%BE%D0%B5_%D1%85%D0%B0%D0%BD%D1%81%D1%82%D0%B2%D0%BE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1%D0%BE%D0%B2%D0%B5%D1%82%D1%81%D0%BA%D0%B8%D0%B9_%D1%80%D0%B0%D0%B9%D0%BE%D0%BD_(%D0%9A%D0%B0%D0%B7%D0%B0%D0%BD%D1%8C)" TargetMode="External"/><Relationship Id="rId3" Type="http://schemas.openxmlformats.org/officeDocument/2006/relationships/hyperlink" Target="http://ru.wikipedia.org/wiki/%D0%92%D0%B0%D1%85%D0%B8%D1%82%D0%BE%D0%B2%D1%81%D0%BA%D0%B8%D0%B9_%D1%80%D0%B0%D0%B9%D0%BE%D0%BD_(%D0%9A%D0%B0%D0%B7%D0%B0%D0%BD%D1%8C)" TargetMode="External"/><Relationship Id="rId7" Type="http://schemas.openxmlformats.org/officeDocument/2006/relationships/hyperlink" Target="http://ru.wikipedia.org/wiki/%D0%9F%D1%80%D0%B8%D0%B2%D0%BE%D0%BB%D0%B6%D1%81%D0%BA%D0%B8%D0%B9_%D1%80%D0%B0%D0%B9%D0%BE%D0%BD_(%D0%9A%D0%B0%D0%B7%D0%B0%D0%BD%D1%8C)" TargetMode="External"/><Relationship Id="rId2" Type="http://schemas.openxmlformats.org/officeDocument/2006/relationships/hyperlink" Target="http://ru.wikipedia.org/wiki/%D0%90%D0%B2%D0%B8%D0%B0%D1%81%D1%82%D1%80%D0%BE%D0%B8%D1%82%D0%B5%D0%BB%D1%8C%D0%BD%D1%8B%D0%B9_%D1%80%D0%B0%D0%B9%D0%BE%D0%BD_(%D0%9A%D0%B0%D0%B7%D0%B0%D0%BD%D1%8C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D%D0%BE%D0%B2%D0%BE-%D0%A1%D0%B0%D0%B2%D0%B8%D0%BD%D0%BE%D0%B2%D1%81%D0%BA%D0%B8%D0%B9_%D1%80%D0%B0%D0%B9%D0%BE%D0%BD_(%D0%9A%D0%B0%D0%B7%D0%B0%D0%BD%D1%8C)" TargetMode="External"/><Relationship Id="rId5" Type="http://schemas.openxmlformats.org/officeDocument/2006/relationships/hyperlink" Target="http://ru.wikipedia.org/wiki/%D0%9C%D0%BE%D1%81%D0%BA%D0%BE%D0%B2%D1%81%D0%BA%D0%B8%D0%B9_%D1%80%D0%B0%D0%B9%D0%BE%D0%BD_(%D0%9A%D0%B0%D0%B7%D0%B0%D0%BD%D1%8C)" TargetMode="External"/><Relationship Id="rId4" Type="http://schemas.openxmlformats.org/officeDocument/2006/relationships/hyperlink" Target="http://ru.wikipedia.org/wiki/%D0%9A%D0%B8%D1%80%D0%BE%D0%B2%D1%81%D0%BA%D0%B8%D0%B9_%D1%80%D0%B0%D0%B9%D0%BE%D0%BD_(%D0%9A%D0%B0%D0%B7%D0%B0%D0%BD%D1%8C)" TargetMode="External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2005_%D0%B3%D0%BE%D0%B4" TargetMode="External"/><Relationship Id="rId7" Type="http://schemas.openxmlformats.org/officeDocument/2006/relationships/image" Target="../media/image9.jpeg"/><Relationship Id="rId2" Type="http://schemas.openxmlformats.org/officeDocument/2006/relationships/hyperlink" Target="http://ru.wikipedia.org/wiki/%D0%9C%D1%8D%D1%8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://ru.wikipedia.org/wiki/%D0%A4%D0%B0%D0%B9%D0%BB:Kazan_town_hall.jpg" TargetMode="External"/><Relationship Id="rId4" Type="http://schemas.openxmlformats.org/officeDocument/2006/relationships/hyperlink" Target="http://ru.wikipedia.org/wiki/%D0%9C%D0%B5%D1%82%D1%88%D0%B8%D0%BD,_%D0%98%D0%BB%D1%8C%D1%81%D1%83%D1%80_%D0%A0%D0%B0%D0%B8%D1%81%D0%BE%D0%B2%D0%B8%D1%8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8"/>
            <a:ext cx="7772400" cy="4071965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/>
              <a:t>Классный час </a:t>
            </a: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>«Поговорим </a:t>
            </a:r>
            <a:r>
              <a:rPr lang="ru-RU" sz="4800" b="1" dirty="0"/>
              <a:t>ещё раз о Казани».</a:t>
            </a:r>
            <a:r>
              <a:rPr lang="ru-RU" sz="4800" dirty="0"/>
              <a:t/>
            </a:r>
            <a:br>
              <a:rPr lang="ru-RU" sz="4800" dirty="0"/>
            </a:b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3429000"/>
            <a:ext cx="7406640" cy="221457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 Президент Татарстана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4" name="Содержимое 3" descr="http://upload.wikimedia.org/wikipedia/commons/thumb/0/04/Kazan_building_in_kremlin.jpg/250px-Kazan_building_in_kremlin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5429256" y="3714752"/>
            <a:ext cx="3429024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 descr="http://megaobzor.com/load/stati/minnix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1142984"/>
            <a:ext cx="4000528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Геральдика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857233"/>
            <a:ext cx="2286016" cy="378621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600" b="1" dirty="0" smtClean="0"/>
              <a:t>              </a:t>
            </a:r>
            <a:r>
              <a:rPr lang="ru-RU" sz="2000" b="1" dirty="0" smtClean="0"/>
              <a:t>Автором </a:t>
            </a:r>
            <a:r>
              <a:rPr lang="ru-RU" sz="2000" b="1" dirty="0"/>
              <a:t>Государственного флага Республики Татарстан является народный художник Республики Татарстан, лауреат Государственной премии имени Г. Тукая </a:t>
            </a:r>
            <a:r>
              <a:rPr lang="ru-RU" sz="2000" b="1" dirty="0" err="1"/>
              <a:t>Тавиль</a:t>
            </a:r>
            <a:r>
              <a:rPr lang="ru-RU" sz="2000" b="1" dirty="0"/>
              <a:t> </a:t>
            </a:r>
            <a:r>
              <a:rPr lang="ru-RU" sz="2000" b="1" dirty="0" err="1"/>
              <a:t>Гиниатович</a:t>
            </a:r>
            <a:r>
              <a:rPr lang="ru-RU" sz="2000" b="1" dirty="0"/>
              <a:t> </a:t>
            </a:r>
            <a:r>
              <a:rPr lang="ru-RU" sz="2000" b="1" dirty="0" err="1"/>
              <a:t>Хазиахметов</a:t>
            </a:r>
            <a:r>
              <a:rPr lang="ru-RU" sz="2000" b="1" dirty="0"/>
              <a:t>.</a:t>
            </a:r>
            <a:br>
              <a:rPr lang="ru-RU" sz="2000" b="1" dirty="0"/>
            </a:br>
            <a:r>
              <a:rPr lang="ru-RU" sz="1600" b="1" dirty="0"/>
              <a:t/>
            </a:r>
            <a:br>
              <a:rPr lang="ru-RU" sz="1600" b="1" dirty="0"/>
            </a:br>
            <a:endParaRPr lang="ru-RU" sz="1600" dirty="0"/>
          </a:p>
        </p:txBody>
      </p:sp>
      <p:pic>
        <p:nvPicPr>
          <p:cNvPr id="23556" name="Picture 4" descr="http://izrus.co.il/files/image/2011/02/08/tat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214554"/>
            <a:ext cx="3571900" cy="257176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000892" y="1000108"/>
            <a:ext cx="192882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Автором Государственного герба Республики Татарстан является художник-монументалист, член Союза художников Татарстана Риф </a:t>
            </a:r>
            <a:r>
              <a:rPr lang="ru-RU" sz="2000" b="1" dirty="0" err="1" smtClean="0"/>
              <a:t>Загреевич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Фахрутдинов</a:t>
            </a:r>
            <a:r>
              <a:rPr lang="ru-RU" sz="2000" b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Население и агломерация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/>
              <a:t>Численность</a:t>
            </a:r>
          </a:p>
          <a:p>
            <a:pPr lvl="0"/>
            <a:r>
              <a:rPr lang="ru-RU" b="1" dirty="0"/>
              <a:t>1 143 500 чел</a:t>
            </a:r>
            <a:r>
              <a:rPr lang="ru-RU" b="1" dirty="0" smtClean="0"/>
              <a:t>.</a:t>
            </a:r>
            <a:r>
              <a:rPr lang="ru-RU" b="1" dirty="0"/>
              <a:t> — постоянное население по предварительным итогам </a:t>
            </a:r>
            <a:r>
              <a:rPr lang="ru-RU" b="1" dirty="0">
                <a:hlinkClick r:id="rId2" tooltip="Всероссийская перепись населения (2010)"/>
              </a:rPr>
              <a:t>переписи 2010 года</a:t>
            </a:r>
            <a:r>
              <a:rPr lang="ru-RU" b="1" dirty="0"/>
              <a:t>. </a:t>
            </a:r>
          </a:p>
          <a:p>
            <a:pPr lvl="0"/>
            <a:r>
              <a:rPr lang="ru-RU" b="1" dirty="0"/>
              <a:t>1 196 738 чел. — зарегистрированное население (1.01.2010). Территория города Казани занимает площадь 425,3 км². 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Национальный состав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		</a:t>
            </a:r>
            <a:r>
              <a:rPr lang="ru-RU" b="1" dirty="0" smtClean="0"/>
              <a:t>Казань </a:t>
            </a:r>
            <a:r>
              <a:rPr lang="ru-RU" b="1" dirty="0"/>
              <a:t>является одной из самых многонациональных территорий России: представители свыше 115 национальностей проживают на территории города. Двумя крупнейшими национальностями в Казани являются </a:t>
            </a:r>
            <a:r>
              <a:rPr lang="ru-RU" b="1" dirty="0">
                <a:hlinkClick r:id="rId2" tooltip="Русские"/>
              </a:rPr>
              <a:t>русские</a:t>
            </a:r>
            <a:r>
              <a:rPr lang="ru-RU" b="1" dirty="0"/>
              <a:t> (48,8 %) и </a:t>
            </a:r>
            <a:r>
              <a:rPr lang="ru-RU" b="1" dirty="0">
                <a:hlinkClick r:id="rId3" tooltip="Татары"/>
              </a:rPr>
              <a:t>татары</a:t>
            </a:r>
            <a:r>
              <a:rPr lang="ru-RU" b="1" dirty="0"/>
              <a:t> (47,5 %). В пятёрку также входят </a:t>
            </a:r>
            <a:r>
              <a:rPr lang="ru-RU" b="1" dirty="0">
                <a:hlinkClick r:id="rId4" tooltip="Чуваши"/>
              </a:rPr>
              <a:t>чуваши</a:t>
            </a:r>
            <a:r>
              <a:rPr lang="ru-RU" b="1" dirty="0"/>
              <a:t>, </a:t>
            </a:r>
            <a:r>
              <a:rPr lang="ru-RU" b="1" dirty="0">
                <a:hlinkClick r:id="rId5" tooltip="Украинцы"/>
              </a:rPr>
              <a:t>украинцы</a:t>
            </a:r>
            <a:r>
              <a:rPr lang="ru-RU" b="1" dirty="0"/>
              <a:t> и </a:t>
            </a:r>
            <a:r>
              <a:rPr lang="ru-RU" b="1" dirty="0" smtClean="0">
                <a:hlinkClick r:id="rId6" tooltip="Азербайджанцы"/>
              </a:rPr>
              <a:t>азербайджанцы</a:t>
            </a:r>
            <a:r>
              <a:rPr lang="ru-RU" b="1" dirty="0" smtClean="0"/>
              <a:t>.</a:t>
            </a:r>
            <a:endParaRPr lang="ru-RU" b="1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Казанский феномен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	</a:t>
            </a:r>
            <a:r>
              <a:rPr lang="ru-RU" b="1" dirty="0" smtClean="0"/>
              <a:t>Всего </a:t>
            </a:r>
            <a:r>
              <a:rPr lang="ru-RU" b="1" dirty="0"/>
              <a:t>за 2010 год в Казани зарегистрировано 23230 преступлений. За год было совершено 82 убийства, раскрываемость которых составила более 90 %. Также зарегистрировано 588 квартирных краж и 1488 случаев незаконного оборота наркотиков, 5639 фактов уличных </a:t>
            </a:r>
            <a:r>
              <a:rPr lang="ru-RU" b="1" dirty="0" smtClean="0"/>
              <a:t>преступлений.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Экономика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http://upload.wikimedia.org/wikipedia/ru/thumb/7/75/Kazan11.jpg/250px-Kazan11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214422"/>
            <a:ext cx="278608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429124" y="2071678"/>
            <a:ext cx="43577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Казань — один из крупнейших промышленных, финансовых, торговых и туристических центров России, лидирующий по инвестициям в </a:t>
            </a:r>
            <a:r>
              <a:rPr lang="ru-RU" sz="2400" b="1" u="sng" dirty="0">
                <a:hlinkClick r:id="rId4" tooltip="Основной капитал"/>
              </a:rPr>
              <a:t>основной капитал</a:t>
            </a:r>
            <a:r>
              <a:rPr lang="ru-RU" sz="2400" b="1" dirty="0"/>
              <a:t> и строительству город </a:t>
            </a:r>
            <a:r>
              <a:rPr lang="ru-RU" sz="2400" b="1" dirty="0" smtClean="0"/>
              <a:t>Поволжья.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Здравоохранение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4578" name="Picture 2" descr="http://www.tatar-inform.ru/upload/image/2010_new/zdorovye_i_sreda/rk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071546"/>
            <a:ext cx="4071966" cy="2500330"/>
          </a:xfrm>
          <a:prstGeom prst="rect">
            <a:avLst/>
          </a:prstGeom>
          <a:noFill/>
        </p:spPr>
      </p:pic>
      <p:pic>
        <p:nvPicPr>
          <p:cNvPr id="24580" name="Picture 4" descr="http://www.tatar-inform.ru/upload/image/2010_new/zdorovye_i_sreda/operac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714884"/>
            <a:ext cx="2343150" cy="1562100"/>
          </a:xfrm>
          <a:prstGeom prst="rect">
            <a:avLst/>
          </a:prstGeom>
          <a:noFill/>
        </p:spPr>
      </p:pic>
      <p:pic>
        <p:nvPicPr>
          <p:cNvPr id="24582" name="Picture 6" descr="http://mfvt.ru/wp-content/uploads/2010/11/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3857628"/>
            <a:ext cx="2343150" cy="1562100"/>
          </a:xfrm>
          <a:prstGeom prst="rect">
            <a:avLst/>
          </a:prstGeom>
          <a:noFill/>
        </p:spPr>
      </p:pic>
      <p:pic>
        <p:nvPicPr>
          <p:cNvPr id="24584" name="Picture 8" descr="http://www.tatar-inform.ru/upload/image/2010_new/zdorovye_i_sreda/hiryrg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4929198"/>
            <a:ext cx="2343150" cy="1562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Транспорт</a:t>
            </a:r>
            <a:endParaRPr lang="ru-RU" dirty="0"/>
          </a:p>
        </p:txBody>
      </p:sp>
      <p:pic>
        <p:nvPicPr>
          <p:cNvPr id="4" name="Содержимое 3" descr="http://upload.wikimedia.org/wikipedia/commons/thumb/f/fe/Prospect_Pobedy_Kazan.jpg/250px-Prospect_Pobedy_Kazan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2643174" y="3581400"/>
            <a:ext cx="4143404" cy="299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42976" y="1357298"/>
            <a:ext cx="75724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>
                <a:hlinkClick r:id="rId4" tooltip="Казанский метрополитен"/>
              </a:rPr>
              <a:t>Казанский метрополитен</a:t>
            </a:r>
            <a:r>
              <a:rPr lang="ru-RU" sz="3200" b="1" dirty="0"/>
              <a:t> был торжественно открыт </a:t>
            </a:r>
            <a:r>
              <a:rPr lang="ru-RU" sz="3200" b="1" u="sng" dirty="0">
                <a:hlinkClick r:id="rId5" tooltip="27 августа"/>
              </a:rPr>
              <a:t>27 августа</a:t>
            </a:r>
            <a:r>
              <a:rPr lang="ru-RU" sz="3200" b="1" dirty="0"/>
              <a:t> </a:t>
            </a:r>
            <a:r>
              <a:rPr lang="ru-RU" sz="3200" b="1" u="sng" dirty="0">
                <a:hlinkClick r:id="rId6" tooltip="2005 год в истории метрополитена"/>
              </a:rPr>
              <a:t>2005 года</a:t>
            </a:r>
            <a:r>
              <a:rPr lang="ru-RU" sz="3200" b="1" dirty="0"/>
              <a:t> во время празднования тысячелетия города.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Образование и наука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 </a:t>
            </a:r>
            <a:r>
              <a:rPr lang="ru-RU" dirty="0"/>
              <a:t>282 </a:t>
            </a:r>
            <a:r>
              <a:rPr lang="ru-RU" dirty="0">
                <a:solidFill>
                  <a:srgbClr val="0070C0"/>
                </a:solidFill>
                <a:hlinkClick r:id="rId2" tooltip="Детский сад"/>
              </a:rPr>
              <a:t>детских сада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178 школ (36 </a:t>
            </a:r>
            <a:r>
              <a:rPr lang="ru-RU" dirty="0" smtClean="0">
                <a:hlinkClick r:id="rId3" tooltip="Гимназия"/>
              </a:rPr>
              <a:t>гимназиями</a:t>
            </a:r>
            <a:r>
              <a:rPr lang="ru-RU" dirty="0" smtClean="0"/>
              <a:t> и 9 </a:t>
            </a:r>
            <a:r>
              <a:rPr lang="ru-RU" dirty="0" smtClean="0">
                <a:hlinkClick r:id="rId4" tooltip="Лицей"/>
              </a:rPr>
              <a:t>лицеями</a:t>
            </a:r>
            <a:r>
              <a:rPr lang="ru-RU" dirty="0" smtClean="0"/>
              <a:t>.</a:t>
            </a:r>
          </a:p>
          <a:p>
            <a:r>
              <a:rPr lang="ru-RU" dirty="0" smtClean="0">
                <a:hlinkClick r:id="rId5" tooltip="Среднее профессиональное образование"/>
              </a:rPr>
              <a:t>среднего </a:t>
            </a:r>
            <a:r>
              <a:rPr lang="ru-RU" dirty="0">
                <a:hlinkClick r:id="rId5" tooltip="Среднее профессиональное образование"/>
              </a:rPr>
              <a:t>профессионального образования</a:t>
            </a:r>
            <a:r>
              <a:rPr lang="ru-RU" dirty="0" smtClean="0"/>
              <a:t>: </a:t>
            </a:r>
          </a:p>
          <a:p>
            <a:r>
              <a:rPr lang="ru-RU" dirty="0" smtClean="0"/>
              <a:t> </a:t>
            </a:r>
            <a:r>
              <a:rPr lang="ru-RU" dirty="0"/>
              <a:t>28 </a:t>
            </a:r>
            <a:r>
              <a:rPr lang="ru-RU" dirty="0">
                <a:hlinkClick r:id="rId6" tooltip="Профессионально-техническое училище"/>
              </a:rPr>
              <a:t>профессионально-технических </a:t>
            </a:r>
            <a:r>
              <a:rPr lang="ru-RU" dirty="0" smtClean="0">
                <a:hlinkClick r:id="rId6" tooltip="Профессионально-техническое училище"/>
              </a:rPr>
              <a:t>училищ</a:t>
            </a:r>
            <a:r>
              <a:rPr lang="ru-RU" dirty="0"/>
              <a:t>;</a:t>
            </a:r>
            <a:endParaRPr lang="ru-RU" dirty="0" smtClean="0"/>
          </a:p>
          <a:p>
            <a:r>
              <a:rPr lang="ru-RU" dirty="0" smtClean="0"/>
              <a:t>15 </a:t>
            </a:r>
            <a:r>
              <a:rPr lang="ru-RU" dirty="0" smtClean="0">
                <a:hlinkClick r:id="rId7" tooltip="Техникум"/>
              </a:rPr>
              <a:t>техникумов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10 </a:t>
            </a:r>
            <a:r>
              <a:rPr lang="ru-RU" u="sng" dirty="0">
                <a:solidFill>
                  <a:srgbClr val="0070C0"/>
                </a:solidFill>
              </a:rPr>
              <a:t>средних специальных училищ.</a:t>
            </a:r>
          </a:p>
          <a:p>
            <a:r>
              <a:rPr lang="ru-RU" dirty="0" smtClean="0"/>
              <a:t>В </a:t>
            </a:r>
            <a:r>
              <a:rPr lang="ru-RU" dirty="0"/>
              <a:t>городе действует </a:t>
            </a:r>
            <a:r>
              <a:rPr lang="ru-RU" u="sng" dirty="0">
                <a:solidFill>
                  <a:srgbClr val="0070C0"/>
                </a:solidFill>
              </a:rPr>
              <a:t>44 высших учебных </a:t>
            </a:r>
            <a:r>
              <a:rPr lang="ru-RU" dirty="0"/>
              <a:t>заведений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Наиболее </a:t>
            </a:r>
            <a:r>
              <a:rPr lang="ru-RU" b="1" dirty="0" smtClean="0"/>
              <a:t>крупные вузы </a:t>
            </a:r>
            <a:r>
              <a:rPr lang="ru-RU" b="1" dirty="0"/>
              <a:t>города </a:t>
            </a:r>
          </a:p>
        </p:txBody>
      </p:sp>
      <p:pic>
        <p:nvPicPr>
          <p:cNvPr id="4" name="Содержимое 3" descr="http://upload.wikimedia.org/wikipedia/ru/thumb/2/25/Kgtu.jpg/250px-Kgtu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500174"/>
            <a:ext cx="3175000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 descr="http://rustik68.narod.ru/kazan/IMG_2023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1500174"/>
            <a:ext cx="3429024" cy="2143140"/>
          </a:xfrm>
          <a:prstGeom prst="rect">
            <a:avLst/>
          </a:prstGeom>
          <a:noFill/>
        </p:spPr>
      </p:pic>
      <p:pic>
        <p:nvPicPr>
          <p:cNvPr id="31748" name="Picture 4" descr="http://moltat.ru/wp-content/uploads/2009/09/d0bad185d182d0b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04" y="4143380"/>
            <a:ext cx="2852741" cy="2000264"/>
          </a:xfrm>
          <a:prstGeom prst="rect">
            <a:avLst/>
          </a:prstGeom>
          <a:noFill/>
        </p:spPr>
      </p:pic>
      <p:pic>
        <p:nvPicPr>
          <p:cNvPr id="31750" name="Picture 6" descr="http://inkazan.ru/wp-content/uploads/2010/12/IMG_0965-274x18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9256" y="4286256"/>
            <a:ext cx="2786082" cy="1804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almetyevsk.tatar.ru/file/карта%20рт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000108"/>
            <a:ext cx="8501122" cy="56436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Месторасположение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b="1" dirty="0" smtClean="0"/>
              <a:t>Казань расположена на левом берегу р. Волги, при впадении в неё р. Казанки. </a:t>
            </a:r>
          </a:p>
          <a:p>
            <a:pPr algn="ctr">
              <a:buNone/>
            </a:pPr>
            <a:endParaRPr lang="ru-RU" b="1" dirty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/>
          </a:p>
          <a:p>
            <a:pPr algn="ctr">
              <a:buNone/>
            </a:pPr>
            <a:r>
              <a:rPr lang="ru-RU" b="1" dirty="0" smtClean="0"/>
              <a:t>Географические координаты: </a:t>
            </a:r>
          </a:p>
          <a:p>
            <a:pPr algn="ctr">
              <a:buNone/>
            </a:pPr>
            <a:r>
              <a:rPr lang="pt-BR" b="1" dirty="0" smtClean="0"/>
              <a:t>55°47′ с. ш. 49°06′ в. </a:t>
            </a:r>
            <a:r>
              <a:rPr lang="ru-RU" b="1" dirty="0" smtClean="0"/>
              <a:t>д.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Наука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http://upload.wikimedia.org/wikipedia/ru/thumb/4/4a/Anrt.jpg/250px-Anrt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4803774" y="3653028"/>
            <a:ext cx="3768753" cy="2347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28728" y="1071546"/>
            <a:ext cx="66437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hlinkClick r:id="rId4" tooltip="Академия наук Республики Татарстан"/>
              </a:rPr>
              <a:t>Академия наук Республики Татарстан</a:t>
            </a:r>
            <a:r>
              <a:rPr lang="ru-RU" sz="2400" b="1" dirty="0"/>
              <a:t> была учреждена 30 сентября 1991 </a:t>
            </a:r>
            <a:r>
              <a:rPr lang="ru-RU" sz="2400" b="1" dirty="0" smtClean="0"/>
              <a:t>года. </a:t>
            </a:r>
            <a:r>
              <a:rPr lang="ru-RU" sz="2400" b="1" dirty="0"/>
              <a:t>Академия имеет в своём составе семь отделений по направлениям наук и Ульяновское региональное отделение, а также 17 научно-исследовательских институтов и центров.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Культура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/>
              <a:t>Казань является одним из крупнейших культурных </a:t>
            </a:r>
            <a:r>
              <a:rPr lang="ru-RU" b="1" dirty="0" smtClean="0"/>
              <a:t>центров России.</a:t>
            </a:r>
            <a:endParaRPr lang="ru-RU" b="1" dirty="0"/>
          </a:p>
        </p:txBody>
      </p:sp>
      <p:pic>
        <p:nvPicPr>
          <p:cNvPr id="6" name="Рисунок 5" descr="http://upload.wikimedia.org/wikipedia/commons/thumb/f/ff/Kazan_theatre.jpg/250px-Kazan_theatre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3000372"/>
            <a:ext cx="342902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upload.wikimedia.org/wikipedia/commons/thumb/9/98/Korston_Hotel%26Mall_Kazan_1.jpg/250px-Korston_Hotel%26Mall_Kazan_1.jpg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3000372"/>
            <a:ext cx="321471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Религия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http://upload.wikimedia.org/wikipedia/commons/thumb/4/48/SoltanMosque.JPG/240px-SoltanMosque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000108"/>
            <a:ext cx="2286016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upload.wikimedia.org/wikipedia/commons/thumb/4/4f/Kazan_catholic_church_2.JPG/240px-Kazan_catholic_church_2.JPG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2786058"/>
            <a:ext cx="242889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upload.wikimedia.org/wikipedia/commons/thumb/3/39/Petropavlovsky_sobor_kazan.jpg/250px-Petropavlovsky_sobor_kazan.jpg">
            <a:hlinkClick r:id="rId6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72264" y="928670"/>
            <a:ext cx="238125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Средства массовой информации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b="1" dirty="0"/>
              <a:t>В настоящее время в Казани зарегистрировано 194 </a:t>
            </a:r>
            <a:r>
              <a:rPr lang="ru-RU" b="1" dirty="0" smtClean="0"/>
              <a:t>газеты </a:t>
            </a:r>
            <a:r>
              <a:rPr lang="ru-RU" b="1" dirty="0"/>
              <a:t>и 49 </a:t>
            </a:r>
            <a:r>
              <a:rPr lang="ru-RU" b="1" dirty="0" smtClean="0"/>
              <a:t>журналов, </a:t>
            </a:r>
            <a:r>
              <a:rPr lang="ru-RU" b="1" dirty="0"/>
              <a:t>выходящих на русском и татарском языках. Также выпускается республиканская газета на чувашском языке «</a:t>
            </a:r>
            <a:r>
              <a:rPr lang="ru-RU" b="1" dirty="0" err="1"/>
              <a:t>Сувар</a:t>
            </a:r>
            <a:r>
              <a:rPr lang="ru-RU" b="1" dirty="0"/>
              <a:t>». Наиболее популярной газетой города является «Вечерняя Казань» (четырежды признававшаяся самым тиражным региональным изданием </a:t>
            </a:r>
            <a:r>
              <a:rPr lang="ru-RU" b="1" dirty="0" smtClean="0"/>
              <a:t>РФ). </a:t>
            </a:r>
            <a:r>
              <a:rPr lang="ru-RU" b="1" dirty="0"/>
              <a:t>По итогам </a:t>
            </a:r>
            <a:r>
              <a:rPr lang="ru-RU" b="1" dirty="0">
                <a:hlinkClick r:id="rId2" tooltip="2009 год"/>
              </a:rPr>
              <a:t>2009 года</a:t>
            </a:r>
            <a:r>
              <a:rPr lang="ru-RU" b="1" dirty="0"/>
              <a:t> «Молодежь Татарстана» была названа самой тиражной среди молодёжных изданий России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Связь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/>
          </a:p>
          <a:p>
            <a:pPr algn="ctr">
              <a:buNone/>
            </a:pPr>
            <a:r>
              <a:rPr lang="ru-RU" b="1" dirty="0"/>
              <a:t>Официальное открытие Казанской городской телефонной сети состоялось 27 (15) ноября </a:t>
            </a:r>
            <a:r>
              <a:rPr lang="ru-RU" b="1" u="sng" dirty="0">
                <a:hlinkClick r:id="rId2" tooltip="1888 год"/>
              </a:rPr>
              <a:t>1888 года</a:t>
            </a:r>
            <a:r>
              <a:rPr lang="ru-RU" b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Спорт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http://upload.wikimedia.org/wikipedia/commons/thumb/2/2b/Baskethall_Kazan.jpg/250px-Baskethall_Kazan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071546"/>
            <a:ext cx="314327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 descr="http://s4.afisha.net/Afisha7Files/UGPhotos/090221225211/090222202546/p_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1071546"/>
            <a:ext cx="3357586" cy="2357454"/>
          </a:xfrm>
          <a:prstGeom prst="rect">
            <a:avLst/>
          </a:prstGeom>
          <a:noFill/>
        </p:spPr>
      </p:pic>
      <p:pic>
        <p:nvPicPr>
          <p:cNvPr id="32772" name="Picture 4" descr="http://rubin-kazan.ru/temp/cent_stadio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3857628"/>
            <a:ext cx="3571900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Известные люди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8914" name="Picture 2" descr="http://ote4estvo.ru/uploads/1292951067_2342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285860"/>
            <a:ext cx="1785950" cy="2643206"/>
          </a:xfrm>
          <a:prstGeom prst="rect">
            <a:avLst/>
          </a:prstGeom>
          <a:noFill/>
        </p:spPr>
      </p:pic>
      <p:pic>
        <p:nvPicPr>
          <p:cNvPr id="38916" name="Picture 4" descr="http://the100.ru/images/vocalist/id592/4010-29274317_SHalyap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4786322"/>
            <a:ext cx="2238375" cy="1562100"/>
          </a:xfrm>
          <a:prstGeom prst="rect">
            <a:avLst/>
          </a:prstGeom>
          <a:noFill/>
        </p:spPr>
      </p:pic>
      <p:pic>
        <p:nvPicPr>
          <p:cNvPr id="38918" name="Picture 6" descr="http://www.hrono.ru/img/lica/derzhawi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1357298"/>
            <a:ext cx="1714512" cy="2643206"/>
          </a:xfrm>
          <a:prstGeom prst="rect">
            <a:avLst/>
          </a:prstGeom>
          <a:noFill/>
        </p:spPr>
      </p:pic>
      <p:pic>
        <p:nvPicPr>
          <p:cNvPr id="38920" name="Picture 8" descr="Муса Джалиль. Фото 1941 г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1357298"/>
            <a:ext cx="1785950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Климат и экология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http://upload.wikimedia.org/wikipedia/commons/thumb/f/f4/Kazan_smoke.jpg/250px-Kazan_smoke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5429256" y="1071546"/>
            <a:ext cx="321471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42976" y="1142985"/>
            <a:ext cx="3429024" cy="5000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Основными экологическими проблемами города являются: загрязнение атмосферы, неблагополучное качество вод Волги, Казанки и прочих водоёмов в черте города, недостаточное озеленение города, а также утилизация мусора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История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http://upload.wikimedia.org/wikipedia/commons/thumb/5/5d/Firinat_xalikov_internal_kazan.jpg/250px-Firinat_xalikov_internal_kazan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142984"/>
            <a:ext cx="328614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upload.wikimedia.org/wikipedia/commons/thumb/0/03/Gravura.jpg/250px-Gravura.jpg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4500570"/>
            <a:ext cx="3429024" cy="203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upload.wikimedia.org/wikipedia/commons/thumb/8/80/Kazan_Soyembika.jpg/250px-Kazan_Soyembika.jpg">
            <a:hlinkClick r:id="rId6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6512" y="714356"/>
            <a:ext cx="2381250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357554" y="3929066"/>
            <a:ext cx="24288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Вид Казани в XVII в.,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Происхождение названия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/>
              <a:t>   Колдун </a:t>
            </a:r>
            <a:r>
              <a:rPr lang="ru-RU" b="1" dirty="0"/>
              <a:t>посоветовал </a:t>
            </a:r>
            <a:r>
              <a:rPr lang="ru-RU" b="1" dirty="0">
                <a:hlinkClick r:id="rId2" tooltip="Булгары"/>
              </a:rPr>
              <a:t>булгарам</a:t>
            </a:r>
            <a:r>
              <a:rPr lang="ru-RU" b="1" dirty="0"/>
              <a:t> построить город там, где без всякого огня будет кипеть врытый в </a:t>
            </a:r>
            <a:r>
              <a:rPr lang="ru-RU" b="1" dirty="0" smtClean="0"/>
              <a:t>землю </a:t>
            </a:r>
            <a:r>
              <a:rPr lang="ru-RU" b="1" dirty="0"/>
              <a:t>котёл с водой</a:t>
            </a:r>
            <a:r>
              <a:rPr lang="ru-RU" b="1" dirty="0" smtClean="0"/>
              <a:t>. </a:t>
            </a:r>
          </a:p>
          <a:p>
            <a:pPr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/>
              <a:t>Казань — «казан» на древнебулгарском, как и на современном татарском, значит «котёл».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Древние времена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214422"/>
            <a:ext cx="7901014" cy="5286412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b="1" dirty="0" smtClean="0"/>
              <a:t>Согласно </a:t>
            </a:r>
            <a:r>
              <a:rPr lang="ru-RU" b="1" dirty="0"/>
              <a:t>официальной версии, принятой в настоящее время, город был основан не менее 1000 лет назад. Основанием для такой датировки является найденная во время </a:t>
            </a:r>
            <a:r>
              <a:rPr lang="ru-RU" b="1" dirty="0">
                <a:hlinkClick r:id="rId2" tooltip="Археологические раскопки"/>
              </a:rPr>
              <a:t>раскопок</a:t>
            </a:r>
            <a:r>
              <a:rPr lang="ru-RU" b="1" dirty="0"/>
              <a:t> на территории </a:t>
            </a:r>
            <a:r>
              <a:rPr lang="ru-RU" b="1" dirty="0">
                <a:hlinkClick r:id="rId3" tooltip="Казанский кремль"/>
              </a:rPr>
              <a:t>Казанского кремля</a:t>
            </a:r>
            <a:r>
              <a:rPr lang="ru-RU" b="1" dirty="0"/>
              <a:t> чешская монета, датированная правлением </a:t>
            </a:r>
            <a:r>
              <a:rPr lang="ru-RU" b="1" dirty="0">
                <a:hlinkClick r:id="rId4" tooltip="Вацлав Святой"/>
              </a:rPr>
              <a:t>св. </a:t>
            </a:r>
            <a:r>
              <a:rPr lang="ru-RU" b="1" dirty="0" err="1">
                <a:hlinkClick r:id="rId4" tooltip="Вацлав Святой"/>
              </a:rPr>
              <a:t>Вацлава</a:t>
            </a:r>
            <a:r>
              <a:rPr lang="ru-RU" b="1" dirty="0"/>
              <a:t> (предположительно, чеканки </a:t>
            </a:r>
            <a:r>
              <a:rPr lang="ru-RU" b="1" dirty="0">
                <a:hlinkClick r:id="rId5" tooltip="929 год"/>
              </a:rPr>
              <a:t>929</a:t>
            </a:r>
            <a:r>
              <a:rPr lang="ru-RU" b="1" dirty="0"/>
              <a:t>—</a:t>
            </a:r>
            <a:r>
              <a:rPr lang="ru-RU" b="1" dirty="0">
                <a:hlinkClick r:id="rId6" tooltip="930 год"/>
              </a:rPr>
              <a:t>930 годов</a:t>
            </a:r>
            <a:r>
              <a:rPr lang="ru-RU" b="1" dirty="0"/>
              <a:t>) и ставшая самой ранней чешской монетой, а также другие </a:t>
            </a:r>
            <a:r>
              <a:rPr lang="ru-RU" b="1" dirty="0">
                <a:hlinkClick r:id="rId7" tooltip="Артефакт (археология)"/>
              </a:rPr>
              <a:t>артефакты</a:t>
            </a:r>
            <a:r>
              <a:rPr lang="ru-RU" b="1" dirty="0"/>
              <a:t> (накладка венгерского типа, женские бусы) с менее явной </a:t>
            </a:r>
            <a:r>
              <a:rPr lang="ru-RU" b="1" dirty="0">
                <a:hlinkClick r:id="rId8" tooltip="Датировка (страница отсутствует)"/>
              </a:rPr>
              <a:t>датировкой</a:t>
            </a:r>
            <a:r>
              <a:rPr lang="ru-RU" b="1" dirty="0"/>
              <a:t>. К изучению находок, имеющих отношение к возрасту Казани, были привлечены специалисты из 20 городов России и из 22 стран </a:t>
            </a:r>
            <a:r>
              <a:rPr lang="ru-RU" b="1" dirty="0" smtClean="0"/>
              <a:t>мира.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Казанское ханство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142984"/>
            <a:ext cx="7498080" cy="535785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/>
              <a:t>В </a:t>
            </a:r>
            <a:r>
              <a:rPr lang="ru-RU" b="1" dirty="0">
                <a:hlinkClick r:id="rId2" tooltip="1438 год"/>
              </a:rPr>
              <a:t>1438 году</a:t>
            </a:r>
            <a:r>
              <a:rPr lang="ru-RU" b="1" dirty="0"/>
              <a:t> булгарская крепость была захвачена золотоордынским ханом </a:t>
            </a:r>
            <a:r>
              <a:rPr lang="ru-RU" b="1" dirty="0" err="1">
                <a:hlinkClick r:id="rId3" tooltip="Улу-Мухаммед"/>
              </a:rPr>
              <a:t>Улу-Мухамеддом</a:t>
            </a:r>
            <a:r>
              <a:rPr lang="ru-RU" b="1" dirty="0"/>
              <a:t>, город стал столицей </a:t>
            </a:r>
            <a:r>
              <a:rPr lang="ru-RU" b="1" dirty="0">
                <a:hlinkClick r:id="rId4" tooltip="Казанское ханство"/>
              </a:rPr>
              <a:t>Казанского ханства</a:t>
            </a:r>
            <a:r>
              <a:rPr lang="ru-RU" b="1" dirty="0"/>
              <a:t>. Развивалось производство кожаных, гончарных изделий, оружия. Казань имела торговые связи с Москвой, Крымом, Турцией и другими регионами. </a:t>
            </a:r>
            <a:r>
              <a:rPr lang="ru-RU" b="1" dirty="0">
                <a:hlinkClick r:id="rId5" tooltip="Русско-казанские войны"/>
              </a:rPr>
              <a:t>Череда войн с Московским княжеством</a:t>
            </a:r>
            <a:r>
              <a:rPr lang="ru-RU" b="1" dirty="0"/>
              <a:t> в итоге привела к взятию Казани войсками Ивана Грозного в </a:t>
            </a:r>
            <a:r>
              <a:rPr lang="ru-RU" b="1" dirty="0">
                <a:hlinkClick r:id="rId6" tooltip="1552 год"/>
              </a:rPr>
              <a:t>1552 году</a:t>
            </a:r>
            <a:r>
              <a:rPr lang="ru-RU" b="1" dirty="0"/>
              <a:t>, с последующим разрушением большей части города и переселением татар на болотистые берега озера Кабан, положив основу </a:t>
            </a:r>
            <a:r>
              <a:rPr lang="ru-RU" b="1" dirty="0">
                <a:hlinkClick r:id="rId7" tooltip="Старая Татарская слобода (Казань)"/>
              </a:rPr>
              <a:t>Старо-татарской слободы</a:t>
            </a:r>
            <a:r>
              <a:rPr lang="ru-RU" b="1" dirty="0"/>
              <a:t> Казани</a:t>
            </a:r>
            <a:r>
              <a:rPr lang="ru-RU" b="1" baseline="30000" dirty="0">
                <a:hlinkClick r:id="rId8"/>
              </a:rPr>
              <a:t>[22]</a:t>
            </a:r>
            <a:r>
              <a:rPr lang="ru-RU" b="1" dirty="0"/>
              <a:t>. После окончательного подавления восстаний в Казанском крае у города началась новая эпоха в истории — в составе Российского государства.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Административное устройство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1 — </a:t>
            </a:r>
            <a:r>
              <a:rPr lang="ru-RU" dirty="0">
                <a:hlinkClick r:id="rId2" tooltip="Авиастроительный район (Казань)"/>
              </a:rPr>
              <a:t>Авиастроительный</a:t>
            </a:r>
            <a:r>
              <a:rPr lang="ru-RU" dirty="0"/>
              <a:t> </a:t>
            </a:r>
          </a:p>
          <a:p>
            <a:pPr lvl="0"/>
            <a:r>
              <a:rPr lang="ru-RU" dirty="0"/>
              <a:t>2 — </a:t>
            </a:r>
            <a:r>
              <a:rPr lang="ru-RU" dirty="0" err="1">
                <a:hlinkClick r:id="rId3" tooltip="Вахитовский район (Казань)"/>
              </a:rPr>
              <a:t>Вахитовский</a:t>
            </a:r>
            <a:r>
              <a:rPr lang="ru-RU" dirty="0"/>
              <a:t> </a:t>
            </a:r>
          </a:p>
          <a:p>
            <a:pPr lvl="0"/>
            <a:r>
              <a:rPr lang="ru-RU" dirty="0"/>
              <a:t>3 — </a:t>
            </a:r>
            <a:r>
              <a:rPr lang="ru-RU" dirty="0">
                <a:hlinkClick r:id="rId4" tooltip="Кировский район (Казань)"/>
              </a:rPr>
              <a:t>Кировский</a:t>
            </a:r>
            <a:r>
              <a:rPr lang="ru-RU" dirty="0"/>
              <a:t> </a:t>
            </a:r>
          </a:p>
          <a:p>
            <a:pPr lvl="0"/>
            <a:r>
              <a:rPr lang="ru-RU" dirty="0"/>
              <a:t>4 — </a:t>
            </a:r>
            <a:r>
              <a:rPr lang="ru-RU" dirty="0">
                <a:hlinkClick r:id="rId5" tooltip="Московский район (Казань)"/>
              </a:rPr>
              <a:t>Московский</a:t>
            </a:r>
            <a:r>
              <a:rPr lang="ru-RU" dirty="0"/>
              <a:t> </a:t>
            </a:r>
          </a:p>
          <a:p>
            <a:pPr lvl="0"/>
            <a:r>
              <a:rPr lang="ru-RU" dirty="0"/>
              <a:t>5 — </a:t>
            </a:r>
            <a:r>
              <a:rPr lang="ru-RU" dirty="0">
                <a:hlinkClick r:id="rId6" tooltip="Ново-Савиновский район (Казань)"/>
              </a:rPr>
              <a:t>Ново-Савиновский</a:t>
            </a:r>
            <a:r>
              <a:rPr lang="ru-RU" dirty="0"/>
              <a:t> </a:t>
            </a:r>
          </a:p>
          <a:p>
            <a:pPr lvl="0"/>
            <a:r>
              <a:rPr lang="ru-RU" dirty="0"/>
              <a:t>6 — </a:t>
            </a:r>
            <a:r>
              <a:rPr lang="ru-RU" dirty="0">
                <a:hlinkClick r:id="rId7" tooltip="Приволжский район (Казань)"/>
              </a:rPr>
              <a:t>Приволжский</a:t>
            </a:r>
            <a:r>
              <a:rPr lang="ru-RU" dirty="0"/>
              <a:t> </a:t>
            </a:r>
          </a:p>
          <a:p>
            <a:pPr lvl="0"/>
            <a:r>
              <a:rPr lang="ru-RU" dirty="0"/>
              <a:t>7 — </a:t>
            </a:r>
            <a:r>
              <a:rPr lang="ru-RU" dirty="0">
                <a:hlinkClick r:id="rId8" tooltip="Советский район (Казань)"/>
              </a:rPr>
              <a:t>Советский</a:t>
            </a:r>
            <a:r>
              <a:rPr lang="ru-RU" dirty="0"/>
              <a:t> </a:t>
            </a:r>
          </a:p>
          <a:p>
            <a:endParaRPr lang="ru-RU" dirty="0"/>
          </a:p>
        </p:txBody>
      </p:sp>
      <p:pic>
        <p:nvPicPr>
          <p:cNvPr id="17410" name="Picture 2" descr="http://www.rukazan.ru/wiki/images/5/5f/%D0%A1%D0%BE%D0%B2%D0%B5%D1%82%D1%81%D0%BA%D0%B8%D0%B9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00694" y="928670"/>
            <a:ext cx="3500462" cy="54768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Мэр и Городская дума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/>
          <a:lstStyle/>
          <a:p>
            <a:pPr algn="r">
              <a:buNone/>
            </a:pPr>
            <a:r>
              <a:rPr lang="ru-RU" sz="2400" b="1" dirty="0"/>
              <a:t>Главой города является мэр. Должность </a:t>
            </a:r>
            <a:r>
              <a:rPr lang="ru-RU" sz="2400" b="1" dirty="0">
                <a:hlinkClick r:id="rId2" tooltip="Мэр"/>
              </a:rPr>
              <a:t>мэра</a:t>
            </a:r>
            <a:r>
              <a:rPr lang="ru-RU" sz="2400" b="1" dirty="0"/>
              <a:t> в Казани является избираемой депутатами Городской думы из своего числа. С 17 ноября </a:t>
            </a:r>
            <a:r>
              <a:rPr lang="ru-RU" sz="2400" b="1" dirty="0">
                <a:hlinkClick r:id="rId3" tooltip="2005 год"/>
              </a:rPr>
              <a:t>2005 года</a:t>
            </a:r>
            <a:r>
              <a:rPr lang="ru-RU" sz="2400" b="1" dirty="0"/>
              <a:t> эту должность занимает </a:t>
            </a:r>
            <a:r>
              <a:rPr lang="ru-RU" sz="2400" b="1" dirty="0">
                <a:hlinkClick r:id="rId4" tooltip="Метшин, Ильсур Раисович"/>
              </a:rPr>
              <a:t>И. Р. </a:t>
            </a:r>
            <a:r>
              <a:rPr lang="ru-RU" sz="2400" b="1" dirty="0" err="1">
                <a:hlinkClick r:id="rId4" tooltip="Метшин, Ильсур Раисович"/>
              </a:rPr>
              <a:t>Метшин</a:t>
            </a:r>
            <a:r>
              <a:rPr lang="ru-RU" sz="2400" b="1" dirty="0"/>
              <a:t>.</a:t>
            </a:r>
          </a:p>
          <a:p>
            <a:endParaRPr lang="ru-RU" dirty="0"/>
          </a:p>
        </p:txBody>
      </p:sp>
      <p:pic>
        <p:nvPicPr>
          <p:cNvPr id="8" name="Рисунок 7" descr="http://upload.wikimedia.org/wikipedia/commons/thumb/e/eb/Kazan_town_hall.jpg/250px-Kazan_town_hall.jpg">
            <a:hlinkClick r:id="rId5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7686" y="3429000"/>
            <a:ext cx="435771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http://yavibral.ru/images/news/891494/metshin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00166" y="2357430"/>
            <a:ext cx="2428892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127</TotalTime>
  <Words>475</Words>
  <Application>Microsoft Office PowerPoint</Application>
  <PresentationFormat>Экран (4:3)</PresentationFormat>
  <Paragraphs>72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Солнцестояние</vt:lpstr>
      <vt:lpstr>Классный час  «Поговорим ещё раз о Казани». </vt:lpstr>
      <vt:lpstr>Месторасположение </vt:lpstr>
      <vt:lpstr>Климат и экология </vt:lpstr>
      <vt:lpstr>История </vt:lpstr>
      <vt:lpstr>Происхождение названия </vt:lpstr>
      <vt:lpstr>Древние времена </vt:lpstr>
      <vt:lpstr>Казанское ханство </vt:lpstr>
      <vt:lpstr>Административное устройство </vt:lpstr>
      <vt:lpstr>Мэр и Городская дума </vt:lpstr>
      <vt:lpstr> Президент Татарстана </vt:lpstr>
      <vt:lpstr>Геральдика </vt:lpstr>
      <vt:lpstr>Население и агломерация </vt:lpstr>
      <vt:lpstr>Национальный состав </vt:lpstr>
      <vt:lpstr>Казанский феномен </vt:lpstr>
      <vt:lpstr>Экономика </vt:lpstr>
      <vt:lpstr>Здравоохранение </vt:lpstr>
      <vt:lpstr>Транспорт</vt:lpstr>
      <vt:lpstr>Образование и наука </vt:lpstr>
      <vt:lpstr>Наиболее крупные вузы города </vt:lpstr>
      <vt:lpstr>Наука </vt:lpstr>
      <vt:lpstr>Культура </vt:lpstr>
      <vt:lpstr>Религия </vt:lpstr>
      <vt:lpstr>Средства массовой информации </vt:lpstr>
      <vt:lpstr>Связь </vt:lpstr>
      <vt:lpstr>Спорт </vt:lpstr>
      <vt:lpstr>Известные люди </vt:lpstr>
    </vt:vector>
  </TitlesOfParts>
  <Company>Пигасова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  «Поговорим ещё раз о Казани». </dc:title>
  <dc:creator>Юлия</dc:creator>
  <cp:lastModifiedBy>школа 171</cp:lastModifiedBy>
  <cp:revision>15</cp:revision>
  <dcterms:created xsi:type="dcterms:W3CDTF">2011-08-31T17:09:00Z</dcterms:created>
  <dcterms:modified xsi:type="dcterms:W3CDTF">2016-01-14T20:34:23Z</dcterms:modified>
</cp:coreProperties>
</file>