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2"/>
  </p:notesMasterIdLst>
  <p:sldIdLst>
    <p:sldId id="302" r:id="rId2"/>
    <p:sldId id="303" r:id="rId3"/>
    <p:sldId id="289" r:id="rId4"/>
    <p:sldId id="294" r:id="rId5"/>
    <p:sldId id="276" r:id="rId6"/>
    <p:sldId id="277" r:id="rId7"/>
    <p:sldId id="262" r:id="rId8"/>
    <p:sldId id="263" r:id="rId9"/>
    <p:sldId id="264" r:id="rId10"/>
    <p:sldId id="265" r:id="rId11"/>
    <p:sldId id="266" r:id="rId12"/>
    <p:sldId id="296" r:id="rId13"/>
    <p:sldId id="267" r:id="rId14"/>
    <p:sldId id="295" r:id="rId15"/>
    <p:sldId id="268" r:id="rId16"/>
    <p:sldId id="273" r:id="rId17"/>
    <p:sldId id="274" r:id="rId18"/>
    <p:sldId id="275" r:id="rId19"/>
    <p:sldId id="300" r:id="rId20"/>
    <p:sldId id="299" r:id="rId21"/>
    <p:sldId id="278" r:id="rId22"/>
    <p:sldId id="279" r:id="rId23"/>
    <p:sldId id="280" r:id="rId24"/>
    <p:sldId id="298" r:id="rId25"/>
    <p:sldId id="284" r:id="rId26"/>
    <p:sldId id="285" r:id="rId27"/>
    <p:sldId id="286" r:id="rId28"/>
    <p:sldId id="287" r:id="rId29"/>
    <p:sldId id="305" r:id="rId30"/>
    <p:sldId id="29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31" autoAdjust="0"/>
    <p:restoredTop sz="86481" autoAdjust="0"/>
  </p:normalViewPr>
  <p:slideViewPr>
    <p:cSldViewPr>
      <p:cViewPr varScale="1">
        <p:scale>
          <a:sx n="40" d="100"/>
          <a:sy n="40" d="100"/>
        </p:scale>
        <p:origin x="-3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922565-2683-46CC-8A4C-5E93883FFA4F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C1A3C9-713F-49E8-BBE9-60F4678E894A}">
      <dgm:prSet phldrT="[Текст]"/>
      <dgm:spPr/>
      <dgm:t>
        <a:bodyPr/>
        <a:lstStyle/>
        <a:p>
          <a:r>
            <a:rPr lang="ru-RU" dirty="0" smtClean="0"/>
            <a:t>ТЕКСТ</a:t>
          </a:r>
          <a:endParaRPr lang="ru-RU" dirty="0"/>
        </a:p>
      </dgm:t>
    </dgm:pt>
    <dgm:pt modelId="{C2D1B72A-BCB7-4AFB-A633-32B3EE371A01}" type="parTrans" cxnId="{719F5FF0-5A6E-44CB-89B8-4B4FD92061F6}">
      <dgm:prSet/>
      <dgm:spPr/>
      <dgm:t>
        <a:bodyPr/>
        <a:lstStyle/>
        <a:p>
          <a:endParaRPr lang="ru-RU"/>
        </a:p>
      </dgm:t>
    </dgm:pt>
    <dgm:pt modelId="{80356D8C-7409-429B-A3E0-F49AC2A50782}" type="sibTrans" cxnId="{719F5FF0-5A6E-44CB-89B8-4B4FD92061F6}">
      <dgm:prSet/>
      <dgm:spPr/>
      <dgm:t>
        <a:bodyPr/>
        <a:lstStyle/>
        <a:p>
          <a:endParaRPr lang="ru-RU"/>
        </a:p>
      </dgm:t>
    </dgm:pt>
    <dgm:pt modelId="{AE7B8C25-1CE5-4288-8659-A01D2B75E193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Коммуникативные УУД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527604F9-2733-45E3-89EE-8E53C826ABAE}" type="parTrans" cxnId="{818A8335-A6B9-4436-9551-F6BA2ECBE536}">
      <dgm:prSet/>
      <dgm:spPr/>
      <dgm:t>
        <a:bodyPr/>
        <a:lstStyle/>
        <a:p>
          <a:endParaRPr lang="ru-RU"/>
        </a:p>
      </dgm:t>
    </dgm:pt>
    <dgm:pt modelId="{22C055BF-ADA2-41FD-AE78-C6C656F348FF}" type="sibTrans" cxnId="{818A8335-A6B9-4436-9551-F6BA2ECBE536}">
      <dgm:prSet/>
      <dgm:spPr/>
      <dgm:t>
        <a:bodyPr/>
        <a:lstStyle/>
        <a:p>
          <a:endParaRPr lang="ru-RU"/>
        </a:p>
      </dgm:t>
    </dgm:pt>
    <dgm:pt modelId="{01C3C191-75B9-4B76-8A05-2F6F41A0F679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Познавательные УУД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E66E1775-4523-44E5-98AB-E8919147EA98}" type="parTrans" cxnId="{17EA16E2-E5CC-4574-9A45-FB4EF65196A6}">
      <dgm:prSet/>
      <dgm:spPr/>
      <dgm:t>
        <a:bodyPr/>
        <a:lstStyle/>
        <a:p>
          <a:endParaRPr lang="ru-RU"/>
        </a:p>
      </dgm:t>
    </dgm:pt>
    <dgm:pt modelId="{56C427E7-097B-4F7B-B3C3-F1675533164F}" type="sibTrans" cxnId="{17EA16E2-E5CC-4574-9A45-FB4EF65196A6}">
      <dgm:prSet/>
      <dgm:spPr/>
      <dgm:t>
        <a:bodyPr/>
        <a:lstStyle/>
        <a:p>
          <a:endParaRPr lang="ru-RU"/>
        </a:p>
      </dgm:t>
    </dgm:pt>
    <dgm:pt modelId="{791EB94F-BF2A-4AA8-88FD-91B16FE21127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Личностные УУД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CF1C4462-4067-4534-BB9C-B3A710103CD6}" type="parTrans" cxnId="{7265C43E-EF7B-470D-83A7-9703CBB41256}">
      <dgm:prSet/>
      <dgm:spPr/>
      <dgm:t>
        <a:bodyPr/>
        <a:lstStyle/>
        <a:p>
          <a:endParaRPr lang="ru-RU"/>
        </a:p>
      </dgm:t>
    </dgm:pt>
    <dgm:pt modelId="{4082CBDA-F06C-44FE-96EA-3668662CBC19}" type="sibTrans" cxnId="{7265C43E-EF7B-470D-83A7-9703CBB41256}">
      <dgm:prSet/>
      <dgm:spPr/>
      <dgm:t>
        <a:bodyPr/>
        <a:lstStyle/>
        <a:p>
          <a:endParaRPr lang="ru-RU"/>
        </a:p>
      </dgm:t>
    </dgm:pt>
    <dgm:pt modelId="{ED5284AF-0A0D-4073-BC58-EDECA84F8E28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Регулятивные УУД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2ED840A-A9F4-402B-AE55-5BDFF571976C}" type="parTrans" cxnId="{D22DD411-B608-4F69-B575-F8D712CB1324}">
      <dgm:prSet/>
      <dgm:spPr/>
      <dgm:t>
        <a:bodyPr/>
        <a:lstStyle/>
        <a:p>
          <a:endParaRPr lang="ru-RU"/>
        </a:p>
      </dgm:t>
    </dgm:pt>
    <dgm:pt modelId="{ACE391B0-D6F0-4433-B85E-8AD52D4339B1}" type="sibTrans" cxnId="{D22DD411-B608-4F69-B575-F8D712CB1324}">
      <dgm:prSet/>
      <dgm:spPr/>
      <dgm:t>
        <a:bodyPr/>
        <a:lstStyle/>
        <a:p>
          <a:endParaRPr lang="ru-RU"/>
        </a:p>
      </dgm:t>
    </dgm:pt>
    <dgm:pt modelId="{982B1742-E130-417B-8B69-879003713077}" type="pres">
      <dgm:prSet presAssocID="{F0922565-2683-46CC-8A4C-5E93883FFA4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BD0B7D-2B3C-40C5-80AF-B5FFEEB96B7C}" type="pres">
      <dgm:prSet presAssocID="{F0922565-2683-46CC-8A4C-5E93883FFA4F}" presName="radial" presStyleCnt="0">
        <dgm:presLayoutVars>
          <dgm:animLvl val="ctr"/>
        </dgm:presLayoutVars>
      </dgm:prSet>
      <dgm:spPr/>
    </dgm:pt>
    <dgm:pt modelId="{EAFC669C-2D82-420B-9003-95EBDA6E7A90}" type="pres">
      <dgm:prSet presAssocID="{00C1A3C9-713F-49E8-BBE9-60F4678E894A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07472DED-C2F6-4B5D-8B86-6D2A4EEBA0C3}" type="pres">
      <dgm:prSet presAssocID="{AE7B8C25-1CE5-4288-8659-A01D2B75E193}" presName="node" presStyleLbl="vennNode1" presStyleIdx="1" presStyleCnt="5" custScaleX="198242" custScaleY="152631" custRadScaleRad="76514" custRadScaleInc="-4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6B115-A590-4487-AF6E-4E7CD1A7AE35}" type="pres">
      <dgm:prSet presAssocID="{01C3C191-75B9-4B76-8A05-2F6F41A0F679}" presName="node" presStyleLbl="vennNode1" presStyleIdx="2" presStyleCnt="5" custScaleX="188770" custScaleY="153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213F0-A160-4340-87FD-AF5598B2E0E2}" type="pres">
      <dgm:prSet presAssocID="{791EB94F-BF2A-4AA8-88FD-91B16FE21127}" presName="node" presStyleLbl="vennNode1" presStyleIdx="3" presStyleCnt="5" custScaleX="211891" custScaleY="170660" custRadScaleRad="98676" custRadScaleInc="-2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D2BA9-2D11-481E-9330-AEC432CEA6A4}" type="pres">
      <dgm:prSet presAssocID="{ED5284AF-0A0D-4073-BC58-EDECA84F8E28}" presName="node" presStyleLbl="vennNode1" presStyleIdx="4" presStyleCnt="5" custScaleX="178155" custScaleY="153458" custRadScaleRad="99184" custRadScaleInc="-4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A2C195-6E01-491B-A2B8-4137CF22DD25}" type="presOf" srcId="{AE7B8C25-1CE5-4288-8659-A01D2B75E193}" destId="{07472DED-C2F6-4B5D-8B86-6D2A4EEBA0C3}" srcOrd="0" destOrd="0" presId="urn:microsoft.com/office/officeart/2005/8/layout/radial3"/>
    <dgm:cxn modelId="{9C2F1CFA-8B84-4C4A-9CF9-60DE56B96302}" type="presOf" srcId="{ED5284AF-0A0D-4073-BC58-EDECA84F8E28}" destId="{45ED2BA9-2D11-481E-9330-AEC432CEA6A4}" srcOrd="0" destOrd="0" presId="urn:microsoft.com/office/officeart/2005/8/layout/radial3"/>
    <dgm:cxn modelId="{E6662495-E720-4EFF-8873-D2F97AE82911}" type="presOf" srcId="{00C1A3C9-713F-49E8-BBE9-60F4678E894A}" destId="{EAFC669C-2D82-420B-9003-95EBDA6E7A90}" srcOrd="0" destOrd="0" presId="urn:microsoft.com/office/officeart/2005/8/layout/radial3"/>
    <dgm:cxn modelId="{E845C6FC-375C-410A-9CE2-B9DB62F8C997}" type="presOf" srcId="{791EB94F-BF2A-4AA8-88FD-91B16FE21127}" destId="{6FA213F0-A160-4340-87FD-AF5598B2E0E2}" srcOrd="0" destOrd="0" presId="urn:microsoft.com/office/officeart/2005/8/layout/radial3"/>
    <dgm:cxn modelId="{17EA16E2-E5CC-4574-9A45-FB4EF65196A6}" srcId="{00C1A3C9-713F-49E8-BBE9-60F4678E894A}" destId="{01C3C191-75B9-4B76-8A05-2F6F41A0F679}" srcOrd="1" destOrd="0" parTransId="{E66E1775-4523-44E5-98AB-E8919147EA98}" sibTransId="{56C427E7-097B-4F7B-B3C3-F1675533164F}"/>
    <dgm:cxn modelId="{15874BFD-6583-43A1-BACB-AC290CABE629}" type="presOf" srcId="{F0922565-2683-46CC-8A4C-5E93883FFA4F}" destId="{982B1742-E130-417B-8B69-879003713077}" srcOrd="0" destOrd="0" presId="urn:microsoft.com/office/officeart/2005/8/layout/radial3"/>
    <dgm:cxn modelId="{58E344F1-48ED-4573-9F5B-1D98C5C18220}" type="presOf" srcId="{01C3C191-75B9-4B76-8A05-2F6F41A0F679}" destId="{1D06B115-A590-4487-AF6E-4E7CD1A7AE35}" srcOrd="0" destOrd="0" presId="urn:microsoft.com/office/officeart/2005/8/layout/radial3"/>
    <dgm:cxn modelId="{D22DD411-B608-4F69-B575-F8D712CB1324}" srcId="{00C1A3C9-713F-49E8-BBE9-60F4678E894A}" destId="{ED5284AF-0A0D-4073-BC58-EDECA84F8E28}" srcOrd="3" destOrd="0" parTransId="{F2ED840A-A9F4-402B-AE55-5BDFF571976C}" sibTransId="{ACE391B0-D6F0-4433-B85E-8AD52D4339B1}"/>
    <dgm:cxn modelId="{7265C43E-EF7B-470D-83A7-9703CBB41256}" srcId="{00C1A3C9-713F-49E8-BBE9-60F4678E894A}" destId="{791EB94F-BF2A-4AA8-88FD-91B16FE21127}" srcOrd="2" destOrd="0" parTransId="{CF1C4462-4067-4534-BB9C-B3A710103CD6}" sibTransId="{4082CBDA-F06C-44FE-96EA-3668662CBC19}"/>
    <dgm:cxn modelId="{719F5FF0-5A6E-44CB-89B8-4B4FD92061F6}" srcId="{F0922565-2683-46CC-8A4C-5E93883FFA4F}" destId="{00C1A3C9-713F-49E8-BBE9-60F4678E894A}" srcOrd="0" destOrd="0" parTransId="{C2D1B72A-BCB7-4AFB-A633-32B3EE371A01}" sibTransId="{80356D8C-7409-429B-A3E0-F49AC2A50782}"/>
    <dgm:cxn modelId="{818A8335-A6B9-4436-9551-F6BA2ECBE536}" srcId="{00C1A3C9-713F-49E8-BBE9-60F4678E894A}" destId="{AE7B8C25-1CE5-4288-8659-A01D2B75E193}" srcOrd="0" destOrd="0" parTransId="{527604F9-2733-45E3-89EE-8E53C826ABAE}" sibTransId="{22C055BF-ADA2-41FD-AE78-C6C656F348FF}"/>
    <dgm:cxn modelId="{8FDBDB65-2D1A-4FE9-8C5B-407BF9A1B8FC}" type="presParOf" srcId="{982B1742-E130-417B-8B69-879003713077}" destId="{F4BD0B7D-2B3C-40C5-80AF-B5FFEEB96B7C}" srcOrd="0" destOrd="0" presId="urn:microsoft.com/office/officeart/2005/8/layout/radial3"/>
    <dgm:cxn modelId="{19F75BE6-147B-41A1-AA5B-1D1FD3A1F850}" type="presParOf" srcId="{F4BD0B7D-2B3C-40C5-80AF-B5FFEEB96B7C}" destId="{EAFC669C-2D82-420B-9003-95EBDA6E7A90}" srcOrd="0" destOrd="0" presId="urn:microsoft.com/office/officeart/2005/8/layout/radial3"/>
    <dgm:cxn modelId="{E4C9E267-7D2D-48A9-94F4-2166928832B9}" type="presParOf" srcId="{F4BD0B7D-2B3C-40C5-80AF-B5FFEEB96B7C}" destId="{07472DED-C2F6-4B5D-8B86-6D2A4EEBA0C3}" srcOrd="1" destOrd="0" presId="urn:microsoft.com/office/officeart/2005/8/layout/radial3"/>
    <dgm:cxn modelId="{64FE591D-C688-4D4A-8FF2-529B1C78F9DE}" type="presParOf" srcId="{F4BD0B7D-2B3C-40C5-80AF-B5FFEEB96B7C}" destId="{1D06B115-A590-4487-AF6E-4E7CD1A7AE35}" srcOrd="2" destOrd="0" presId="urn:microsoft.com/office/officeart/2005/8/layout/radial3"/>
    <dgm:cxn modelId="{185A0D4D-0E40-4602-8765-E7DF67CB792E}" type="presParOf" srcId="{F4BD0B7D-2B3C-40C5-80AF-B5FFEEB96B7C}" destId="{6FA213F0-A160-4340-87FD-AF5598B2E0E2}" srcOrd="3" destOrd="0" presId="urn:microsoft.com/office/officeart/2005/8/layout/radial3"/>
    <dgm:cxn modelId="{EDFCF72B-2ABA-4F84-A046-65945BEE83B4}" type="presParOf" srcId="{F4BD0B7D-2B3C-40C5-80AF-B5FFEEB96B7C}" destId="{45ED2BA9-2D11-481E-9330-AEC432CEA6A4}" srcOrd="4" destOrd="0" presId="urn:microsoft.com/office/officeart/2005/8/layout/radial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7A7A4-C134-442D-89A3-1129D52EFCFB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F4887-F9B0-435A-9468-5A87AF816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F4887-F9B0-435A-9468-5A87AF81696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F4887-F9B0-435A-9468-5A87AF81696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F4887-F9B0-435A-9468-5A87AF81696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F4887-F9B0-435A-9468-5A87AF81696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F4887-F9B0-435A-9468-5A87AF81696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F4887-F9B0-435A-9468-5A87AF81696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F4887-F9B0-435A-9468-5A87AF81696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F4887-F9B0-435A-9468-5A87AF81696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F4887-F9B0-435A-9468-5A87AF81696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F4887-F9B0-435A-9468-5A87AF81696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F4887-F9B0-435A-9468-5A87AF81696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F4887-F9B0-435A-9468-5A87AF81696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F4887-F9B0-435A-9468-5A87AF81696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F4887-F9B0-435A-9468-5A87AF81696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F4887-F9B0-435A-9468-5A87AF81696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F4887-F9B0-435A-9468-5A87AF81696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F4887-F9B0-435A-9468-5A87AF81696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40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F4887-F9B0-435A-9468-5A87AF81696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41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F4887-F9B0-435A-9468-5A87AF816967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42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F4887-F9B0-435A-9468-5A87AF816967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43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F4887-F9B0-435A-9468-5A87AF816967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44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F4887-F9B0-435A-9468-5A87AF816967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F4887-F9B0-435A-9468-5A87AF81696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45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F4887-F9B0-435A-9468-5A87AF816967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F4887-F9B0-435A-9468-5A87AF81696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F4887-F9B0-435A-9468-5A87AF81696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F4887-F9B0-435A-9468-5A87AF81696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F4887-F9B0-435A-9468-5A87AF81696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F4887-F9B0-435A-9468-5A87AF81696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F4887-F9B0-435A-9468-5A87AF81696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6EEA10-29DE-4511-9688-E580A5501B9E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DE8410-036C-4076-AC93-408EFC252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6EEA10-29DE-4511-9688-E580A5501B9E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DE8410-036C-4076-AC93-408EFC252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6EEA10-29DE-4511-9688-E580A5501B9E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DE8410-036C-4076-AC93-408EFC252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6EEA10-29DE-4511-9688-E580A5501B9E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DE8410-036C-4076-AC93-408EFC2520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6EEA10-29DE-4511-9688-E580A5501B9E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DE8410-036C-4076-AC93-408EFC2520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6EEA10-29DE-4511-9688-E580A5501B9E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DE8410-036C-4076-AC93-408EFC2520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6EEA10-29DE-4511-9688-E580A5501B9E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DE8410-036C-4076-AC93-408EFC252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6EEA10-29DE-4511-9688-E580A5501B9E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DE8410-036C-4076-AC93-408EFC2520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6EEA10-29DE-4511-9688-E580A5501B9E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DE8410-036C-4076-AC93-408EFC252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B6EEA10-29DE-4511-9688-E580A5501B9E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DE8410-036C-4076-AC93-408EFC252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6EEA10-29DE-4511-9688-E580A5501B9E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DE8410-036C-4076-AC93-408EFC2520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B6EEA10-29DE-4511-9688-E580A5501B9E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ADE8410-036C-4076-AC93-408EFC252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07051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 или авторы;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наличие заглавия или его возможность;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идея;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смысловая цельность; 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членимость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структурная связность;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композиционная завершенность;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стилистическое единство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Текст – это речевое высказывание, состоящее из одного или более предложений (сложных синтаксических целых) и обладающее следующими признаками:</a:t>
            </a:r>
            <a:endParaRPr lang="ru-RU" sz="28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  стратегии: актуализация предшествующих знаний и опыта, имеющих отношение к теме текста.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Попросить отметить верные утверждения.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После прочтения текста вернуться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послетекстовая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стратегия).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Ориентиры предвосхищения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(верные и неверные утверждения)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2571744"/>
          <a:ext cx="7858179" cy="214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393"/>
                <a:gridCol w="2619393"/>
                <a:gridCol w="2619393"/>
              </a:tblGrid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чтения текста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Утверждение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После чтения текста</a:t>
                      </a:r>
                      <a:endParaRPr lang="ru-RU" dirty="0"/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4hA9jwtoE58m-xl2gyhVYw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214438"/>
            <a:ext cx="6215106" cy="55007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4.Задай вопрос, предложи задание 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Ученики обращаются к просмотровому виду чтения и формулируют вопросы и задания. Учите детей задавать разные вопросы. В этом Вам поможет таксономия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> 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364333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 стратегии: смысловая догадка о возможном содержании текста на основе анализа его заглавия.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Попросить спрогнозировать содержание текста по его названию.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Рассечение вопроса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Пользователь\Desktop\vopro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7" y="3286124"/>
            <a:ext cx="285752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1.Чтение про себя с вопросами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(индивидуально, работа в парах, в группах).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Цель: научить вдумчиво читать текст, задавать вопросы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Чтение текста по абзацам, ответы на вопросы, обмен ролями (при работе в парах и группах).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Текстовые стратегии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 понимание текста и создание его читательской интерпретации.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35745"/>
          </a:xfrm>
        </p:spPr>
        <p:txBody>
          <a:bodyPr>
            <a:normAutofit lnSpcReduction="10000"/>
          </a:bodyPr>
          <a:lstStyle/>
          <a:p>
            <a:pPr lvl="0" fontAlgn="auto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 управление процессом осмысления текста во время чтения.</a:t>
            </a:r>
          </a:p>
          <a:p>
            <a:pPr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Учитель озвучивает задание: "Мы начинаем по очереди читать текст по абзацам. Наша задача – читать внимательно, задача слушающих – задавать чтецу вопросы, чтобы проверить, понимает ли он читаемый текст. У нас  есть только одна копия текста, которую мы передаем следующему чтецу". Слушающие задают вопросы по содержанию текста, читающий отвечает. Если его ответ не верен или не точен, слушающие его поправляют.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    Чтение в кружок</a:t>
            </a:r>
            <a:b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Цель: развитие  объёмного, логического, творческого  мышления,  навыков анализа и синтеза.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Методика разработана психологом Тони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Бьюзеном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Иногда в русских переводах термин может переводиться как «карты ума», «карты разума»,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интеллект-карты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«карты памяти», «ассоциативные карты», «ассоциативные диаграммы» или «схемы мышления».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Ментальная карта — способ изображения процесса общего системного мышления с помощью схем. Может рассматриваться как удобная техника альтернативной записи информации и систематизации знаний.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Ментальная карта реализуется в виде древовидной схемы, на которой изображены слова, идеи, задачи или другие понятия, связанные ветвями, отходящими от центрального понятия или идеи.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Ментальная карта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42604"/>
          </a:xfrm>
        </p:spPr>
        <p:txBody>
          <a:bodyPr>
            <a:normAutofit fontScale="92500" lnSpcReduction="20000"/>
          </a:bodyPr>
          <a:lstStyle/>
          <a:p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больше лист — тем лучше. Минимум — A4. Расположить горизонтально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центре располагается образ всей проблемы/задачи/области знания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центра исходят толстые основные ветви с подписями — они означают главные разделы диаграммы. Основные ветви далее ветвятся на более тонкие ветви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ветви подписаны ключевыми словами, заставляющими вспомнить то или иное понятие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использовать желательно печатные буквы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желательно использовать как можно более разнообразную визуальную декорацию — форма, цвет, объём, шрифт, стрелки, значки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важно вырабатывать свой собственный стиль в рисовании диаграмм связей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Правила построения ментальных карт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Ментальная карта по литературе на тему `Капитанская дочка` - Волшебное перышко 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857224" y="1142984"/>
            <a:ext cx="7215238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Ментальная карта по произведению</a:t>
            </a:r>
            <a:br>
              <a:rPr lang="ru-RU" sz="31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А.С. Пушкина «Капитанская дочка»</a:t>
            </a:r>
            <a:r>
              <a:rPr lang="ru-RU" sz="310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3100" dirty="0" smtClean="0">
                <a:solidFill>
                  <a:srgbClr val="0070C0"/>
                </a:solidFill>
                <a:effectLst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nsportal.ru/sites/default/files/2013/03/07/mentalnaya_karta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785794"/>
            <a:ext cx="864399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4914" y="152400"/>
            <a:ext cx="88867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«Образ дома в произведениях М.Булгакова»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заинтересовать учащихся книгой, привлечь их к осмысленному чтению.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Схема реализации стратегии "Чтение с остановками":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1.Вызов.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Конструирование предполагаемого  текста по опорным словам , обсуждение названия произведения.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2.Осмысление.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Учитель заранее выделяет 2-3 остановки. Во время этих остановок  задаются вопросы, которые помогают побудить интерес к дальнейшему чтению, вовлечь в работу  различные стороны мышления. Обязателен вопрос: «Что будет дальше?» 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3. Рефлексия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На этой стадии текст опять представляет единое целое. Важно осмыслить этот текст. Формы работы могут быть различными: письмо, дискуссия, совместный поиск.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Чтение с остановками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способствовать созданию естественной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речеведческой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среды;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способствовать возникновению на уроке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полилога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учителя и ученика;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выявлять  функциональные  значения различных языковых единиц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речеведческом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высказывании;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повышать интерес к предмету;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создавать условия для исследовательской работы;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реализовывать через работу с текстом обучающую, развивающую и воспитательную цели урока;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7. формировать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общеучебные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умения и навыки.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Основные задачи использования текста на уроках русского языка: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071546"/>
          <a:ext cx="8715436" cy="3518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2063"/>
                <a:gridCol w="4433373"/>
              </a:tblGrid>
              <a:tr h="5191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?(однозначный ответ)</a:t>
                      </a:r>
                    </a:p>
                  </a:txBody>
                  <a:tcPr horzOverflow="overflow"/>
                </a:tc>
              </a:tr>
              <a:tr h="15097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Дайте три объяснения, почему…?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Объясните, почему…?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Почему вы думает6е…?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Почему Вы считаете…?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чем различие…?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Предположите, что будет, если…?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Что, если…?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Кто…?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Что…?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Когда…?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Может…?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Будет…?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Мог ли…?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Как звать…? Было ли…?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Согласны ли Вы…?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Верно ли…?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5716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5. Таблица «толстых» и «тонких» вопросов</a:t>
            </a:r>
            <a:b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 н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аучить  учащихся думать над прочитанным, понимать произведение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714884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Таблица "толстых” и "тонких” вопросов может быть использована на любой из трёх фаз урока: на стадии вызова — это вопросы до изучения темы, на стадии осмысления — способ активной фиксации вопросов по ходу чтения, слушания, при размышлении — демонстрация понимания пройденного.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472518" cy="5214974"/>
          </a:xfrm>
        </p:spPr>
        <p:txBody>
          <a:bodyPr numCol="2">
            <a:normAutofit lnSpcReduction="10000"/>
          </a:bodyPr>
          <a:lstStyle/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Почему-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соответствуют процессуальным знаниям. Ученик должен найти причинно-следственные связи, описать процессы, происходящие с определённым предметом или явлением.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Объясни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ученик использует понятия и принципы в новых ситуациях, применяет законы, теории в конкретных практических ситуациях, демонстрирует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правильное применение метода или процеду­ры</a:t>
            </a:r>
            <a:r>
              <a:rPr lang="ru-RU" dirty="0" smtClean="0"/>
              <a:t>.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Назови 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уровень репродукции, т.е. на простое воспроизведение знаний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10000"/>
              </a:lnSpc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10000"/>
              </a:lnSpc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Предложи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Придумай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Поделись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   - </a:t>
            </a:r>
          </a:p>
          <a:p>
            <a:pPr>
              <a:lnSpc>
                <a:spcPct val="110000"/>
              </a:lnSpc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 активизацию мыслительной деятельности ученика. Он выделяет скрытые (неявные) предположения, проводит различия между фактами и следствиями, анализирует, оценивает значимость данных, использует знания из разных об­ластей, обращает внимание на соответствие вывода имеющимся данным.</a:t>
            </a:r>
          </a:p>
          <a:p>
            <a:pPr>
              <a:buNone/>
            </a:pP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8686800" cy="84615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Стратегии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послетекстовой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деятельности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effectLst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 достижение понимания текста на уровне смысла, корректировка 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читательской интерпретации, доведение читательских впечатлений 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 уровня законченной мысли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Кубик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Куб 5"/>
          <p:cNvSpPr/>
          <p:nvPr/>
        </p:nvSpPr>
        <p:spPr>
          <a:xfrm>
            <a:off x="6858016" y="785794"/>
            <a:ext cx="2285984" cy="1928802"/>
          </a:xfrm>
          <a:prstGeom prst="cube">
            <a:avLst>
              <a:gd name="adj" fmla="val 285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43768" y="785794"/>
            <a:ext cx="1285884" cy="36933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ПОЧЕМУ?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8172367" y="1465620"/>
            <a:ext cx="1300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ОБЪЯСНИ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86578" y="1428736"/>
            <a:ext cx="1507144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ru-RU" b="1" dirty="0" smtClean="0"/>
              <a:t>ПРЕДЛОЖИ</a:t>
            </a:r>
          </a:p>
          <a:p>
            <a:r>
              <a:rPr lang="ru-RU" b="1" dirty="0" smtClean="0"/>
              <a:t>ПРИДУМАЙ</a:t>
            </a:r>
          </a:p>
          <a:p>
            <a:r>
              <a:rPr lang="ru-RU" b="1" dirty="0" smtClean="0"/>
              <a:t>ПОДЕЛИСЬ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426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данной стратегии - обучение пониманию текста.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стратегии: учащимся предлагается схема (Где ответ?) и говорится о том, что ответ на вопрос может содержаться в тексте или в голове у читателя. Если ответ в тексте, он может находиться в одном предложении текста (1) или в нескольких его частях (2).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случае 1, чтобы ответить на вопрос, надо найти точный ответ в одном предложении текста. Если он содержится в нескольких частях текста (2), такой ответ надо формулировать, соединяя их.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ответ находится в голове читателя, то в одном случае (3) читатель составляет его, соединяя то, что автор говорит между строк или в косвенной форме, и то, как сам читатель интерпретирует слова автора. В другом случае (4) ответ находится за пределами текста и читатель ищет его в своих знаниях.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Далее учащимся предлагается список вопросов, которые они должны отнести к одной из групп. После этого предлагается дать ответ на поставленный вопрос.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2.Где ответ?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571480"/>
          <a:ext cx="8229600" cy="2455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721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что мы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знаем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что мы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хотим узнать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что мы узнали и что нам осталось узнать</a:t>
                      </a:r>
                    </a:p>
                  </a:txBody>
                  <a:tcPr horzOverflow="overflow"/>
                </a:tc>
              </a:tr>
              <a:tr h="734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15370" cy="50004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«Знаю – Хочу знать – Узнал»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857364"/>
            <a:ext cx="821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Формирует: </a:t>
            </a:r>
          </a:p>
          <a:p>
            <a:pPr indent="449263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	умение определять уровень собственных знаний; </a:t>
            </a:r>
          </a:p>
          <a:p>
            <a:pPr indent="449263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	умение анализировать информацию; </a:t>
            </a:r>
          </a:p>
          <a:p>
            <a:pPr indent="449263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	умение соотносить новую информацию со своими установившимися представлениями.</a:t>
            </a:r>
          </a:p>
          <a:p>
            <a:pPr indent="449263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таблицей ведется на всех стадиях урока. </a:t>
            </a:r>
          </a:p>
          <a:p>
            <a:pPr indent="449263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571876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«стадии вызова», заполняя первую часть таблицы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учащиеся составляют список того, что они знают или думают, что знают о данной теме. Через эту деятельность ученик определяет уровень собственных знаний, к которым постепенно добавляются новые знания.</a:t>
            </a:r>
          </a:p>
          <a:p>
            <a:pPr indent="449263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Вторая часть таблицы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Хочу узнать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— это определение того, что дети хотят узнать, пробуждение интереса к новой информации. На «стадии осмысления» учащиеся строят новые представления на основании имеющихся знаний. </a:t>
            </a:r>
          </a:p>
          <a:p>
            <a:pPr indent="449263"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обсуждения текста (фильма и т.п.) учащиеся заполняют третью графу     таблицы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Узнал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indent="449263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indent="449263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ekimov_76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1"/>
            <a:ext cx="4214841" cy="507209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4876" y="285728"/>
            <a:ext cx="4286280" cy="61436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Борис Петрович Екимов</a:t>
            </a:r>
            <a:br>
              <a:rPr lang="ru-RU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/>
              <a:t> 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свою многолетнюю писательскую деятельность Борис Екимов создал более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произведений.</a:t>
            </a:r>
            <a:b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Наиболее заметный интерес у читательской аудитории вызвали публикации Б. Екимова в «перестроечные» годы на пике </a:t>
            </a:r>
            <a:r>
              <a:rPr lang="ru-RU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тиражности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«толстых изданий»: сборники рассказов «За тёплым хлебом», «Ночь исцеления», романы «Родительский дом», «Пастушья звезда». 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Бориса Екимова называют "лучшим русским рассказчиком".  </a:t>
            </a:r>
            <a:b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Б.Екимов – лауреат Государственной премии РФ, премии И.А.Бунина, Ю.Казакова. </a:t>
            </a:r>
            <a:b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2008 году ему была присуждена Литературная премия Александра Солженицына за "остроту и боль в описании... русской провинции и отражение неистребимого достоинства... человека...»</a:t>
            </a:r>
            <a:b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</a:rPr>
              <a:t> 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Бориса Екимова нередко называют «проводником литературных традиций Донского края». Лейтмотив его произведений — реальные жизненные будни простого человека.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2336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1.О чем пойдёт речь в рассказе?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2.Какую роль играет обращение и дважды повторенный глагол в форме повелительного наклонения?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3.Какие образы возникают?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4.Какую иллюстрацию можно нарисовать по названию?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«Говори, мама, говори»</a:t>
            </a:r>
            <a:endParaRPr lang="ru-RU" dirty="0"/>
          </a:p>
        </p:txBody>
      </p:sp>
      <p:pic>
        <p:nvPicPr>
          <p:cNvPr id="2050" name="Picture 2" descr="C:\Users\Пользователь\Desktop\vopro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929066"/>
            <a:ext cx="1400175" cy="195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545465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1.Какие впечатления произвел на вас текст?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2.Какие проблемы поднимает рассказ?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3.Проведите параллели с другими авторами, поднимающими такие же проблемы.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4.Для какого возраста предназначен текст?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jcilondon.org.uk/images/005893/question-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571876"/>
            <a:ext cx="242889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3143248"/>
            <a:ext cx="8286808" cy="27146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1.назовите приемы работы с текстом;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2.выберите  вопросы  к тексту из банка готовых  вопросов;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3.составьте свои вопросы   к тексту;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4.определите, какие УУД формируются в процессе работы с текстом.</a:t>
            </a: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86808" cy="27146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Цели :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 группа. Создание условий для развития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личностных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УД.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 группа. Создание условий для развития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познавательных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УД.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 группа. Создание условий для развития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регулятивных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УД.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 группа. Создание условий для развития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коммуникативных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УД.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Задания:</a:t>
            </a:r>
            <a:endParaRPr lang="ru-RU" sz="4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85728"/>
          <a:ext cx="8229600" cy="5721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71472" y="357166"/>
            <a:ext cx="8358246" cy="564360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Учитель должен осознавать, что, формируя УУД в процессе работы 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художественным текстом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он способствует развитию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навыков: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Анализ, сравнение, обобщение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Аргументация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Самостоятельное создание алгоритма деятельности.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342902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работу!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s14.rimg.info/eba8d864724ebd46d7255c1e15c8993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214554"/>
            <a:ext cx="6858048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узел 4"/>
          <p:cNvSpPr/>
          <p:nvPr/>
        </p:nvSpPr>
        <p:spPr>
          <a:xfrm>
            <a:off x="3500430" y="1571612"/>
            <a:ext cx="2286016" cy="2214578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86182" y="2285992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ТЕКСТ</a:t>
            </a:r>
            <a:endParaRPr lang="ru-RU" sz="4000" b="1" dirty="0"/>
          </a:p>
        </p:txBody>
      </p:sp>
      <p:sp>
        <p:nvSpPr>
          <p:cNvPr id="7" name="Стрелка вниз 6"/>
          <p:cNvSpPr/>
          <p:nvPr/>
        </p:nvSpPr>
        <p:spPr>
          <a:xfrm rot="14850181">
            <a:off x="6051461" y="1474249"/>
            <a:ext cx="484632" cy="1079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8653322">
            <a:off x="6182100" y="3068621"/>
            <a:ext cx="484632" cy="1079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3389363">
            <a:off x="2770219" y="3175041"/>
            <a:ext cx="484632" cy="1079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6977951">
            <a:off x="2634759" y="1345455"/>
            <a:ext cx="484632" cy="1079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500562" y="3857628"/>
            <a:ext cx="484632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142844" y="214290"/>
            <a:ext cx="2286016" cy="20002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Личностное </a:t>
            </a:r>
          </a:p>
          <a:p>
            <a:pPr algn="ctr"/>
            <a:r>
              <a:rPr lang="ru-RU" b="1" dirty="0" smtClean="0"/>
              <a:t>развитие</a:t>
            </a:r>
            <a:endParaRPr lang="ru-RU" b="1" dirty="0"/>
          </a:p>
        </p:txBody>
      </p:sp>
      <p:sp>
        <p:nvSpPr>
          <p:cNvPr id="14" name="Блок-схема: узел 13"/>
          <p:cNvSpPr/>
          <p:nvPr/>
        </p:nvSpPr>
        <p:spPr>
          <a:xfrm>
            <a:off x="357158" y="3714752"/>
            <a:ext cx="2286016" cy="20002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Творческое </a:t>
            </a:r>
          </a:p>
          <a:p>
            <a:pPr algn="ctr"/>
            <a:r>
              <a:rPr lang="ru-RU" b="1" dirty="0" smtClean="0"/>
              <a:t>развитие</a:t>
            </a:r>
            <a:endParaRPr lang="ru-RU" b="1" dirty="0"/>
          </a:p>
        </p:txBody>
      </p:sp>
      <p:sp>
        <p:nvSpPr>
          <p:cNvPr id="15" name="Блок-схема: узел 14"/>
          <p:cNvSpPr/>
          <p:nvPr/>
        </p:nvSpPr>
        <p:spPr>
          <a:xfrm>
            <a:off x="6643702" y="142852"/>
            <a:ext cx="2286016" cy="20002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Духовно-</a:t>
            </a:r>
            <a:r>
              <a:rPr lang="ru-RU" sz="1600" b="1" dirty="0" smtClean="0"/>
              <a:t>нравственное </a:t>
            </a:r>
          </a:p>
          <a:p>
            <a:pPr algn="ctr"/>
            <a:r>
              <a:rPr lang="ru-RU" b="1" dirty="0" smtClean="0"/>
              <a:t>развитие</a:t>
            </a:r>
            <a:endParaRPr lang="ru-RU" b="1" dirty="0"/>
          </a:p>
        </p:txBody>
      </p:sp>
      <p:sp>
        <p:nvSpPr>
          <p:cNvPr id="17" name="Блок-схема: узел 16"/>
          <p:cNvSpPr/>
          <p:nvPr/>
        </p:nvSpPr>
        <p:spPr>
          <a:xfrm>
            <a:off x="6715140" y="3929066"/>
            <a:ext cx="2286016" cy="20002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Предметное </a:t>
            </a:r>
          </a:p>
          <a:p>
            <a:pPr algn="ctr"/>
            <a:r>
              <a:rPr lang="ru-RU" b="1" dirty="0" smtClean="0"/>
              <a:t>развитие</a:t>
            </a:r>
            <a:endParaRPr lang="ru-RU" b="1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3643306" y="4857736"/>
            <a:ext cx="2286016" cy="20002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Мета-</a:t>
            </a:r>
          </a:p>
          <a:p>
            <a:pPr algn="ctr"/>
            <a:r>
              <a:rPr lang="ru-RU" sz="1600" b="1" dirty="0" smtClean="0"/>
              <a:t>предметное</a:t>
            </a:r>
          </a:p>
          <a:p>
            <a:pPr algn="ctr"/>
            <a:r>
              <a:rPr lang="ru-RU" b="1" dirty="0" smtClean="0"/>
              <a:t>развитие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47863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Смысловое чтение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 восприятие графически оформленной текстовой информации и ее переработка в личностно-смысловые установки в соответствии с коммуникативно-познавательной задачей (А. А. Леонтьев).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коммуникативной задачей в данном случае следует понимать установку на то, с какой целью осуществляется чтение: где, когда, для чего будет использована извлеченная из текста информация.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Смысловое чтение</a:t>
            </a:r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Три вида чтения: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1.изучающее  2.ознакомительное 3.просмотровое</a:t>
            </a:r>
            <a:endPara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 как в процессе чтения могут решаться различные коммуникативные задачи, то реализуются разные виды чтения.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/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214686"/>
            <a:ext cx="28575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требуется максимально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полное и точное понимание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содержащейся в тексте информации и адекватное ее воспроизведение в тех или иных учебных целях, то читающий должен как можно полнее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охватить все содержание текста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вникнуть в смысл каждого из его элементов.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3214686"/>
            <a:ext cx="25003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перед  читающим ставится задача найти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главное в тексте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выявить, что сообщается по интересующему вопросу (что говорится о ...), либо охватить содержание каждой из частей текста в самом общем виде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3286124"/>
            <a:ext cx="25003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перед читающим ставится задача получить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самое общее представление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содержании текста (о чем говорится в тексте), то потребуется понимание текста в общих чертах.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500166" y="2428868"/>
            <a:ext cx="484632" cy="785818"/>
          </a:xfrm>
          <a:prstGeom prst="downArrow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214810" y="2428868"/>
            <a:ext cx="484632" cy="785818"/>
          </a:xfrm>
          <a:prstGeom prst="downArrow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072330" y="2428868"/>
            <a:ext cx="484632" cy="785818"/>
          </a:xfrm>
          <a:prstGeom prst="downArrow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285728"/>
            <a:ext cx="8329642" cy="584043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Стратегия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некоторый способ приобретения, сохранения и использования информации, служащий достижению определенных целей в том смысле, что он должен привести к определенным результатам (Дж.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Брунер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Стратегии смыслового чтения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это различные комбинации приемов, которые используют учащиеся для восприятия графически оформленной текстовой информации и ее переработки в личностно-смысловые установки в соответствии с коммуникативно-познавательной задачей.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работы над текстом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fontAlgn="auto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предтекстовая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деятельность;</a:t>
            </a:r>
          </a:p>
          <a:p>
            <a:pPr lvl="0" fontAlgn="auto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текстовая деятельность;</a:t>
            </a:r>
          </a:p>
          <a:p>
            <a:pPr lvl="0" fontAlgn="auto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послетекстовая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деятельность.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57784"/>
          </a:xfrm>
        </p:spPr>
        <p:txBody>
          <a:bodyPr>
            <a:normAutofit/>
          </a:bodyPr>
          <a:lstStyle/>
          <a:p>
            <a:pPr marL="914400" lvl="2" indent="-463550" algn="ctr" fontAlgn="base"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</a:tabLst>
            </a:pPr>
            <a:endParaRPr lang="ru-RU" sz="3600" b="1" dirty="0" smtClean="0">
              <a:solidFill>
                <a:srgbClr val="C00000"/>
              </a:solidFill>
              <a:latin typeface="Times New Roman" pitchFamily="18" charset="0"/>
              <a:ea typeface="Mangal" pitchFamily="18" charset="0"/>
              <a:cs typeface="Times New Roman" pitchFamily="18" charset="0"/>
            </a:endParaRPr>
          </a:p>
          <a:p>
            <a:pPr marL="914400" lvl="2" indent="-463550" algn="ctr" fontAlgn="base"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</a:tabLst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Mangal" pitchFamily="18" charset="0"/>
                <a:cs typeface="Times New Roman" pitchFamily="18" charset="0"/>
              </a:rPr>
              <a:t>1.Мозговой штурм</a:t>
            </a:r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Цель  стратегии: актуализация предшествующих знаний и опыта, имеющих отношение к теме текста (ассоциации, знания, гипотезы и т.д.)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Наработанный материал можно оформить графически, после прочтения текста вернуться (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послетекстовая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стратегия).</a:t>
            </a:r>
          </a:p>
          <a:p>
            <a:pPr lvl="0">
              <a:buNone/>
            </a:pP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14356"/>
            <a:ext cx="822960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Предтекстовые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стратегии</a:t>
            </a:r>
            <a:r>
              <a:rPr lang="ru-RU" sz="3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 развитие такого читательского умения, как предполагать, предвосхищать содержание текста.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стратегии: актуализация словаря, связанного с темой текста.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2.1. Дать список слов и попросить отметить те, которые могут быть связаны с темой текста. По прочтении текста вернуться к списку.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2.2. До прочтения текста предложить учащимся перечень ключевых понятий темы и попросить составить собственный текст, в котором бы фигурировали данные понятия. После прочтения текста сопоставить собственную версию с полученной информацией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послетекстовая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стратегия).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2.3. Предложить две трактовки одного и того же понятия и попросить обосновать - какая из трактовок будет ближе содержанию текста, после прочтения текста вернуться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послетекстовая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стратегия)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2.4. Предложить ключевые слова темы и попросить связать данные слова по какому-либо критерию или оформить графически, после прочтения текста вернуться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послетекстовая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стратегия). </a:t>
            </a:r>
          </a:p>
          <a:p>
            <a:pPr>
              <a:buNone/>
            </a:pPr>
            <a:r>
              <a:rPr lang="ru-RU" sz="2000" dirty="0" smtClean="0"/>
              <a:t> 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2.Глоссарий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1493</TotalTime>
  <Words>1675</Words>
  <Application>Microsoft Office PowerPoint</Application>
  <PresentationFormat>Экран (4:3)</PresentationFormat>
  <Paragraphs>249</Paragraphs>
  <Slides>30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Открытая</vt:lpstr>
      <vt:lpstr>Текст – это речевое высказывание, состоящее из одного или более предложений (сложных синтаксических целых) и обладающее следующими признаками:</vt:lpstr>
      <vt:lpstr>Основные задачи использования текста на уроках русского языка:</vt:lpstr>
      <vt:lpstr>Слайд 3</vt:lpstr>
      <vt:lpstr>Слайд 4</vt:lpstr>
      <vt:lpstr>Смысловое чтение </vt:lpstr>
      <vt:lpstr>Так как в процессе чтения могут решаться различные коммуникативные задачи, то реализуются разные виды чтения. .</vt:lpstr>
      <vt:lpstr>Слайд 7</vt:lpstr>
      <vt:lpstr>Предтекстовые стратегии Цель: развитие такого читательского умения, как предполагать, предвосхищать содержание текста.  </vt:lpstr>
      <vt:lpstr> 2.Глоссарий </vt:lpstr>
      <vt:lpstr>3. Ориентиры предвосхищения  (верные и неверные утверждения)</vt:lpstr>
      <vt:lpstr>            4.Задай вопрос, предложи задание  Ученики обращаются к просмотровому виду чтения и формулируют вопросы и задания. Учите детей задавать разные вопросы. В этом Вам поможет таксономия Блума.   </vt:lpstr>
      <vt:lpstr>5. Рассечение вопроса </vt:lpstr>
      <vt:lpstr>Текстовые стратегии Цель: понимание текста и создание его читательской интерпретации.  </vt:lpstr>
      <vt:lpstr>2.     Чтение в кружок </vt:lpstr>
      <vt:lpstr>3. Ментальная карта </vt:lpstr>
      <vt:lpstr>Правила построения ментальных карт </vt:lpstr>
      <vt:lpstr>    Ментальная карта по произведению  А.С. Пушкина «Капитанская дочка»       </vt:lpstr>
      <vt:lpstr>                          «Образ дома в произведениях М.Булгакова»</vt:lpstr>
      <vt:lpstr>4. Чтение с остановками</vt:lpstr>
      <vt:lpstr>5. Таблица «толстых» и «тонких» вопросов Цель: научить  учащихся думать над прочитанным, понимать произведение </vt:lpstr>
      <vt:lpstr>Стратегии послетекстовой деятельности  Цель: достижение понимания текста на уровне смысла, корректировка  читательской интерпретации, доведение читательских впечатлений  до уровня законченной мысли  1.Кубик Блума</vt:lpstr>
      <vt:lpstr>2.Где ответ?</vt:lpstr>
      <vt:lpstr>Слайд 23</vt:lpstr>
      <vt:lpstr>«Знаю – Хочу знать – Узнал»</vt:lpstr>
      <vt:lpstr>Борис Петрович Екимов  За свою многолетнюю писательскую деятельность Борис Екимов создал более 200 произведений. Наиболее заметный интерес у читательской аудитории вызвали публикации Б. Екимова в «перестроечные» годы на пике тиражности «толстых изданий»: сборники рассказов «За тёплым хлебом», «Ночь исцеления», романы «Родительский дом», «Пастушья звезда».  Бориса Екимова называют "лучшим русским рассказчиком".   Б.Екимов – лауреат Государственной премии РФ, премии И.А.Бунина, Ю.Казакова.  В 2008 году ему была присуждена Литературная премия Александра Солженицына за "остроту и боль в описании... русской провинции и отражение неистребимого достоинства... человека...»  Бориса Екимова нередко называют «проводником литературных традиций Донского края». Лейтмотив его произведений — реальные жизненные будни простого человека. </vt:lpstr>
      <vt:lpstr>«Говори, мама, говори»</vt:lpstr>
      <vt:lpstr>Слайд 27</vt:lpstr>
      <vt:lpstr>Цели : 1 группа. Создание условий для развития личностных УД. 2 группа. Создание условий для развития познавательных  УД. 3 группа. Создание условий для развития регулятивных УД. 4 группа. Создание условий для развития коммуникативных УД. Задания:</vt:lpstr>
      <vt:lpstr>Слайд 29</vt:lpstr>
      <vt:lpstr>Спасибо за работу!</vt:lpstr>
    </vt:vector>
  </TitlesOfParts>
  <Company>USN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Acer</cp:lastModifiedBy>
  <cp:revision>194</cp:revision>
  <dcterms:created xsi:type="dcterms:W3CDTF">2012-03-22T05:52:27Z</dcterms:created>
  <dcterms:modified xsi:type="dcterms:W3CDTF">2016-01-07T12:31:07Z</dcterms:modified>
</cp:coreProperties>
</file>