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  <p:sldMasterId id="2147483874" r:id="rId2"/>
    <p:sldMasterId id="2147483877" r:id="rId3"/>
  </p:sldMasterIdLst>
  <p:notesMasterIdLst>
    <p:notesMasterId r:id="rId17"/>
  </p:notesMasterIdLst>
  <p:sldIdLst>
    <p:sldId id="406" r:id="rId4"/>
    <p:sldId id="378" r:id="rId5"/>
    <p:sldId id="407" r:id="rId6"/>
    <p:sldId id="386" r:id="rId7"/>
    <p:sldId id="384" r:id="rId8"/>
    <p:sldId id="399" r:id="rId9"/>
    <p:sldId id="397" r:id="rId10"/>
    <p:sldId id="401" r:id="rId11"/>
    <p:sldId id="400" r:id="rId12"/>
    <p:sldId id="404" r:id="rId13"/>
    <p:sldId id="392" r:id="rId14"/>
    <p:sldId id="395" r:id="rId15"/>
    <p:sldId id="396" r:id="rId16"/>
  </p:sldIdLst>
  <p:sldSz cx="9144000" cy="6858000" type="screen4x3"/>
  <p:notesSz cx="6856413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6600CC"/>
    <a:srgbClr val="CC0066"/>
    <a:srgbClr val="FFFF00"/>
    <a:srgbClr val="000000"/>
    <a:srgbClr val="FFE7FF"/>
    <a:srgbClr val="FFFFCC"/>
    <a:srgbClr val="66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3007" autoAdjust="0"/>
  </p:normalViewPr>
  <p:slideViewPr>
    <p:cSldViewPr>
      <p:cViewPr>
        <p:scale>
          <a:sx n="66" d="100"/>
          <a:sy n="66" d="100"/>
        </p:scale>
        <p:origin x="-168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E2D453-C5AD-4F34-8245-EF2956693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9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indent="90170" algn="just">
              <a:spcAft>
                <a:spcPts val="0"/>
              </a:spcAft>
              <a:defRPr/>
            </a:pPr>
            <a:endParaRPr lang="uk-UA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2AED3-52B5-435E-BBF7-B3150B518B7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2D7AF-0EFC-43A1-83C5-F3152B159DE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>
              <a:lnSpc>
                <a:spcPct val="80000"/>
              </a:lnSpc>
              <a:spcBef>
                <a:spcPct val="0"/>
              </a:spcBef>
            </a:pPr>
            <a:endParaRPr lang="uk-UA" sz="80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C5D56-97E1-4BC8-B21D-6080D80102DF}" type="slidenum">
              <a:rPr lang="uk-UA" smtClean="0"/>
              <a:pPr/>
              <a:t>4</a:t>
            </a:fld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 algn="just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277FF-F875-4281-BF66-9A22171A92E1}" type="slidenum">
              <a:rPr lang="uk-UA" smtClean="0"/>
              <a:pPr/>
              <a:t>5</a:t>
            </a:fld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Современная Германия – федеративное государство, состоящее из 16 самостоятельных земель, каждая из которых располагает разнообразной по формам системой образования, предоставляя учащимся возможность выбора модели обучения.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основном образовательные учреждения являются государственными. Для них действуют государственные предписания, касающиеся программ обучения. Текущее управление образованием находится в компетенции земельных правительств, что, однако, не исключает общего руководства со стороны центра: Министерство образования разрабатывает концепцию образовательной политики, выделяет средства на расширение учреждений образования. Несмотря на то, что в соответствии с конституцией ФРГ каждая земля сама отвечает за планирование и практическое осуществление школьного и высшего образования на всей территории, все земли сотрудничают друг с другом и Федеральным правительством, чтобы  обеспечить совместимость курсов обучения в общеобразовательных и высших учреждениях.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Благодаря принятию ряда соглашений между федеральными землями была достигнута унификация основных положений системы образования во всех землях. Политика федеральных органов и земель в области образования согласована с точки зрения продолжительности обучения, каникул, учебных программ, взаимного признания экзаменов, аттестатов, свидетельств об окончании школ, дипломов, званий. В каждой федеральной земле принят свой закон об образовании, однако все они разработаны на основе общего федерального закона. Каждая федеральная земля более или менее самостоятельна в определении времени посещения школ, сроков обучения и учебников. Учебные планы и образовательный уровень каждой земли различны. Программы обучения, учебники утверждаются на уровне земельных правительств, причем по каждому предмету одновременно существуют несколько одобренных соответствующим министерством учебников, а учитель волен выбирать их сам. Таким образом достигается многовариантность образования, обеспечиваются плюрализм мнений и суждений.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Права Федерального правительства ограничиваются принятием основополагающих законов, в том числе по вопросам финансирования. Говоря о расходах на образование, следует отметить следующее. Ни одна федеральная земля не взимает деньги за обучение в государственных общеобразовательных, профессиональных и высших учебных заведениях. Все земли предоставляют за свой счет школьникам автобусы, перевозящие их из дома в школу и обратно, почти все земли предоставляют школьникам учебники и учебные пособия за небольшую часть их стоимости. Определенной категории школьников и студентов государство, в силу действующего федерального закона, оказывает материальную помощь. Между тем в Германии разрешены и частные школы, среди которых много религиозных. В них обучается примерно 8 % учащихся. Поскольку частные школы более свободны в выборе программ и акцентов в обучении, чем государственные, то в них зачастую проходят апробацию различные педагогические альтернативы.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Вообще система образования Германии включает в себя несколько ступеней.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Элементарное образование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принадлежит к первой ступени и представлено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сетью дошкольных учреждений.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 основном это детские сады, подготовительные классы и вводные группы, посещение которых является добровольным по желанию родителей в течение трех лет.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Первой ступенью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образования (Primastufe) является начальная школа, посещение которой начинается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 шести лет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Срок обучения в ней составляет четыре года, в Берлине и Бранденбурге – шесть лет. Задача этой ступени образования – дать детям основы знаний, позволяющие продолжить образование в той или иной школе второй ступени образования I.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Вторая ступень образования 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(Sekundastufe I) начинается с так называемой «ориентировочной ступени» (ее нет в России), которая призвана направить детей в подходящее им учебное заведение: основные школы, реальные школы, гимназии, комплексные школы. Учащиеся получают аттестат об образовании лишь после окончания реальной и основной школы, то есть по окончании пяти-шести лет учебы.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Вторая ступень образования II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(Sekundastufe II) включает старшие классы гимназии, а также школы профессионального обучения и профессиональное обучение на предприятии («дуальная система» – параллельное обучение и практика на производстве – два года вместе с годом подготовки к профессиональному обучению), завершение которого приравнивается к среднему образованию. Молодой человек получает профессиональную квалификацию, после чего возможно продолжение образования только в профессиональной сфере. По окончании же обучения в гимназии (три года) учащиеся получают общий аттестат зрелости (абитур), что позволяет им поступать в любой вуз.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Третья ступень образования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– высшие учебные заведения с получением диплома о высшем образовании и учебные заведения повышения квалификации. Система образования ФРГ интегрирована в общеевропейскую: все виды учебных заведений задействованы в реализации программ ЕС, идет процесс унификации стандартов обучения, ориентированный на взаимное признание дипломов.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Дошкольное воспитание и образование в Германии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Низшую, так называемую элементарную ступень системы образования Германии образуют детские сады. У дошкольного образования в Германии существует долгая традиция. Kindergarten является социальным институтом немецкого происхождения, который переняли многие страны. Это слово вошло в другие языки, например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kindergarten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 английском.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Первые учреждения для маленьких детей, где за ними ухаживали, появились в начале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в. Главной функцией таких учреждений был присмотр в течение всего дня за детьми промышленных рабочих, пока те находились на производстве. Рабочих мало интересовало внедрение образования в программу по уходу за детьми.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буржуазной среде детские сады предназначались для того, чтобы дополнить семью, они были организованы так, чтобы подготовить детей к школе.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современных детских садах Германии главным в воспитательной работе является развитие речи, детской личности, социальное воспитание и игра. В детском саду дети, как правило, проводят время только до обеда, а вторую половину дня они находятся дома, в своей семье. Между тем есть детские сады и детские учреждения и с продленным днем. Сегодня в ФРГ свыше 30 % детей от трех до шести лет посещают в детские сады. 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30 июня – традиционный «переломный» день. Каждый ребенок, достигший к этому моменту шести лет, обязан идти в школу. Родителей извещают о сроках записи детей. До первого учебного дня они могут посещать подготовительные занятия, которые большей частью проводятся в начальной школе и имеют несколько названий: «Vorbereitungsjahr»; «Vorschule»; «Schulnachmittage». Цель этих занятий – подготовить пятилетнего ребенка к первому классу и максимально выявить его склонности, которые окажут в будущем решающее влияние на выбор школы. Существуют также и специальные группы для детей, достигших школьного возраста, но не способных к посещению школы.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Приходится констатировать, что сеть дошкольных учреждений развита в стране слабо. Небольшое число детских садов, находящихся в основном в частном ведении, охватывают детей от трех до пяти лет. Кроме того, сеть дошкольных детских учреждений, по нашим меркам, не совсем удобна. В основном это связано с графиком работы детских садов. Например, детский сад может работать с 7 до 12 часов дня. Иногда родителей просят забирать ребенка на обед и потом приводить обратно. Если сад работает, например, до 16 часов, то раньше ребенка забрать нельзя. Эта ступень образования Германии, представленная в основном частными дошкольными образовательными учреждениями, не является обязательной, и государство не принимает участия в ее финансировании.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отличие от наших детских садов, в Германии не ведется дошкольная подготовка детей – садики не относятся к Министерству образования и не имеют соответствующей программы, целенаправленной финансовой помощи родителям, дети которых посещают детские сады, государство не оказывает.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indent="449263">
              <a:spcBef>
                <a:spcPct val="0"/>
              </a:spcBef>
            </a:pPr>
            <a:endParaRPr 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B1C0B-457A-4C6E-90B0-60BD9229DC05}" type="slidenum">
              <a:rPr lang="uk-UA" smtClean="0"/>
              <a:pPr/>
              <a:t>10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8CAA-5A80-4F14-87B9-1BE8D13DE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0653-E9DA-4AA8-83B6-566DC8B14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52C5-8A88-4545-A759-7B15B5C79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56B5-41F5-46B3-A426-50BC4D8E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4F81-3FED-45C2-973B-17419E15D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9518-0220-4AB6-8393-A77903E6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B6888B-BD18-4076-AC3D-B5EB51BD8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5" r:id="rId2"/>
    <p:sldLayoutId id="2147483896" r:id="rId3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D761957D-DEEE-4982-80D4-C39567B6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88ADBE-8B02-4F18-B721-37BB43D85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jp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71813" y="1285875"/>
            <a:ext cx="5357812" cy="3214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357438" y="1000125"/>
            <a:ext cx="6786562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solidFill>
                  <a:srgbClr val="0000FF"/>
                </a:solidFill>
                <a:latin typeface="Cambria" pitchFamily="18" charset="0"/>
              </a:rPr>
              <a:t>Евристична бесіда, як метод формування у молодших школярів досвіду пошукової діяльності</a:t>
            </a:r>
            <a:endParaRPr lang="ru-RU" sz="3800" b="1" kern="0" dirty="0">
              <a:solidFill>
                <a:srgbClr val="0000FF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836724" y="55617"/>
            <a:ext cx="3801041" cy="7571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Дзержинський міський відділ освіти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Загальноосвітня школа-інтернат І-ІІІ ступенів </a:t>
            </a:r>
          </a:p>
          <a:p>
            <a:pPr algn="ctr">
              <a:lnSpc>
                <a:spcPct val="120000"/>
              </a:lnSpc>
            </a:pPr>
            <a:r>
              <a:rPr kumimoji="1" lang="uk-UA" sz="1200" b="1" dirty="0" smtClean="0">
                <a:solidFill>
                  <a:srgbClr val="0000FF"/>
                </a:solidFill>
                <a:latin typeface="Century Gothic" pitchFamily="34" charset="0"/>
              </a:rPr>
              <a:t>Дзержинської міської ради Донецької області</a:t>
            </a:r>
            <a:endParaRPr kumimoji="1"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308319" y="4591277"/>
            <a:ext cx="4824412" cy="83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2400" kern="0" dirty="0" err="1" smtClean="0">
                <a:latin typeface="Georgia" pitchFamily="18" charset="0"/>
              </a:rPr>
              <a:t>Ярмоленко</a:t>
            </a:r>
            <a:r>
              <a:rPr lang="uk-UA" sz="2400" kern="0" dirty="0" smtClean="0">
                <a:latin typeface="Georgia" pitchFamily="18" charset="0"/>
              </a:rPr>
              <a:t> Інна </a:t>
            </a:r>
            <a:r>
              <a:rPr lang="uk-UA" sz="2400" kern="0" dirty="0" err="1" smtClean="0">
                <a:latin typeface="Georgia" pitchFamily="18" charset="0"/>
              </a:rPr>
              <a:t>Вячеславівна</a:t>
            </a:r>
            <a:r>
              <a:rPr lang="uk-UA" sz="2400" kern="0" dirty="0" smtClean="0">
                <a:latin typeface="Georgia" pitchFamily="18" charset="0"/>
              </a:rPr>
              <a:t>,</a:t>
            </a:r>
            <a:endParaRPr lang="ru-RU" sz="2400" kern="0" dirty="0">
              <a:latin typeface="Georgia" pitchFamily="18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i="1" kern="0" dirty="0">
                <a:latin typeface="Georgia" pitchFamily="18" charset="0"/>
              </a:rPr>
              <a:t>в</a:t>
            </a:r>
            <a:r>
              <a:rPr lang="uk-UA" sz="1600" i="1" kern="0" dirty="0" smtClean="0">
                <a:latin typeface="Georgia" pitchFamily="18" charset="0"/>
              </a:rPr>
              <a:t>читель початкових класів,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uk-UA" sz="1600" i="1" kern="0" dirty="0" smtClean="0">
                <a:latin typeface="Georgia" pitchFamily="18" charset="0"/>
              </a:rPr>
              <a:t>спеціаліст І категорії</a:t>
            </a:r>
            <a:endParaRPr lang="ru-RU" sz="1600" i="1" kern="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2210027"/>
            <a:ext cx="451485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5"/>
    </mc:Choice>
    <mc:Fallback xmlns="">
      <p:transition spd="slow" advTm="118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8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uk-UA" sz="2400" b="1" i="1" kern="0" dirty="0" smtClean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Приклад евристичної </a:t>
            </a:r>
            <a:r>
              <a:rPr lang="uk-UA" sz="2400" b="1" i="1" kern="0" dirty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б</a:t>
            </a:r>
            <a:r>
              <a:rPr lang="uk-UA" sz="2400" b="1" i="1" kern="0" dirty="0" smtClean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есіди на уроці читання. </a:t>
            </a:r>
          </a:p>
          <a:p>
            <a:pPr algn="ctr" eaLnBrk="0" hangingPunct="0">
              <a:defRPr/>
            </a:pPr>
            <a:r>
              <a:rPr lang="uk-UA" sz="2400" b="1" i="1" kern="0" dirty="0" smtClean="0">
                <a:solidFill>
                  <a:srgbClr val="FFFF00"/>
                </a:solidFill>
                <a:latin typeface="Bookman Old Style" pitchFamily="18" charset="0"/>
                <a:ea typeface="+mj-ea"/>
                <a:cs typeface="+mj-cs"/>
              </a:rPr>
              <a:t>В Сухомлинський «Кожна людина повинна»</a:t>
            </a:r>
            <a:endParaRPr lang="uk-UA" sz="2400" b="1" i="1" kern="0" dirty="0">
              <a:solidFill>
                <a:srgbClr val="FFFF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gray">
          <a:xfrm>
            <a:off x="2555776" y="1124744"/>
            <a:ext cx="1839365" cy="157416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gray">
          <a:xfrm>
            <a:off x="5522883" y="1134523"/>
            <a:ext cx="1635125" cy="147637"/>
          </a:xfrm>
          <a:prstGeom prst="rect">
            <a:avLst/>
          </a:pr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71438" y="1988840"/>
            <a:ext cx="2484338" cy="4752527"/>
          </a:xfrm>
          <a:prstGeom prst="roundRect">
            <a:avLst>
              <a:gd name="adj" fmla="val 13745"/>
            </a:avLst>
          </a:prstGeom>
          <a:solidFill>
            <a:srgbClr val="FF99FF"/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• Як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думаєте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, кому в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людському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оточенні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не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важко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бути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людиною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? 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• Просто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чи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не просто бути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людиною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?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•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Вдома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працювали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над проблемою: „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Що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таке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характер?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Яких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рис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свого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характеру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хотіли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б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позбутися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? Як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це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зробити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?” (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Відповіді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Arial Narrow" pitchFamily="34" charset="0"/>
                <a:cs typeface="Times New Roman" pitchFamily="18" charset="0"/>
              </a:rPr>
              <a:t>дітей</a:t>
            </a:r>
            <a:r>
              <a:rPr lang="ru-RU" sz="1600" b="1" i="1" dirty="0">
                <a:latin typeface="Arial Narrow" pitchFamily="34" charset="0"/>
                <a:cs typeface="Times New Roman" pitchFamily="18" charset="0"/>
              </a:rPr>
              <a:t>.)</a:t>
            </a:r>
            <a:endParaRPr lang="en-US" sz="1600" b="1" i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2760015" y="1845240"/>
            <a:ext cx="4397993" cy="4896127"/>
          </a:xfrm>
          <a:prstGeom prst="roundRect">
            <a:avLst>
              <a:gd name="adj" fmla="val 13745"/>
            </a:avLst>
          </a:prstGeom>
          <a:solidFill>
            <a:srgbClr val="FFFF00"/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1600" b="1" i="1" dirty="0">
                <a:latin typeface="Arial Narrow" pitchFamily="34" charset="0"/>
              </a:rPr>
              <a:t>Слово </a:t>
            </a:r>
            <a:r>
              <a:rPr lang="ru-RU" sz="1600" b="1" i="1" dirty="0" err="1">
                <a:latin typeface="Arial Narrow" pitchFamily="34" charset="0"/>
              </a:rPr>
              <a:t>вчителя</a:t>
            </a:r>
            <a:endParaRPr lang="ru-RU" sz="1600" b="1" i="1" dirty="0">
              <a:latin typeface="Arial Narrow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ru-RU" sz="1600" b="1" i="1" dirty="0" err="1">
                <a:latin typeface="Arial Narrow" pitchFamily="34" charset="0"/>
              </a:rPr>
              <a:t>Кожна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людина</a:t>
            </a:r>
            <a:r>
              <a:rPr lang="ru-RU" sz="1600" b="1" i="1" dirty="0">
                <a:latin typeface="Arial Narrow" pitchFamily="34" charset="0"/>
              </a:rPr>
              <a:t> – </a:t>
            </a:r>
            <a:r>
              <a:rPr lang="ru-RU" sz="1600" b="1" i="1" dirty="0" err="1">
                <a:latin typeface="Arial Narrow" pitchFamily="34" charset="0"/>
              </a:rPr>
              <a:t>це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неповторна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особистість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унікальна</a:t>
            </a:r>
            <a:r>
              <a:rPr lang="ru-RU" sz="1600" b="1" i="1" dirty="0">
                <a:latin typeface="Arial Narrow" pitchFamily="34" charset="0"/>
              </a:rPr>
              <a:t> і </a:t>
            </a:r>
            <a:r>
              <a:rPr lang="ru-RU" sz="1600" b="1" i="1" dirty="0" err="1">
                <a:latin typeface="Arial Narrow" pitchFamily="34" charset="0"/>
              </a:rPr>
              <a:t>зовсім</a:t>
            </a:r>
            <a:r>
              <a:rPr lang="ru-RU" sz="1600" b="1" i="1" dirty="0">
                <a:latin typeface="Arial Narrow" pitchFamily="34" charset="0"/>
              </a:rPr>
              <a:t> не схожа на </a:t>
            </a:r>
            <a:r>
              <a:rPr lang="ru-RU" sz="1600" b="1" i="1" dirty="0" err="1">
                <a:latin typeface="Arial Narrow" pitchFamily="34" charset="0"/>
              </a:rPr>
              <a:t>інших</a:t>
            </a:r>
            <a:r>
              <a:rPr lang="ru-RU" sz="1600" b="1" i="1" dirty="0">
                <a:latin typeface="Arial Narrow" pitchFamily="34" charset="0"/>
              </a:rPr>
              <a:t>. І </a:t>
            </a:r>
            <a:r>
              <a:rPr lang="ru-RU" sz="1600" b="1" i="1" dirty="0" err="1">
                <a:latin typeface="Arial Narrow" pitchFamily="34" charset="0"/>
              </a:rPr>
              <a:t>кожна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людина</a:t>
            </a:r>
            <a:r>
              <a:rPr lang="ru-RU" sz="1600" b="1" i="1" dirty="0">
                <a:latin typeface="Arial Narrow" pitchFamily="34" charset="0"/>
              </a:rPr>
              <a:t> повинна </a:t>
            </a:r>
            <a:r>
              <a:rPr lang="ru-RU" sz="1600" b="1" i="1" dirty="0" err="1">
                <a:latin typeface="Arial Narrow" pitchFamily="34" charset="0"/>
              </a:rPr>
              <a:t>прагнути</a:t>
            </a:r>
            <a:r>
              <a:rPr lang="ru-RU" sz="1600" b="1" i="1" dirty="0">
                <a:latin typeface="Arial Narrow" pitchFamily="34" charset="0"/>
              </a:rPr>
              <a:t> нести в </a:t>
            </a:r>
            <a:r>
              <a:rPr lang="ru-RU" sz="1600" b="1" i="1" dirty="0" err="1">
                <a:latin typeface="Arial Narrow" pitchFamily="34" charset="0"/>
              </a:rPr>
              <a:t>собі</a:t>
            </a:r>
            <a:r>
              <a:rPr lang="ru-RU" sz="1600" b="1" i="1" dirty="0">
                <a:latin typeface="Arial Narrow" pitchFamily="34" charset="0"/>
              </a:rPr>
              <a:t> заряд </a:t>
            </a:r>
            <a:r>
              <a:rPr lang="ru-RU" sz="1600" b="1" i="1" dirty="0" err="1">
                <a:latin typeface="Arial Narrow" pitchFamily="34" charset="0"/>
              </a:rPr>
              <a:t>розумного</a:t>
            </a:r>
            <a:r>
              <a:rPr lang="ru-RU" sz="1600" b="1" i="1" dirty="0">
                <a:latin typeface="Arial Narrow" pitchFamily="34" charset="0"/>
              </a:rPr>
              <a:t>, доброго, </a:t>
            </a:r>
            <a:r>
              <a:rPr lang="ru-RU" sz="1600" b="1" i="1" dirty="0" err="1">
                <a:latin typeface="Arial Narrow" pitchFamily="34" charset="0"/>
              </a:rPr>
              <a:t>світлого</a:t>
            </a:r>
            <a:r>
              <a:rPr lang="ru-RU" sz="1600" b="1" i="1" dirty="0">
                <a:latin typeface="Arial Narrow" pitchFamily="34" charset="0"/>
              </a:rPr>
              <a:t>. </a:t>
            </a:r>
            <a:r>
              <a:rPr lang="ru-RU" sz="1600" b="1" i="1" dirty="0" err="1">
                <a:latin typeface="Arial Narrow" pitchFamily="34" charset="0"/>
              </a:rPr>
              <a:t>Відомий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кіномитець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Олександр</a:t>
            </a:r>
            <a:r>
              <a:rPr lang="ru-RU" sz="1600" b="1" i="1" dirty="0">
                <a:latin typeface="Arial Narrow" pitchFamily="34" charset="0"/>
              </a:rPr>
              <a:t> Довженко сказав так: „Живи так, </a:t>
            </a:r>
            <a:r>
              <a:rPr lang="ru-RU" sz="1600" b="1" i="1" dirty="0" err="1">
                <a:latin typeface="Arial Narrow" pitchFamily="34" charset="0"/>
              </a:rPr>
              <a:t>щоб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усім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навколо</a:t>
            </a:r>
            <a:r>
              <a:rPr lang="ru-RU" sz="1600" b="1" i="1" dirty="0">
                <a:latin typeface="Arial Narrow" pitchFamily="34" charset="0"/>
              </a:rPr>
              <a:t> тебе </a:t>
            </a:r>
            <a:r>
              <a:rPr lang="ru-RU" sz="1600" b="1" i="1" dirty="0" err="1">
                <a:latin typeface="Arial Narrow" pitchFamily="34" charset="0"/>
              </a:rPr>
              <a:t>було</a:t>
            </a:r>
            <a:r>
              <a:rPr lang="ru-RU" sz="1600" b="1" i="1" dirty="0">
                <a:latin typeface="Arial Narrow" pitchFamily="34" charset="0"/>
              </a:rPr>
              <a:t> добре”. І </a:t>
            </a:r>
            <a:r>
              <a:rPr lang="ru-RU" sz="1600" b="1" i="1" dirty="0" err="1">
                <a:latin typeface="Arial Narrow" pitchFamily="34" charset="0"/>
              </a:rPr>
              <a:t>якщо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людина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навчилася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любити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поважати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співчувати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захищати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приголубити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пожаліти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порадити</a:t>
            </a:r>
            <a:r>
              <a:rPr lang="ru-RU" sz="1600" b="1" i="1" dirty="0">
                <a:latin typeface="Arial Narrow" pitchFamily="34" charset="0"/>
              </a:rPr>
              <a:t>, </a:t>
            </a:r>
            <a:r>
              <a:rPr lang="ru-RU" sz="1600" b="1" i="1" dirty="0" err="1">
                <a:latin typeface="Arial Narrow" pitchFamily="34" charset="0"/>
              </a:rPr>
              <a:t>допомогти</a:t>
            </a:r>
            <a:r>
              <a:rPr lang="ru-RU" sz="1600" b="1" i="1" dirty="0">
                <a:latin typeface="Arial Narrow" pitchFamily="34" charset="0"/>
              </a:rPr>
              <a:t>, то вона є </a:t>
            </a:r>
            <a:r>
              <a:rPr lang="ru-RU" sz="1600" b="1" i="1" dirty="0" err="1">
                <a:latin typeface="Arial Narrow" pitchFamily="34" charset="0"/>
              </a:rPr>
              <a:t>незмінним</a:t>
            </a:r>
            <a:r>
              <a:rPr lang="ru-RU" sz="1600" b="1" i="1" dirty="0">
                <a:latin typeface="Arial Narrow" pitchFamily="34" charset="0"/>
              </a:rPr>
              <a:t> претендентом на </a:t>
            </a:r>
            <a:r>
              <a:rPr lang="ru-RU" sz="1600" b="1" i="1" dirty="0" err="1">
                <a:latin typeface="Arial Narrow" pitchFamily="34" charset="0"/>
              </a:rPr>
              <a:t>щастя</a:t>
            </a:r>
            <a:r>
              <a:rPr lang="ru-RU" sz="1600" b="1" i="1" dirty="0">
                <a:latin typeface="Arial Narrow" pitchFamily="34" charset="0"/>
              </a:rPr>
              <a:t> (схема на </a:t>
            </a:r>
            <a:r>
              <a:rPr lang="ru-RU" sz="1600" b="1" i="1" dirty="0" err="1">
                <a:latin typeface="Arial Narrow" pitchFamily="34" charset="0"/>
              </a:rPr>
              <a:t>дошці</a:t>
            </a:r>
            <a:r>
              <a:rPr lang="ru-RU" sz="1600" b="1" i="1" dirty="0">
                <a:latin typeface="Arial Narrow" pitchFamily="34" charset="0"/>
              </a:rPr>
              <a:t>). А </a:t>
            </a:r>
            <a:r>
              <a:rPr lang="ru-RU" sz="1600" b="1" i="1" dirty="0" err="1">
                <a:latin typeface="Arial Narrow" pitchFamily="34" charset="0"/>
              </a:rPr>
              <a:t>пізнати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щастя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можна</a:t>
            </a:r>
            <a:r>
              <a:rPr lang="ru-RU" sz="1600" b="1" i="1" dirty="0">
                <a:latin typeface="Arial Narrow" pitchFamily="34" charset="0"/>
              </a:rPr>
              <a:t> в </a:t>
            </a:r>
            <a:r>
              <a:rPr lang="ru-RU" sz="1600" b="1" i="1" dirty="0" err="1">
                <a:latin typeface="Arial Narrow" pitchFamily="34" charset="0"/>
              </a:rPr>
              <a:t>улюбленій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роботі</a:t>
            </a:r>
            <a:r>
              <a:rPr lang="ru-RU" sz="1600" b="1" i="1" dirty="0">
                <a:latin typeface="Arial Narrow" pitchFamily="34" charset="0"/>
              </a:rPr>
              <a:t>, в </a:t>
            </a:r>
            <a:r>
              <a:rPr lang="ru-RU" sz="1600" b="1" i="1" dirty="0" err="1">
                <a:latin typeface="Arial Narrow" pitchFamily="34" charset="0"/>
              </a:rPr>
              <a:t>родині</a:t>
            </a:r>
            <a:r>
              <a:rPr lang="ru-RU" sz="1600" b="1" i="1" dirty="0">
                <a:latin typeface="Arial Narrow" pitchFamily="34" charset="0"/>
              </a:rPr>
              <a:t>, в </a:t>
            </a:r>
            <a:r>
              <a:rPr lang="ru-RU" sz="1600" b="1" i="1" dirty="0" err="1">
                <a:latin typeface="Arial Narrow" pitchFamily="34" charset="0"/>
              </a:rPr>
              <a:t>любові</a:t>
            </a:r>
            <a:r>
              <a:rPr lang="ru-RU" sz="1600" b="1" i="1" dirty="0">
                <a:latin typeface="Arial Narrow" pitchFamily="34" charset="0"/>
              </a:rPr>
              <a:t>, в </a:t>
            </a:r>
            <a:r>
              <a:rPr lang="ru-RU" sz="1600" b="1" i="1" dirty="0" err="1">
                <a:latin typeface="Arial Narrow" pitchFamily="34" charset="0"/>
              </a:rPr>
              <a:t>добробуті</a:t>
            </a:r>
            <a:r>
              <a:rPr lang="ru-RU" sz="1600" b="1" i="1" dirty="0">
                <a:latin typeface="Arial Narrow" pitchFamily="34" charset="0"/>
              </a:rPr>
              <a:t>. І </a:t>
            </a:r>
            <a:r>
              <a:rPr lang="ru-RU" sz="1600" b="1" i="1" dirty="0" err="1">
                <a:latin typeface="Arial Narrow" pitchFamily="34" charset="0"/>
              </a:rPr>
              <a:t>тоді</a:t>
            </a:r>
            <a:r>
              <a:rPr lang="ru-RU" sz="1600" b="1" i="1" dirty="0">
                <a:latin typeface="Arial Narrow" pitchFamily="34" charset="0"/>
              </a:rPr>
              <a:t>, коли </a:t>
            </a:r>
            <a:r>
              <a:rPr lang="ru-RU" sz="1600" b="1" i="1" dirty="0" err="1">
                <a:latin typeface="Arial Narrow" pitchFamily="34" charset="0"/>
              </a:rPr>
              <a:t>ти</a:t>
            </a:r>
            <a:r>
              <a:rPr lang="ru-RU" sz="1600" b="1" i="1" dirty="0">
                <a:latin typeface="Arial Narrow" pitchFamily="34" charset="0"/>
              </a:rPr>
              <a:t> здоровий. А </a:t>
            </a:r>
            <a:r>
              <a:rPr lang="ru-RU" sz="1600" b="1" i="1" dirty="0" err="1">
                <a:latin typeface="Arial Narrow" pitchFamily="34" charset="0"/>
              </a:rPr>
              <a:t>сьогодні</a:t>
            </a:r>
            <a:r>
              <a:rPr lang="ru-RU" sz="1600" b="1" i="1" dirty="0">
                <a:latin typeface="Arial Narrow" pitchFamily="34" charset="0"/>
              </a:rPr>
              <a:t> ми </a:t>
            </a:r>
            <a:r>
              <a:rPr lang="ru-RU" sz="1600" b="1" i="1" dirty="0" err="1">
                <a:latin typeface="Arial Narrow" pitchFamily="34" charset="0"/>
              </a:rPr>
              <a:t>зупинимося</a:t>
            </a:r>
            <a:r>
              <a:rPr lang="ru-RU" sz="1600" b="1" i="1" dirty="0">
                <a:latin typeface="Arial Narrow" pitchFamily="34" charset="0"/>
              </a:rPr>
              <a:t> на таких </a:t>
            </a:r>
            <a:r>
              <a:rPr lang="ru-RU" sz="1600" b="1" i="1" dirty="0" err="1">
                <a:latin typeface="Arial Narrow" pitchFamily="34" charset="0"/>
              </a:rPr>
              <a:t>складових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щастя</a:t>
            </a:r>
            <a:r>
              <a:rPr lang="ru-RU" sz="1600" b="1" i="1" dirty="0">
                <a:latin typeface="Arial Narrow" pitchFamily="34" charset="0"/>
              </a:rPr>
              <a:t>, як </a:t>
            </a:r>
            <a:r>
              <a:rPr lang="ru-RU" sz="1600" b="1" i="1" dirty="0" err="1">
                <a:latin typeface="Arial Narrow" pitchFamily="34" charset="0"/>
              </a:rPr>
              <a:t>друзі</a:t>
            </a:r>
            <a:r>
              <a:rPr lang="ru-RU" sz="1600" b="1" i="1" dirty="0">
                <a:latin typeface="Arial Narrow" pitchFamily="34" charset="0"/>
              </a:rPr>
              <a:t> і </a:t>
            </a:r>
            <a:r>
              <a:rPr lang="ru-RU" sz="1600" b="1" i="1" dirty="0" err="1">
                <a:latin typeface="Arial Narrow" pitchFamily="34" charset="0"/>
              </a:rPr>
              <a:t>успіх</a:t>
            </a:r>
            <a:r>
              <a:rPr lang="ru-RU" sz="1600" b="1" i="1" dirty="0">
                <a:latin typeface="Arial Narrow" pitchFamily="34" charset="0"/>
              </a:rPr>
              <a:t>. </a:t>
            </a:r>
            <a:r>
              <a:rPr lang="ru-RU" sz="1600" b="1" i="1" dirty="0" err="1">
                <a:latin typeface="Arial Narrow" pitchFamily="34" charset="0"/>
              </a:rPr>
              <a:t>Спочатку</a:t>
            </a:r>
            <a:r>
              <a:rPr lang="ru-RU" sz="1600" b="1" i="1" dirty="0">
                <a:latin typeface="Arial Narrow" pitchFamily="34" charset="0"/>
              </a:rPr>
              <a:t> про </a:t>
            </a:r>
            <a:r>
              <a:rPr lang="ru-RU" sz="1600" b="1" i="1" dirty="0" err="1">
                <a:latin typeface="Arial Narrow" pitchFamily="34" charset="0"/>
              </a:rPr>
              <a:t>друзів</a:t>
            </a:r>
            <a:r>
              <a:rPr lang="ru-RU" sz="1600" b="1" i="1" dirty="0">
                <a:latin typeface="Arial Narrow" pitchFamily="34" charset="0"/>
              </a:rPr>
              <a:t>.</a:t>
            </a:r>
            <a:endParaRPr lang="en-US" sz="1600" b="1" i="1" dirty="0">
              <a:latin typeface="Arial Narrow" pitchFamily="34" charset="0"/>
            </a:endParaRPr>
          </a:p>
        </p:txBody>
      </p:sp>
      <p:sp>
        <p:nvSpPr>
          <p:cNvPr id="58" name="AutoShape 31"/>
          <p:cNvSpPr>
            <a:spLocks noChangeArrowheads="1"/>
          </p:cNvSpPr>
          <p:nvPr/>
        </p:nvSpPr>
        <p:spPr bwMode="auto">
          <a:xfrm>
            <a:off x="7452319" y="1988840"/>
            <a:ext cx="1567855" cy="4717119"/>
          </a:xfrm>
          <a:prstGeom prst="roundRect">
            <a:avLst>
              <a:gd name="adj" fmla="val 13745"/>
            </a:avLst>
          </a:prstGeom>
          <a:solidFill>
            <a:srgbClr val="9966FF"/>
          </a:soli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spcBef>
                <a:spcPts val="600"/>
              </a:spcBef>
            </a:pPr>
            <a:r>
              <a:rPr lang="ru-RU" sz="1600" b="1" i="1" dirty="0">
                <a:latin typeface="Arial Narrow" pitchFamily="34" charset="0"/>
              </a:rPr>
              <a:t>• Кого </a:t>
            </a:r>
            <a:r>
              <a:rPr lang="ru-RU" sz="1600" b="1" i="1" dirty="0" err="1">
                <a:latin typeface="Arial Narrow" pitchFamily="34" charset="0"/>
              </a:rPr>
              <a:t>можна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назвати</a:t>
            </a:r>
            <a:r>
              <a:rPr lang="ru-RU" sz="1600" b="1" i="1" dirty="0">
                <a:latin typeface="Arial Narrow" pitchFamily="34" charset="0"/>
              </a:rPr>
              <a:t> другом?</a:t>
            </a:r>
          </a:p>
          <a:p>
            <a:pPr algn="ctr" eaLnBrk="0" hangingPunct="0">
              <a:lnSpc>
                <a:spcPct val="150000"/>
              </a:lnSpc>
              <a:spcBef>
                <a:spcPts val="600"/>
              </a:spcBef>
            </a:pPr>
            <a:r>
              <a:rPr lang="ru-RU" sz="1600" b="1" i="1" dirty="0">
                <a:latin typeface="Arial Narrow" pitchFamily="34" charset="0"/>
              </a:rPr>
              <a:t>• Коли </a:t>
            </a:r>
            <a:r>
              <a:rPr lang="ru-RU" sz="1600" b="1" i="1" dirty="0" err="1">
                <a:latin typeface="Arial Narrow" pitchFamily="34" charset="0"/>
              </a:rPr>
              <a:t>виникає</a:t>
            </a:r>
            <a:r>
              <a:rPr lang="ru-RU" sz="1600" b="1" i="1" dirty="0">
                <a:latin typeface="Arial Narrow" pitchFamily="34" charset="0"/>
              </a:rPr>
              <a:t> дружба? </a:t>
            </a:r>
            <a:r>
              <a:rPr lang="ru-RU" sz="1600" b="1" i="1" dirty="0" err="1">
                <a:latin typeface="Arial Narrow" pitchFamily="34" charset="0"/>
              </a:rPr>
              <a:t>Що</a:t>
            </a:r>
            <a:r>
              <a:rPr lang="ru-RU" sz="1600" b="1" i="1" dirty="0">
                <a:latin typeface="Arial Narrow" pitchFamily="34" charset="0"/>
              </a:rPr>
              <a:t> для </a:t>
            </a:r>
            <a:r>
              <a:rPr lang="ru-RU" sz="1600" b="1" i="1" dirty="0" err="1">
                <a:latin typeface="Arial Narrow" pitchFamily="34" charset="0"/>
              </a:rPr>
              <a:t>цього</a:t>
            </a:r>
            <a:r>
              <a:rPr lang="ru-RU" sz="1600" b="1" i="1" dirty="0">
                <a:latin typeface="Arial Narrow" pitchFamily="34" charset="0"/>
              </a:rPr>
              <a:t> </a:t>
            </a:r>
            <a:r>
              <a:rPr lang="ru-RU" sz="1600" b="1" i="1" dirty="0" err="1">
                <a:latin typeface="Arial Narrow" pitchFamily="34" charset="0"/>
              </a:rPr>
              <a:t>потрібно</a:t>
            </a:r>
            <a:r>
              <a:rPr lang="ru-RU" sz="1600" b="1" i="1" dirty="0">
                <a:latin typeface="Arial Narrow" pitchFamily="34" charset="0"/>
              </a:rPr>
              <a:t>?</a:t>
            </a:r>
            <a:endParaRPr lang="en-US" sz="1600" b="1" i="1" dirty="0">
              <a:latin typeface="Arial Narrow" pitchFamily="34" charset="0"/>
            </a:endParaRPr>
          </a:p>
        </p:txBody>
      </p:sp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1313607" y="942319"/>
            <a:ext cx="1016347" cy="681037"/>
            <a:chOff x="1139795" y="1496998"/>
            <a:chExt cx="985838" cy="827088"/>
          </a:xfrm>
        </p:grpSpPr>
        <p:sp>
          <p:nvSpPr>
            <p:cNvPr id="26639" name="Rectangle 8"/>
            <p:cNvSpPr>
              <a:spLocks noChangeArrowheads="1"/>
            </p:cNvSpPr>
            <p:nvPr/>
          </p:nvSpPr>
          <p:spPr bwMode="gray">
            <a:xfrm rot="3419336">
              <a:off x="1219170" y="1417623"/>
              <a:ext cx="827088" cy="985838"/>
            </a:xfrm>
            <a:prstGeom prst="rect">
              <a:avLst/>
            </a:prstGeom>
            <a:solidFill>
              <a:srgbClr val="FF99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B96DC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uk-UA"/>
            </a:p>
          </p:txBody>
        </p:sp>
        <p:sp>
          <p:nvSpPr>
            <p:cNvPr id="26640" name="Text Box 28"/>
            <p:cNvSpPr txBox="1">
              <a:spLocks noChangeArrowheads="1"/>
            </p:cNvSpPr>
            <p:nvPr/>
          </p:nvSpPr>
          <p:spPr bwMode="gray">
            <a:xfrm>
              <a:off x="1428728" y="1571612"/>
              <a:ext cx="428628" cy="537334"/>
            </a:xfrm>
            <a:prstGeom prst="rect">
              <a:avLst/>
            </a:prstGeom>
            <a:solidFill>
              <a:srgbClr val="FF99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200" b="1"/>
                <a:t>1</a:t>
              </a:r>
              <a:endParaRPr lang="en-US" sz="3200" b="1"/>
            </a:p>
          </p:txBody>
        </p:sp>
      </p:grpSp>
      <p:grpSp>
        <p:nvGrpSpPr>
          <p:cNvPr id="3" name="Группа 62"/>
          <p:cNvGrpSpPr>
            <a:grpSpLocks/>
          </p:cNvGrpSpPr>
          <p:nvPr/>
        </p:nvGrpSpPr>
        <p:grpSpPr bwMode="auto">
          <a:xfrm>
            <a:off x="6959102" y="961230"/>
            <a:ext cx="986433" cy="612775"/>
            <a:chOff x="7171587" y="1428735"/>
            <a:chExt cx="1003300" cy="923925"/>
          </a:xfrm>
        </p:grpSpPr>
        <p:sp>
          <p:nvSpPr>
            <p:cNvPr id="26637" name="Rectangle 26"/>
            <p:cNvSpPr>
              <a:spLocks noChangeArrowheads="1"/>
            </p:cNvSpPr>
            <p:nvPr/>
          </p:nvSpPr>
          <p:spPr bwMode="gray">
            <a:xfrm rot="3419336">
              <a:off x="7211274" y="1389048"/>
              <a:ext cx="923925" cy="1003300"/>
            </a:xfrm>
            <a:prstGeom prst="rect">
              <a:avLst/>
            </a:prstGeom>
            <a:solidFill>
              <a:srgbClr val="9966FF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FB62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uk-UA"/>
            </a:p>
          </p:txBody>
        </p:sp>
        <p:sp>
          <p:nvSpPr>
            <p:cNvPr id="26638" name="Text Box 28"/>
            <p:cNvSpPr txBox="1">
              <a:spLocks noChangeArrowheads="1"/>
            </p:cNvSpPr>
            <p:nvPr/>
          </p:nvSpPr>
          <p:spPr bwMode="gray">
            <a:xfrm>
              <a:off x="7500958" y="1558341"/>
              <a:ext cx="428628" cy="600245"/>
            </a:xfrm>
            <a:prstGeom prst="rect">
              <a:avLst/>
            </a:prstGeom>
            <a:solidFill>
              <a:srgbClr val="9966FF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200" b="1" dirty="0"/>
                <a:t>3</a:t>
              </a:r>
              <a:endParaRPr lang="en-US" sz="3200" b="1" dirty="0"/>
            </a:p>
          </p:txBody>
        </p:sp>
      </p:grpSp>
      <p:grpSp>
        <p:nvGrpSpPr>
          <p:cNvPr id="4" name="Группа 68"/>
          <p:cNvGrpSpPr>
            <a:grpSpLocks/>
          </p:cNvGrpSpPr>
          <p:nvPr/>
        </p:nvGrpSpPr>
        <p:grpSpPr bwMode="auto">
          <a:xfrm>
            <a:off x="4164394" y="940645"/>
            <a:ext cx="1104447" cy="611187"/>
            <a:chOff x="3242454" y="1427942"/>
            <a:chExt cx="1004888" cy="923925"/>
          </a:xfrm>
        </p:grpSpPr>
        <p:sp>
          <p:nvSpPr>
            <p:cNvPr id="26635" name="Rectangle 14"/>
            <p:cNvSpPr>
              <a:spLocks noChangeArrowheads="1"/>
            </p:cNvSpPr>
            <p:nvPr/>
          </p:nvSpPr>
          <p:spPr bwMode="gray">
            <a:xfrm rot="3419336">
              <a:off x="3282935" y="1387461"/>
              <a:ext cx="923925" cy="1004888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491D4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uk-UA"/>
            </a:p>
          </p:txBody>
        </p:sp>
        <p:sp>
          <p:nvSpPr>
            <p:cNvPr id="26636" name="Text Box 28"/>
            <p:cNvSpPr txBox="1">
              <a:spLocks noChangeArrowheads="1"/>
            </p:cNvSpPr>
            <p:nvPr/>
          </p:nvSpPr>
          <p:spPr bwMode="gray">
            <a:xfrm>
              <a:off x="3571868" y="1500174"/>
              <a:ext cx="428628" cy="600246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3200" b="1" dirty="0"/>
                <a:t>2</a:t>
              </a:r>
              <a:endParaRPr lang="en-US" sz="3200" b="1" dirty="0"/>
            </a:p>
          </p:txBody>
        </p:sp>
      </p:grpSp>
    </p:spTree>
  </p:cSld>
  <p:clrMapOvr>
    <a:masterClrMapping/>
  </p:clrMapOvr>
  <p:transition advTm="4033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38" y="357188"/>
            <a:ext cx="7889502" cy="2423740"/>
          </a:xfrm>
          <a:prstGeom prst="roundRect">
            <a:avLst/>
          </a:prstGeom>
          <a:solidFill>
            <a:srgbClr val="FFE7FF"/>
          </a:solidFill>
          <a:ln w="38100"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4000" b="1" dirty="0">
                <a:solidFill>
                  <a:schemeClr val="accent4"/>
                </a:solidFill>
                <a:latin typeface="Aquarelle" pitchFamily="66" charset="-52"/>
              </a:rPr>
              <a:t>Щоб бути гарним викладачем, треба любити те, що викладаєш, і любити тих, кому викладаєш.</a:t>
            </a:r>
            <a:endParaRPr lang="ru-RU" sz="4000" b="1" dirty="0">
              <a:solidFill>
                <a:schemeClr val="accent4"/>
              </a:solidFill>
              <a:latin typeface="Aquarelle" pitchFamily="66" charset="-52"/>
            </a:endParaRPr>
          </a:p>
          <a:p>
            <a:r>
              <a:rPr lang="uk-UA" sz="2800" b="1" dirty="0">
                <a:solidFill>
                  <a:schemeClr val="accent4"/>
                </a:solidFill>
                <a:latin typeface="Bikham Cyr Script" pitchFamily="2" charset="0"/>
              </a:rPr>
              <a:t> </a:t>
            </a:r>
            <a:endParaRPr lang="ru-RU" sz="2800" dirty="0">
              <a:solidFill>
                <a:schemeClr val="accent4"/>
              </a:solidFill>
              <a:latin typeface="Bikham Cyr Script" pitchFamily="2" charset="0"/>
            </a:endParaRPr>
          </a:p>
          <a:p>
            <a:pPr algn="r"/>
            <a:r>
              <a:rPr lang="uk-UA" sz="2800" b="1" dirty="0">
                <a:solidFill>
                  <a:schemeClr val="accent4"/>
                </a:solidFill>
                <a:latin typeface="Bikham Cyr Script" pitchFamily="2" charset="0"/>
              </a:rPr>
              <a:t>	</a:t>
            </a:r>
            <a:r>
              <a:rPr lang="uk-UA" sz="3200" b="1" dirty="0">
                <a:solidFill>
                  <a:schemeClr val="accent4"/>
                </a:solidFill>
                <a:latin typeface="Bikham Cyr Script" pitchFamily="2" charset="0"/>
              </a:rPr>
              <a:t>Василь Ключевський</a:t>
            </a:r>
            <a:endParaRPr lang="ru-RU" sz="3200" dirty="0">
              <a:solidFill>
                <a:schemeClr val="accent4"/>
              </a:solidFill>
              <a:latin typeface="Bikham Cyr Scrip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9" y="3337222"/>
            <a:ext cx="4752528" cy="3171888"/>
          </a:xfrm>
          <a:prstGeom prst="rect">
            <a:avLst/>
          </a:prstGeom>
          <a:effectLst>
            <a:glow rad="228600">
              <a:srgbClr val="FFFF00">
                <a:alpha val="36000"/>
              </a:srgb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8970"/>
            <a:ext cx="4680520" cy="3510390"/>
          </a:xfrm>
          <a:prstGeom prst="rect">
            <a:avLst/>
          </a:prstGeom>
          <a:effectLst>
            <a:glow rad="228600">
              <a:srgbClr val="FF9900">
                <a:alpha val="40000"/>
              </a:srgbClr>
            </a:glow>
          </a:effectLst>
          <a:scene3d>
            <a:camera prst="perspectiveContrastingLeftFacing"/>
            <a:lightRig rig="threePt" dir="t"/>
          </a:scene3d>
        </p:spPr>
      </p:pic>
    </p:spTree>
    <p:custDataLst>
      <p:tags r:id="rId1"/>
    </p:custDataLst>
  </p:cSld>
  <p:clrMapOvr>
    <a:masterClrMapping/>
  </p:clrMapOvr>
  <p:transition advTm="1577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15054"/>
            <a:ext cx="3923926" cy="29429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7" y="12742"/>
            <a:ext cx="4568202" cy="27681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76" y="4005064"/>
            <a:ext cx="4054124" cy="28529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63" y="12742"/>
            <a:ext cx="4025437" cy="27681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347864" y="1988840"/>
            <a:ext cx="2304256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Не навчайте дітей, як вони </a:t>
            </a:r>
            <a:endParaRPr lang="ru-RU" sz="2400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повинні жити,</a:t>
            </a:r>
            <a:endParaRPr lang="ru-RU" sz="2400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а самі будьте</a:t>
            </a:r>
            <a:endParaRPr lang="ru-RU" sz="2400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uk-UA" sz="2400" b="1" dirty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живим прикладом, моделлю нової поведінки.</a:t>
            </a:r>
            <a:endParaRPr lang="ru-RU" sz="2400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708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51520" y="12374"/>
            <a:ext cx="87849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...Учитель</a:t>
            </a:r>
            <a:r>
              <a:rPr lang="uk-UA" sz="4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 стає на місце кращого батька, кращої матері. Він підхоплює з їхніх рук нитку виховання в тому місці, де вони вже не в змозі продовжувати. Така людина здатна піднести духовний рівень цілого села, розвинути в молоді сили і здібності, підвести молодь до нового способу думання і дій</a:t>
            </a:r>
            <a:r>
              <a:rPr lang="uk-UA" sz="40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ru-RU" sz="4000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  <a:p>
            <a:pPr algn="r"/>
            <a:r>
              <a:rPr lang="uk-UA" sz="4000" b="1" dirty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Й.-Г. </a:t>
            </a:r>
            <a:r>
              <a:rPr lang="uk-UA" sz="4000" b="1" dirty="0" err="1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Песталоцці</a:t>
            </a:r>
            <a:endParaRPr lang="uk-UA" sz="40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093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0"/>
          <p:cNvSpPr>
            <a:spLocks noChangeArrowheads="1"/>
          </p:cNvSpPr>
          <p:nvPr/>
        </p:nvSpPr>
        <p:spPr bwMode="auto">
          <a:xfrm>
            <a:off x="214313" y="5357813"/>
            <a:ext cx="8686800" cy="22860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9954" y="476672"/>
            <a:ext cx="885825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00213" indent="-1700213">
              <a:lnSpc>
                <a:spcPct val="90000"/>
              </a:lnSpc>
            </a:pPr>
            <a:r>
              <a:rPr lang="uk-UA" sz="2400" b="1" dirty="0"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Мета: </a:t>
            </a:r>
            <a:r>
              <a:rPr lang="uk-UA" sz="2400" dirty="0"/>
              <a:t>	</a:t>
            </a:r>
            <a:r>
              <a:rPr lang="uk-UA" sz="2400" b="1" i="1" dirty="0">
                <a:latin typeface="Bookman Old Style" pitchFamily="18" charset="0"/>
              </a:rPr>
              <a:t>розкрити значення евристичної бесіди, як методу проблемного навчання під час формування у молодших школярів досвіду пошукової діяльності</a:t>
            </a:r>
            <a:endParaRPr lang="uk-UA" sz="2000" b="1" i="1" dirty="0"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88416"/>
              </p:ext>
            </p:extLst>
          </p:nvPr>
        </p:nvGraphicFramePr>
        <p:xfrm>
          <a:off x="175905" y="2420888"/>
          <a:ext cx="8788583" cy="415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939"/>
                <a:gridCol w="6987644"/>
              </a:tblGrid>
              <a:tr h="415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Основні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6813" algn="l"/>
                        </a:tabLst>
                      </a:pPr>
                      <a:r>
                        <a:rPr lang="uk-UA" sz="2000" b="1" i="1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завдання:</a:t>
                      </a:r>
                    </a:p>
                    <a:p>
                      <a:endParaRPr lang="uk-UA" sz="2000" i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стимулювання і організація розумової діяльності учнів шляхом порівнянь, зіставлень, протиставлень, знаходження аналогій, тощо;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полегшення та доступність процесу самостійної творчої діяльності учнів;</a:t>
                      </a:r>
                      <a:endParaRPr lang="uk-UA" sz="2800" b="1" i="1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lvl="0" algn="l" defTabSz="914400" rtl="0" eaLnBrk="1" latinLnBrk="0" hangingPunct="1">
                        <a:buFont typeface="Wingdings" pitchFamily="2" charset="2"/>
                        <a:buChar char="q"/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відтворення знань;</a:t>
                      </a:r>
                    </a:p>
                    <a:p>
                      <a:pPr marL="0" lvl="0" algn="l" defTabSz="914400" rtl="0" eaLnBrk="1" latinLnBrk="0" hangingPunct="1">
                        <a:buFont typeface="Wingdings" pitchFamily="2" charset="2"/>
                        <a:buChar char="q"/>
                      </a:pPr>
                      <a:r>
                        <a:rPr lang="uk-UA" sz="2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сприйняття на причинно-наслідковому рівні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1188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714376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Діти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-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це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ангели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,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крила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яких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зменьшуються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по</a:t>
            </a:r>
            <a:r>
              <a:rPr lang="en-US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м</a:t>
            </a:r>
            <a:r>
              <a:rPr lang="uk-UA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і</a:t>
            </a:r>
            <a:r>
              <a:rPr lang="en-US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р</a:t>
            </a:r>
            <a:r>
              <a:rPr lang="uk-UA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і</a:t>
            </a:r>
            <a:r>
              <a:rPr lang="en-US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того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, як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зростають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 err="1" smtClean="0">
                <a:solidFill>
                  <a:srgbClr val="0000FF"/>
                </a:solidFill>
                <a:latin typeface="Bookman Old Style" pitchFamily="18" charset="0"/>
              </a:rPr>
              <a:t>їх</a:t>
            </a:r>
            <a:r>
              <a:rPr lang="uk-UA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ні</a:t>
            </a:r>
            <a:r>
              <a:rPr lang="ru-RU" sz="4000" b="1" i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sz="4000" b="1" i="1" dirty="0">
                <a:solidFill>
                  <a:srgbClr val="0000FF"/>
                </a:solidFill>
                <a:latin typeface="Bookman Old Style" pitchFamily="18" charset="0"/>
              </a:rPr>
              <a:t>ноги …</a:t>
            </a:r>
            <a:endParaRPr lang="uk-UA" sz="4000" b="1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r">
              <a:defRPr/>
            </a:pPr>
            <a:r>
              <a:rPr lang="ru-RU" sz="2400" b="1" dirty="0">
                <a:solidFill>
                  <a:srgbClr val="FFFF00"/>
                </a:solidFill>
              </a:rPr>
              <a:t>Катерина </a:t>
            </a:r>
            <a:r>
              <a:rPr lang="ru-RU" sz="2400" b="1" dirty="0" err="1" smtClean="0">
                <a:solidFill>
                  <a:srgbClr val="FFFF00"/>
                </a:solidFill>
              </a:rPr>
              <a:t>Крутій</a:t>
            </a:r>
            <a:r>
              <a:rPr lang="ru-RU" sz="2400" b="1" dirty="0">
                <a:solidFill>
                  <a:srgbClr val="FFFF00"/>
                </a:solidFill>
              </a:rPr>
              <a:t>,</a:t>
            </a:r>
          </a:p>
          <a:p>
            <a:pPr algn="r">
              <a:defRPr/>
            </a:pPr>
            <a:r>
              <a:rPr lang="ru-RU" sz="2400" b="1" dirty="0">
                <a:solidFill>
                  <a:srgbClr val="FFFF00"/>
                </a:solidFill>
              </a:rPr>
              <a:t>Доктор </a:t>
            </a:r>
            <a:r>
              <a:rPr lang="ru-RU" sz="2400" b="1" dirty="0" err="1" smtClean="0">
                <a:solidFill>
                  <a:srgbClr val="FFFF00"/>
                </a:solidFill>
              </a:rPr>
              <a:t>педагогічних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наук</a:t>
            </a:r>
          </a:p>
          <a:p>
            <a:pPr algn="r">
              <a:defRPr/>
            </a:pPr>
            <a:r>
              <a:rPr lang="ru-RU" sz="2400" b="1" dirty="0">
                <a:solidFill>
                  <a:srgbClr val="FFFF00"/>
                </a:solidFill>
              </a:rPr>
              <a:t>Профессор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запорізького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НУ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201">
            <a:off x="575641" y="3160694"/>
            <a:ext cx="4140778" cy="3105584"/>
          </a:xfrm>
          <a:prstGeom prst="rect">
            <a:avLst/>
          </a:prstGeom>
        </p:spPr>
      </p:pic>
    </p:spTree>
  </p:cSld>
  <p:clrMapOvr>
    <a:masterClrMapping/>
  </p:clrMapOvr>
  <p:transition advTm="11465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9196"/>
            <a:ext cx="1779864" cy="2140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4622"/>
            <a:ext cx="1512168" cy="2268252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0851"/>
            <a:ext cx="1406601" cy="22679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7162" y="3252763"/>
            <a:ext cx="3745514" cy="28091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" y="278351"/>
            <a:ext cx="1800225" cy="2318104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61321"/>
            <a:ext cx="1268963" cy="187220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134" y="526811"/>
            <a:ext cx="1440161" cy="2069644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43995"/>
            <a:ext cx="4124852" cy="30936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93" y="2716341"/>
            <a:ext cx="4167046" cy="31252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685" r="5915" b="4668"/>
          <a:stretch/>
        </p:blipFill>
        <p:spPr bwMode="auto">
          <a:xfrm>
            <a:off x="1860040" y="336217"/>
            <a:ext cx="1554031" cy="2206171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"/>
          <a:stretch/>
        </p:blipFill>
        <p:spPr bwMode="auto">
          <a:xfrm>
            <a:off x="1037507" y="748013"/>
            <a:ext cx="1407812" cy="178551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57" y="2654896"/>
            <a:ext cx="3574342" cy="26807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41" y="4089451"/>
            <a:ext cx="3927966" cy="29459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43" y="2950026"/>
            <a:ext cx="3811928" cy="28589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35" y="3923288"/>
            <a:ext cx="3912949" cy="29347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15" y="2929367"/>
            <a:ext cx="2944023" cy="3925365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</p:cSld>
  <p:clrMapOvr>
    <a:masterClrMapping/>
  </p:clrMapOvr>
  <p:transition advTm="531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3491181" y="964935"/>
            <a:ext cx="5356225" cy="1162050"/>
            <a:chOff x="1865" y="1337"/>
            <a:chExt cx="3628" cy="638"/>
          </a:xfrm>
        </p:grpSpPr>
        <p:grpSp>
          <p:nvGrpSpPr>
            <p:cNvPr id="12318" name="Group 75"/>
            <p:cNvGrpSpPr>
              <a:grpSpLocks/>
            </p:cNvGrpSpPr>
            <p:nvPr/>
          </p:nvGrpSpPr>
          <p:grpSpPr bwMode="auto">
            <a:xfrm rot="1756786">
              <a:off x="1865" y="1337"/>
              <a:ext cx="3628" cy="638"/>
              <a:chOff x="1724" y="1634"/>
              <a:chExt cx="2404" cy="382"/>
            </a:xfrm>
          </p:grpSpPr>
          <p:sp>
            <p:nvSpPr>
              <p:cNvPr id="12320" name="Oval 76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B296F2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21" name="Oval 77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22" name="Oval 78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605183"/>
                  </a:gs>
                  <a:gs pos="50000">
                    <a:srgbClr val="B296F2"/>
                  </a:gs>
                  <a:gs pos="100000">
                    <a:srgbClr val="60518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23" name="Oval 79"/>
              <p:cNvSpPr>
                <a:spLocks noChangeArrowheads="1"/>
              </p:cNvSpPr>
              <p:nvPr/>
            </p:nvSpPr>
            <p:spPr bwMode="gray">
              <a:xfrm rot="-1786701">
                <a:off x="1746" y="1677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715F9A"/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</p:grpSp>
        <p:sp>
          <p:nvSpPr>
            <p:cNvPr id="95312" name="Text Box 80"/>
            <p:cNvSpPr txBox="1">
              <a:spLocks noChangeArrowheads="1"/>
            </p:cNvSpPr>
            <p:nvPr/>
          </p:nvSpPr>
          <p:spPr bwMode="gray">
            <a:xfrm>
              <a:off x="3031" y="1566"/>
              <a:ext cx="1447" cy="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uk-UA" sz="2000" b="1" dirty="0" smtClean="0">
                  <a:latin typeface="+mj-lt"/>
                </a:rPr>
                <a:t>взаєморозуміння</a:t>
              </a:r>
              <a:endPara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4" name="Group 121"/>
          <p:cNvGrpSpPr>
            <a:grpSpLocks/>
          </p:cNvGrpSpPr>
          <p:nvPr/>
        </p:nvGrpSpPr>
        <p:grpSpPr bwMode="auto">
          <a:xfrm rot="313165">
            <a:off x="142875" y="1571625"/>
            <a:ext cx="3138488" cy="4471988"/>
            <a:chOff x="0" y="1026"/>
            <a:chExt cx="1977" cy="2817"/>
          </a:xfrm>
        </p:grpSpPr>
        <p:grpSp>
          <p:nvGrpSpPr>
            <p:cNvPr id="12307" name="Group 82"/>
            <p:cNvGrpSpPr>
              <a:grpSpLocks/>
            </p:cNvGrpSpPr>
            <p:nvPr/>
          </p:nvGrpSpPr>
          <p:grpSpPr bwMode="auto">
            <a:xfrm>
              <a:off x="0" y="1026"/>
              <a:ext cx="1977" cy="2817"/>
              <a:chOff x="480" y="2208"/>
              <a:chExt cx="1584" cy="1632"/>
            </a:xfrm>
          </p:grpSpPr>
          <p:sp>
            <p:nvSpPr>
              <p:cNvPr id="12309" name="Oval 83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10" name="Oval 84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11" name="Oval 85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12" name="Oval 86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13" name="Oval 87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14" name="Oval 88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uk-UA"/>
              </a:p>
            </p:txBody>
          </p:sp>
          <p:sp>
            <p:nvSpPr>
              <p:cNvPr id="12315" name="Oval 89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uk-UA"/>
              </a:p>
            </p:txBody>
          </p:sp>
          <p:sp>
            <p:nvSpPr>
              <p:cNvPr id="12316" name="Oval 90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uk-UA"/>
              </a:p>
            </p:txBody>
          </p:sp>
          <p:sp>
            <p:nvSpPr>
              <p:cNvPr id="12317" name="Oval 91"/>
              <p:cNvSpPr>
                <a:spLocks noChangeArrowheads="1"/>
              </p:cNvSpPr>
              <p:nvPr/>
            </p:nvSpPr>
            <p:spPr bwMode="gray">
              <a:xfrm>
                <a:off x="768" y="2547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95324" name="Text Box 92"/>
            <p:cNvSpPr txBox="1">
              <a:spLocks noChangeArrowheads="1"/>
            </p:cNvSpPr>
            <p:nvPr/>
          </p:nvSpPr>
          <p:spPr bwMode="gray">
            <a:xfrm rot="21286835">
              <a:off x="315" y="1972"/>
              <a:ext cx="1256" cy="8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50000"/>
                </a:lnSpc>
                <a:defRPr/>
              </a:pPr>
              <a:r>
                <a:rPr lang="ru-RU" sz="2000" b="1" dirty="0" err="1" smtClean="0"/>
                <a:t>Підготовка</a:t>
              </a:r>
              <a:r>
                <a:rPr lang="ru-RU" sz="2000" b="1" dirty="0" smtClean="0"/>
                <a:t> </a:t>
              </a:r>
            </a:p>
            <a:p>
              <a:pPr algn="ctr" eaLnBrk="0" hangingPunct="0">
                <a:lnSpc>
                  <a:spcPct val="150000"/>
                </a:lnSpc>
                <a:defRPr/>
              </a:pPr>
              <a:r>
                <a:rPr lang="ru-RU" sz="2000" b="1" dirty="0" smtClean="0"/>
                <a:t>до </a:t>
              </a:r>
              <a:r>
                <a:rPr lang="ru-RU" sz="2000" b="1" dirty="0" err="1" smtClean="0"/>
                <a:t>життя</a:t>
              </a:r>
              <a:r>
                <a:rPr lang="ru-RU" sz="2000" b="1" dirty="0" smtClean="0"/>
                <a:t>. </a:t>
              </a:r>
            </a:p>
            <a:p>
              <a:pPr algn="ctr" eaLnBrk="0" hangingPunct="0">
                <a:lnSpc>
                  <a:spcPct val="150000"/>
                </a:lnSpc>
                <a:defRPr/>
              </a:pPr>
              <a:r>
                <a:rPr lang="ru-RU" sz="2000" b="1" dirty="0" err="1" smtClean="0"/>
                <a:t>Життя</a:t>
              </a:r>
              <a:endParaRPr lang="ru-RU" sz="2000" b="1" spc="-80" dirty="0"/>
            </a:p>
          </p:txBody>
        </p:sp>
      </p:grp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443000" y="2269215"/>
            <a:ext cx="5365253" cy="1248970"/>
            <a:chOff x="1874" y="2032"/>
            <a:chExt cx="3810" cy="1003"/>
          </a:xfrm>
        </p:grpSpPr>
        <p:grpSp>
          <p:nvGrpSpPr>
            <p:cNvPr id="12301" name="Group 94"/>
            <p:cNvGrpSpPr>
              <a:grpSpLocks/>
            </p:cNvGrpSpPr>
            <p:nvPr/>
          </p:nvGrpSpPr>
          <p:grpSpPr bwMode="auto">
            <a:xfrm rot="2420732">
              <a:off x="2060" y="2032"/>
              <a:ext cx="3533" cy="1003"/>
              <a:chOff x="1243" y="1199"/>
              <a:chExt cx="2306" cy="378"/>
            </a:xfrm>
          </p:grpSpPr>
          <p:sp>
            <p:nvSpPr>
              <p:cNvPr id="12303" name="Oval 95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04" name="Oval 96"/>
              <p:cNvSpPr>
                <a:spLocks noChangeArrowheads="1"/>
              </p:cNvSpPr>
              <p:nvPr/>
            </p:nvSpPr>
            <p:spPr bwMode="gray">
              <a:xfrm rot="-2492218">
                <a:off x="1245" y="1199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05" name="Oval 97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06" name="Oval 98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</p:grpSp>
        <p:sp>
          <p:nvSpPr>
            <p:cNvPr id="95331" name="Text Box 99"/>
            <p:cNvSpPr txBox="1">
              <a:spLocks noChangeArrowheads="1"/>
            </p:cNvSpPr>
            <p:nvPr/>
          </p:nvSpPr>
          <p:spPr bwMode="gray">
            <a:xfrm rot="21598975">
              <a:off x="1874" y="2364"/>
              <a:ext cx="3810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uk-UA" sz="2000" b="1" dirty="0" smtClean="0">
                  <a:latin typeface="+mn-lt"/>
                </a:rPr>
                <a:t>взаємоповага</a:t>
              </a:r>
              <a:endPara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ru-RU" sz="3600" b="1" dirty="0" err="1" smtClean="0"/>
              <a:t>Механізм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навчання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школі</a:t>
            </a:r>
            <a:endParaRPr lang="uk-UA" sz="3400" b="1" i="1" kern="0" dirty="0">
              <a:solidFill>
                <a:srgbClr val="FFFF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grpSp>
        <p:nvGrpSpPr>
          <p:cNvPr id="8" name="Group 124"/>
          <p:cNvGrpSpPr>
            <a:grpSpLocks/>
          </p:cNvGrpSpPr>
          <p:nvPr/>
        </p:nvGrpSpPr>
        <p:grpSpPr bwMode="auto">
          <a:xfrm>
            <a:off x="3527523" y="3901340"/>
            <a:ext cx="5345135" cy="1176234"/>
            <a:chOff x="1863" y="1338"/>
            <a:chExt cx="3626" cy="639"/>
          </a:xfrm>
        </p:grpSpPr>
        <p:grpSp>
          <p:nvGrpSpPr>
            <p:cNvPr id="12295" name="Group 75"/>
            <p:cNvGrpSpPr>
              <a:grpSpLocks/>
            </p:cNvGrpSpPr>
            <p:nvPr/>
          </p:nvGrpSpPr>
          <p:grpSpPr bwMode="auto">
            <a:xfrm rot="1756786">
              <a:off x="1863" y="1338"/>
              <a:ext cx="3626" cy="639"/>
              <a:chOff x="1724" y="1633"/>
              <a:chExt cx="2403" cy="382"/>
            </a:xfrm>
          </p:grpSpPr>
          <p:sp>
            <p:nvSpPr>
              <p:cNvPr id="12297" name="Oval 76"/>
              <p:cNvSpPr>
                <a:spLocks noChangeArrowheads="1"/>
              </p:cNvSpPr>
              <p:nvPr/>
            </p:nvSpPr>
            <p:spPr bwMode="gray">
              <a:xfrm rot="19813299">
                <a:off x="1724" y="1633"/>
                <a:ext cx="2393" cy="36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298" name="Oval 77"/>
              <p:cNvSpPr>
                <a:spLocks noChangeArrowheads="1"/>
              </p:cNvSpPr>
              <p:nvPr/>
            </p:nvSpPr>
            <p:spPr bwMode="gray">
              <a:xfrm rot="19813299">
                <a:off x="1727" y="1637"/>
                <a:ext cx="2400" cy="3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299" name="Oval 78"/>
              <p:cNvSpPr>
                <a:spLocks noChangeArrowheads="1"/>
              </p:cNvSpPr>
              <p:nvPr/>
            </p:nvSpPr>
            <p:spPr bwMode="gray">
              <a:xfrm rot="19813299">
                <a:off x="1728" y="1660"/>
                <a:ext cx="2348" cy="3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12300" name="Oval 79"/>
              <p:cNvSpPr>
                <a:spLocks noChangeArrowheads="1"/>
              </p:cNvSpPr>
              <p:nvPr/>
            </p:nvSpPr>
            <p:spPr bwMode="gray">
              <a:xfrm rot="19813299">
                <a:off x="1748" y="1676"/>
                <a:ext cx="2348" cy="32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</p:grpSp>
        <p:sp>
          <p:nvSpPr>
            <p:cNvPr id="50" name="Text Box 80"/>
            <p:cNvSpPr txBox="1">
              <a:spLocks noChangeArrowheads="1"/>
            </p:cNvSpPr>
            <p:nvPr/>
          </p:nvSpPr>
          <p:spPr bwMode="gray">
            <a:xfrm>
              <a:off x="2562" y="1612"/>
              <a:ext cx="1990" cy="21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uk-UA" sz="2000" b="1" dirty="0">
                  <a:solidFill>
                    <a:schemeClr val="tx1"/>
                  </a:solidFill>
                </a:rPr>
                <a:t>т</a:t>
              </a:r>
              <a:r>
                <a:rPr lang="uk-UA" sz="2000" b="1" dirty="0" smtClean="0">
                  <a:solidFill>
                    <a:schemeClr val="tx1"/>
                  </a:solidFill>
                </a:rPr>
                <a:t>ворче співробітництво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Group 125"/>
          <p:cNvGrpSpPr>
            <a:grpSpLocks/>
          </p:cNvGrpSpPr>
          <p:nvPr/>
        </p:nvGrpSpPr>
        <p:grpSpPr bwMode="auto">
          <a:xfrm>
            <a:off x="3501278" y="5347215"/>
            <a:ext cx="5365253" cy="1248970"/>
            <a:chOff x="1874" y="2032"/>
            <a:chExt cx="3810" cy="1003"/>
          </a:xfrm>
        </p:grpSpPr>
        <p:grpSp>
          <p:nvGrpSpPr>
            <p:cNvPr id="45" name="Group 94"/>
            <p:cNvGrpSpPr>
              <a:grpSpLocks/>
            </p:cNvGrpSpPr>
            <p:nvPr/>
          </p:nvGrpSpPr>
          <p:grpSpPr bwMode="auto">
            <a:xfrm rot="2420732">
              <a:off x="2060" y="2032"/>
              <a:ext cx="3533" cy="1003"/>
              <a:chOff x="1243" y="1199"/>
              <a:chExt cx="2306" cy="378"/>
            </a:xfrm>
          </p:grpSpPr>
          <p:sp>
            <p:nvSpPr>
              <p:cNvPr id="47" name="Oval 95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4CCAE8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48" name="Oval 96"/>
              <p:cNvSpPr>
                <a:spLocks noChangeArrowheads="1"/>
              </p:cNvSpPr>
              <p:nvPr/>
            </p:nvSpPr>
            <p:spPr bwMode="gray">
              <a:xfrm rot="-2492218">
                <a:off x="1245" y="1199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49" name="Oval 97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296D7E"/>
                  </a:gs>
                  <a:gs pos="50000">
                    <a:srgbClr val="4CCAE8"/>
                  </a:gs>
                  <a:gs pos="100000">
                    <a:srgbClr val="296D7E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  <p:sp>
            <p:nvSpPr>
              <p:cNvPr id="51" name="Oval 98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308093"/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uk-UA"/>
              </a:p>
            </p:txBody>
          </p:sp>
        </p:grpSp>
        <p:sp>
          <p:nvSpPr>
            <p:cNvPr id="46" name="Text Box 99"/>
            <p:cNvSpPr txBox="1">
              <a:spLocks noChangeArrowheads="1"/>
            </p:cNvSpPr>
            <p:nvPr/>
          </p:nvSpPr>
          <p:spPr bwMode="gray">
            <a:xfrm rot="21598975">
              <a:off x="1874" y="2364"/>
              <a:ext cx="3810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uk-UA" sz="2000" b="1" dirty="0">
                  <a:latin typeface="+mj-lt"/>
                </a:rPr>
                <a:t>п</a:t>
              </a:r>
              <a:r>
                <a:rPr lang="uk-UA" sz="2000" b="1" dirty="0" smtClean="0">
                  <a:latin typeface="+mj-lt"/>
                </a:rPr>
                <a:t>ізнавальна і практична активність</a:t>
              </a:r>
              <a:endPara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ransition advTm="1422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323528" y="3189085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Вірити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дитину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683568" y="4989310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Чуйно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ставитись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</a:rPr>
              <a:t>д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о дитини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367" name="AutoShape 7"/>
          <p:cNvSpPr>
            <a:spLocks noChangeArrowheads="1"/>
          </p:cNvSpPr>
          <p:nvPr/>
        </p:nvSpPr>
        <p:spPr bwMode="auto">
          <a:xfrm>
            <a:off x="5580112" y="3165014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   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Довіряти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r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дитині</a:t>
            </a:r>
            <a:r>
              <a:rPr lang="ru-RU" sz="3600" b="1" dirty="0" smtClean="0"/>
              <a:t> 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43368" name="AutoShape 8"/>
          <p:cNvSpPr>
            <a:spLocks noChangeArrowheads="1"/>
          </p:cNvSpPr>
          <p:nvPr/>
        </p:nvSpPr>
        <p:spPr bwMode="auto">
          <a:xfrm>
            <a:off x="-12958" y="1393006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Любити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дитину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365" name="AutoShape 5"/>
          <p:cNvSpPr>
            <a:spLocks noChangeArrowheads="1"/>
          </p:cNvSpPr>
          <p:nvPr/>
        </p:nvSpPr>
        <p:spPr bwMode="auto">
          <a:xfrm>
            <a:off x="2987086" y="1420525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Поважати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FF66FF"/>
              </a:buClr>
              <a:buSzPct val="65000"/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дитину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92080" y="4960845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Берегти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і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розвивати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</a:rPr>
              <a:t>п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очуття власної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C00000"/>
                </a:solidFill>
                <a:latin typeface="Georgia" pitchFamily="18" charset="0"/>
              </a:rPr>
              <a:t>г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ідності дитини</a:t>
            </a:r>
            <a:endParaRPr lang="ru-RU" sz="2400" b="1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857874" y="1360778"/>
            <a:ext cx="3311525" cy="1800225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Бути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дитині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другом</a:t>
            </a:r>
            <a:endParaRPr lang="ru-RU" sz="4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43369" name="AutoShape 9"/>
          <p:cNvSpPr>
            <a:spLocks noChangeArrowheads="1"/>
          </p:cNvSpPr>
          <p:nvPr/>
        </p:nvSpPr>
        <p:spPr bwMode="auto">
          <a:xfrm>
            <a:off x="2876103" y="3068960"/>
            <a:ext cx="3439417" cy="2540663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3600" b="1" dirty="0" err="1" smtClean="0">
                <a:solidFill>
                  <a:srgbClr val="0000FF"/>
                </a:solidFill>
                <a:latin typeface="Annabelle" pitchFamily="66" charset="0"/>
              </a:rPr>
              <a:t>Виховання</a:t>
            </a:r>
            <a:endParaRPr lang="uk-UA" sz="4400" b="1" dirty="0">
              <a:solidFill>
                <a:srgbClr val="0000FF"/>
              </a:solidFill>
              <a:latin typeface="Annabelle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879" y="31343"/>
            <a:ext cx="6912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Calligraph" pitchFamily="82" charset="0"/>
              </a:rPr>
              <a:t>…Дитина – помічник вихователя у власному ж вихованні</a:t>
            </a:r>
            <a:endParaRPr lang="ru-RU" sz="3600" b="1" dirty="0">
              <a:solidFill>
                <a:srgbClr val="C00000"/>
              </a:solidFill>
              <a:latin typeface="Calligraph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7194" y="796979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istral" pitchFamily="66" charset="0"/>
              </a:rPr>
              <a:t>Ш.</a:t>
            </a:r>
            <a:r>
              <a:rPr lang="uk-UA" sz="3600" dirty="0" err="1" smtClean="0">
                <a:solidFill>
                  <a:srgbClr val="C00000"/>
                </a:solidFill>
                <a:latin typeface="Mistral" pitchFamily="66" charset="0"/>
              </a:rPr>
              <a:t>Амоношвілі</a:t>
            </a:r>
            <a:endParaRPr lang="ru-RU" sz="3600" dirty="0">
              <a:solidFill>
                <a:srgbClr val="C00000"/>
              </a:solidFill>
              <a:latin typeface="Mistral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871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6" grpId="0" animBg="1"/>
      <p:bldP spid="143367" grpId="0" animBg="1"/>
      <p:bldP spid="143368" grpId="0" animBg="1"/>
      <p:bldP spid="143365" grpId="0" animBg="1"/>
      <p:bldP spid="9" grpId="0" animBg="1"/>
      <p:bldP spid="10" grpId="0" animBg="1"/>
      <p:bldP spid="14336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11560" y="115888"/>
            <a:ext cx="7848600" cy="936848"/>
          </a:xfrm>
          <a:prstGeom prst="flowChartProcess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rgbClr val="FFFF99"/>
                </a:solidFill>
              </a:rPr>
              <a:t>Технологія проблемного навчання</a:t>
            </a:r>
            <a:endParaRPr lang="uk-UA" sz="3200" b="1" dirty="0">
              <a:solidFill>
                <a:srgbClr val="FFFF99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48915" y="1196752"/>
            <a:ext cx="7883525" cy="1164035"/>
            <a:chOff x="930" y="890"/>
            <a:chExt cx="4082" cy="1043"/>
          </a:xfrm>
        </p:grpSpPr>
        <p:sp>
          <p:nvSpPr>
            <p:cNvPr id="13326" name="AutoShape 5"/>
            <p:cNvSpPr>
              <a:spLocks noChangeArrowheads="1"/>
            </p:cNvSpPr>
            <p:nvPr/>
          </p:nvSpPr>
          <p:spPr bwMode="auto">
            <a:xfrm>
              <a:off x="930" y="890"/>
              <a:ext cx="4082" cy="104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Створення проблемної</a:t>
              </a:r>
            </a:p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Arial Narrow" pitchFamily="34" charset="0"/>
                </a:rPr>
                <a:t>ситуації </a:t>
              </a:r>
              <a:endParaRPr lang="ru-RU" sz="28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3327" name="AutoShape 8"/>
            <p:cNvSpPr>
              <a:spLocks noChangeArrowheads="1"/>
            </p:cNvSpPr>
            <p:nvPr/>
          </p:nvSpPr>
          <p:spPr bwMode="auto">
            <a:xfrm>
              <a:off x="4514" y="1344"/>
              <a:ext cx="362" cy="318"/>
            </a:xfrm>
            <a:prstGeom prst="smileyFace">
              <a:avLst>
                <a:gd name="adj" fmla="val 465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328" name="AutoShape 11"/>
            <p:cNvSpPr>
              <a:spLocks noChangeArrowheads="1"/>
            </p:cNvSpPr>
            <p:nvPr/>
          </p:nvSpPr>
          <p:spPr bwMode="auto">
            <a:xfrm>
              <a:off x="4014" y="981"/>
              <a:ext cx="590" cy="317"/>
            </a:xfrm>
            <a:prstGeom prst="cloudCallout">
              <a:avLst>
                <a:gd name="adj1" fmla="val 47625"/>
                <a:gd name="adj2" fmla="val 670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48915" y="2348881"/>
            <a:ext cx="7883525" cy="1080120"/>
            <a:chOff x="884" y="1933"/>
            <a:chExt cx="4082" cy="1089"/>
          </a:xfrm>
        </p:grpSpPr>
        <p:sp>
          <p:nvSpPr>
            <p:cNvPr id="13322" name="AutoShape 6"/>
            <p:cNvSpPr>
              <a:spLocks noChangeArrowheads="1"/>
            </p:cNvSpPr>
            <p:nvPr/>
          </p:nvSpPr>
          <p:spPr bwMode="auto">
            <a:xfrm>
              <a:off x="884" y="1979"/>
              <a:ext cx="4082" cy="104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Інтелектуальне утруднення</a:t>
              </a:r>
            </a:p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і потреба його розв’язання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323" name="AutoShape 9"/>
            <p:cNvSpPr>
              <a:spLocks noChangeArrowheads="1"/>
            </p:cNvSpPr>
            <p:nvPr/>
          </p:nvSpPr>
          <p:spPr bwMode="auto">
            <a:xfrm>
              <a:off x="1156" y="2432"/>
              <a:ext cx="362" cy="318"/>
            </a:xfrm>
            <a:prstGeom prst="smileyFace">
              <a:avLst>
                <a:gd name="adj" fmla="val 465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324" name="AutoShape 13"/>
            <p:cNvSpPr>
              <a:spLocks noChangeArrowheads="1"/>
            </p:cNvSpPr>
            <p:nvPr/>
          </p:nvSpPr>
          <p:spPr bwMode="auto">
            <a:xfrm>
              <a:off x="1111" y="1933"/>
              <a:ext cx="771" cy="454"/>
            </a:xfrm>
            <a:prstGeom prst="cloudCallout">
              <a:avLst>
                <a:gd name="adj1" fmla="val -11606"/>
                <a:gd name="adj2" fmla="val 54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13325" name="AutoShape 14"/>
            <p:cNvSpPr>
              <a:spLocks noChangeArrowheads="1"/>
            </p:cNvSpPr>
            <p:nvPr/>
          </p:nvSpPr>
          <p:spPr bwMode="auto">
            <a:xfrm rot="7785507">
              <a:off x="1292" y="2069"/>
              <a:ext cx="363" cy="181"/>
            </a:xfrm>
            <a:prstGeom prst="lightningBolt">
              <a:avLst/>
            </a:prstGeom>
            <a:solidFill>
              <a:srgbClr val="FF0000"/>
            </a:solidFill>
            <a:ln w="19050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8915" y="3429000"/>
            <a:ext cx="7883525" cy="1080120"/>
            <a:chOff x="884" y="3113"/>
            <a:chExt cx="4082" cy="1043"/>
          </a:xfrm>
        </p:grpSpPr>
        <p:sp>
          <p:nvSpPr>
            <p:cNvPr id="13318" name="AutoShape 7"/>
            <p:cNvSpPr>
              <a:spLocks noChangeArrowheads="1"/>
            </p:cNvSpPr>
            <p:nvPr/>
          </p:nvSpPr>
          <p:spPr bwMode="auto">
            <a:xfrm>
              <a:off x="884" y="3113"/>
              <a:ext cx="4082" cy="104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spcBef>
                  <a:spcPct val="60000"/>
                </a:spcBef>
                <a:buClr>
                  <a:srgbClr val="FFFF99"/>
                </a:buClr>
              </a:pPr>
              <a:r>
                <a:rPr lang="uk-UA" sz="2400" b="1" dirty="0" smtClean="0">
                  <a:solidFill>
                    <a:schemeClr val="bg1"/>
                  </a:solidFill>
                </a:rPr>
                <a:t>Потреба учня в докладанні певних зусиль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319" name="AutoShape 10"/>
            <p:cNvSpPr>
              <a:spLocks noChangeArrowheads="1"/>
            </p:cNvSpPr>
            <p:nvPr/>
          </p:nvSpPr>
          <p:spPr bwMode="auto">
            <a:xfrm>
              <a:off x="4559" y="3566"/>
              <a:ext cx="362" cy="318"/>
            </a:xfrm>
            <a:prstGeom prst="smileyFace">
              <a:avLst>
                <a:gd name="adj" fmla="val 465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320" name="AutoShape 16"/>
            <p:cNvSpPr>
              <a:spLocks noChangeArrowheads="1"/>
            </p:cNvSpPr>
            <p:nvPr/>
          </p:nvSpPr>
          <p:spPr bwMode="auto">
            <a:xfrm>
              <a:off x="3969" y="3113"/>
              <a:ext cx="635" cy="453"/>
            </a:xfrm>
            <a:prstGeom prst="cloudCallout">
              <a:avLst>
                <a:gd name="adj1" fmla="val 53620"/>
                <a:gd name="adj2" fmla="val 482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  <p:sp>
          <p:nvSpPr>
            <p:cNvPr id="13321" name="AutoShape 17"/>
            <p:cNvSpPr>
              <a:spLocks noChangeArrowheads="1"/>
            </p:cNvSpPr>
            <p:nvPr/>
          </p:nvSpPr>
          <p:spPr bwMode="auto">
            <a:xfrm>
              <a:off x="4105" y="3249"/>
              <a:ext cx="363" cy="181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83568" y="4465708"/>
            <a:ext cx="7883525" cy="1080120"/>
            <a:chOff x="884" y="1933"/>
            <a:chExt cx="4082" cy="1089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884" y="1979"/>
              <a:ext cx="4082" cy="104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Спрямовування вчителем </a:t>
              </a:r>
            </a:p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учнів на путь </a:t>
              </a:r>
            </a:p>
            <a:p>
              <a:pPr algn="ctr"/>
              <a:r>
                <a:rPr lang="uk-UA" sz="2000" b="1" dirty="0" smtClean="0">
                  <a:solidFill>
                    <a:schemeClr val="bg1"/>
                  </a:solidFill>
                </a:rPr>
                <a:t>наукового пізнання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auto">
            <a:xfrm>
              <a:off x="1156" y="2432"/>
              <a:ext cx="362" cy="318"/>
            </a:xfrm>
            <a:prstGeom prst="smileyFace">
              <a:avLst>
                <a:gd name="adj" fmla="val 465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1111" y="1933"/>
              <a:ext cx="771" cy="454"/>
            </a:xfrm>
            <a:prstGeom prst="cloudCallout">
              <a:avLst>
                <a:gd name="adj1" fmla="val -11606"/>
                <a:gd name="adj2" fmla="val 541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48915" y="5545828"/>
            <a:ext cx="7883525" cy="1080120"/>
            <a:chOff x="884" y="3113"/>
            <a:chExt cx="4082" cy="1043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884" y="3113"/>
              <a:ext cx="4082" cy="1043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7647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spcBef>
                  <a:spcPct val="60000"/>
                </a:spcBef>
                <a:buClr>
                  <a:srgbClr val="FFFF99"/>
                </a:buClr>
              </a:pPr>
              <a:r>
                <a:rPr lang="uk-UA" sz="2400" b="1" dirty="0" smtClean="0">
                  <a:solidFill>
                    <a:schemeClr val="bg1"/>
                  </a:solidFill>
                </a:rPr>
                <a:t>Розв’язання завдання.</a:t>
              </a:r>
            </a:p>
            <a:p>
              <a:pPr algn="ctr">
                <a:lnSpc>
                  <a:spcPct val="80000"/>
                </a:lnSpc>
                <a:spcBef>
                  <a:spcPct val="60000"/>
                </a:spcBef>
                <a:buClr>
                  <a:srgbClr val="FFFF99"/>
                </a:buClr>
              </a:pPr>
              <a:r>
                <a:rPr lang="uk-UA" sz="2400" b="1" dirty="0" smtClean="0">
                  <a:solidFill>
                    <a:schemeClr val="bg1"/>
                  </a:solidFill>
                </a:rPr>
                <a:t>Висновки 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4559" y="3566"/>
              <a:ext cx="362" cy="318"/>
            </a:xfrm>
            <a:prstGeom prst="smileyFace">
              <a:avLst>
                <a:gd name="adj" fmla="val 4653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969" y="3113"/>
              <a:ext cx="635" cy="453"/>
            </a:xfrm>
            <a:prstGeom prst="cloudCallout">
              <a:avLst>
                <a:gd name="adj1" fmla="val 53620"/>
                <a:gd name="adj2" fmla="val 4823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/>
            </a:p>
          </p:txBody>
        </p:sp>
      </p:grpSp>
      <p:sp>
        <p:nvSpPr>
          <p:cNvPr id="5" name="5-конечная звезда 4"/>
          <p:cNvSpPr/>
          <p:nvPr/>
        </p:nvSpPr>
        <p:spPr>
          <a:xfrm>
            <a:off x="6991528" y="1265876"/>
            <a:ext cx="457200" cy="38622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621881" y="4569699"/>
            <a:ext cx="489204" cy="242316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ертикальный свиток 32"/>
          <p:cNvSpPr/>
          <p:nvPr/>
        </p:nvSpPr>
        <p:spPr>
          <a:xfrm>
            <a:off x="7084741" y="5589484"/>
            <a:ext cx="395915" cy="399220"/>
          </a:xfrm>
          <a:prstGeom prst="verticalScroll">
            <a:avLst/>
          </a:prstGeom>
          <a:solidFill>
            <a:schemeClr val="tx2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2532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5" grpId="0" animBg="1"/>
      <p:bldP spid="6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395288" y="142875"/>
            <a:ext cx="8353425" cy="1285875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FFB84F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70000"/>
              </a:lnSpc>
              <a:defRPr/>
            </a:pPr>
            <a:r>
              <a:rPr lang="uk-UA" sz="4000" dirty="0" smtClean="0">
                <a:solidFill>
                  <a:schemeClr val="accent5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Методи проблемного навчання</a:t>
            </a:r>
            <a:r>
              <a:rPr lang="uk-UA" sz="3200" dirty="0" smtClean="0">
                <a:solidFill>
                  <a:schemeClr val="accent5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:</a:t>
            </a:r>
            <a:endParaRPr lang="uk-UA" sz="3200" dirty="0">
              <a:solidFill>
                <a:schemeClr val="accent5">
                  <a:lumMod val="25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946694" cy="15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98" y="4653136"/>
            <a:ext cx="2006600" cy="18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47" y="4450494"/>
            <a:ext cx="1727844" cy="20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6732588" y="2060575"/>
            <a:ext cx="2519362" cy="2592561"/>
          </a:xfrm>
          <a:prstGeom prst="verticalScroll">
            <a:avLst>
              <a:gd name="adj" fmla="val 125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Пошуковий </a:t>
            </a:r>
            <a:endParaRPr lang="uk-UA" sz="2400" b="1" dirty="0">
              <a:solidFill>
                <a:schemeClr val="accent5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49" y="4653136"/>
            <a:ext cx="1872208" cy="1852705"/>
          </a:xfrm>
          <a:prstGeom prst="rect">
            <a:avLst/>
          </a:prstGeom>
        </p:spPr>
      </p:pic>
      <p:sp>
        <p:nvSpPr>
          <p:cNvPr id="95245" name="AutoShape 13"/>
          <p:cNvSpPr>
            <a:spLocks noChangeArrowheads="1"/>
          </p:cNvSpPr>
          <p:nvPr/>
        </p:nvSpPr>
        <p:spPr bwMode="auto">
          <a:xfrm>
            <a:off x="4338638" y="2060575"/>
            <a:ext cx="2681634" cy="2592561"/>
          </a:xfrm>
          <a:prstGeom prst="verticalScroll">
            <a:avLst>
              <a:gd name="adj" fmla="val 125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Дослідницький</a:t>
            </a:r>
          </a:p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 </a:t>
            </a:r>
            <a:endParaRPr lang="uk-UA" sz="2400" dirty="0">
              <a:latin typeface="Arial Narrow" pitchFamily="34" charset="0"/>
              <a:ea typeface="Calibri"/>
              <a:cs typeface="Times New Roman"/>
            </a:endParaRPr>
          </a:p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2208213" y="2060575"/>
            <a:ext cx="2519362" cy="2592561"/>
          </a:xfrm>
          <a:prstGeom prst="verticalScroll">
            <a:avLst>
              <a:gd name="adj" fmla="val 125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Евристичний </a:t>
            </a:r>
          </a:p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(частково-пошуковий)</a:t>
            </a:r>
            <a:endParaRPr lang="uk-UA" sz="2400" dirty="0">
              <a:latin typeface="Arial Narrow" pitchFamily="34" charset="0"/>
              <a:ea typeface="Calibri"/>
              <a:cs typeface="Times New Roman"/>
            </a:endParaRPr>
          </a:p>
          <a:p>
            <a:pPr algn="ctr"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-71438" y="2071688"/>
            <a:ext cx="2519363" cy="2581448"/>
          </a:xfrm>
          <a:prstGeom prst="verticalScroll">
            <a:avLst>
              <a:gd name="adj" fmla="val 1250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 smtClean="0">
                <a:latin typeface="Arial Narrow" pitchFamily="34" charset="0"/>
                <a:ea typeface="Calibri"/>
                <a:cs typeface="Times New Roman"/>
              </a:rPr>
              <a:t>Проблемний виклад		</a:t>
            </a:r>
            <a:endParaRPr lang="uk-UA" sz="2400" dirty="0">
              <a:latin typeface="Arial Narrow" pitchFamily="34" charset="0"/>
              <a:ea typeface="Calibri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Tm="1469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7" grpId="0" animBg="1"/>
      <p:bldP spid="95246" grpId="0" animBg="1"/>
      <p:bldP spid="95245" grpId="0" animBg="1"/>
      <p:bldP spid="95244" grpId="0" animBg="1"/>
      <p:bldP spid="952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95288" y="188912"/>
            <a:ext cx="8497887" cy="11683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uk-UA" sz="3200" dirty="0">
                <a:solidFill>
                  <a:srgbClr val="0000FF"/>
                </a:solidFill>
                <a:latin typeface="Advokat Modern" pitchFamily="2" charset="0"/>
              </a:rPr>
              <a:t>основні етапи роботи вчителя і учнів </a:t>
            </a:r>
            <a:endParaRPr lang="uk-UA" sz="3200" dirty="0" smtClean="0">
              <a:solidFill>
                <a:srgbClr val="0000FF"/>
              </a:solidFill>
              <a:latin typeface="Advokat Modern" pitchFamily="2" charset="0"/>
            </a:endParaRPr>
          </a:p>
          <a:p>
            <a:pPr algn="ctr">
              <a:defRPr/>
            </a:pPr>
            <a:r>
              <a:rPr lang="uk-UA" sz="3200" dirty="0" smtClean="0">
                <a:solidFill>
                  <a:srgbClr val="0000FF"/>
                </a:solidFill>
                <a:latin typeface="Advokat Modern" pitchFamily="2" charset="0"/>
              </a:rPr>
              <a:t>під </a:t>
            </a:r>
            <a:r>
              <a:rPr lang="uk-UA" sz="3200" dirty="0">
                <a:solidFill>
                  <a:srgbClr val="0000FF"/>
                </a:solidFill>
                <a:latin typeface="Advokat Modern" pitchFamily="2" charset="0"/>
              </a:rPr>
              <a:t>час евристичної бесіди</a:t>
            </a:r>
            <a:endParaRPr lang="uk-UA" sz="3200" b="1" dirty="0">
              <a:solidFill>
                <a:srgbClr val="0000FF"/>
              </a:solidFill>
              <a:latin typeface="Advokat Modern" pitchFamily="2" charset="0"/>
              <a:cs typeface="Times New Roman" pitchFamily="18" charset="0"/>
            </a:endParaRP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6444207" y="1411288"/>
            <a:ext cx="861261" cy="96040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1619250" y="1411288"/>
            <a:ext cx="936625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18394"/>
              </p:ext>
            </p:extLst>
          </p:nvPr>
        </p:nvGraphicFramePr>
        <p:xfrm>
          <a:off x="251520" y="2397316"/>
          <a:ext cx="3888432" cy="435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</a:tblGrid>
              <a:tr h="4667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CC0066"/>
                          </a:solidFill>
                          <a:effectLst/>
                          <a:latin typeface="Cambria" pitchFamily="18" charset="0"/>
                        </a:rPr>
                        <a:t>Діяльність вчителя</a:t>
                      </a:r>
                      <a:endParaRPr lang="ru-RU" sz="1800" dirty="0">
                        <a:solidFill>
                          <a:srgbClr val="CC0066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052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 b="1" dirty="0">
                          <a:solidFill>
                            <a:srgbClr val="CC0066"/>
                          </a:solidFill>
                          <a:effectLst/>
                          <a:latin typeface="Cambria" pitchFamily="18" charset="0"/>
                        </a:rPr>
                        <a:t>Створення умов для виникнення проблемної ситуації,  спонукання учнів до формулювання задач, керівництво процесом пошуку: використання допоміжних запитань і засобів, стимулювання учнів до спостережень, порівняння, корекція та формулювання висновку </a:t>
                      </a:r>
                      <a:endParaRPr lang="ru-RU" sz="1700" b="1" dirty="0">
                        <a:solidFill>
                          <a:srgbClr val="CC0066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52194"/>
              </p:ext>
            </p:extLst>
          </p:nvPr>
        </p:nvGraphicFramePr>
        <p:xfrm>
          <a:off x="4788024" y="2411833"/>
          <a:ext cx="4105151" cy="4346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5151"/>
              </a:tblGrid>
              <a:tr h="459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</a:rPr>
                        <a:t>Діяльність учнів</a:t>
                      </a:r>
                      <a:endParaRPr lang="ru-RU" sz="2400" dirty="0"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97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>
                          <a:solidFill>
                            <a:srgbClr val="6600CC"/>
                          </a:solidFill>
                          <a:effectLst/>
                          <a:latin typeface="Cambria" pitchFamily="18" charset="0"/>
                        </a:rPr>
                        <a:t>Усвідомлення неможливості застосування формулювання проблеми, висунення припущень (гіпотез), їх перевірка ( порівняння, аналіз і диференціювання ознак, зіставлення власних спостережень з новою задачею), застосування раніше здобутих знань у новій ситуації</a:t>
                      </a:r>
                      <a:endParaRPr lang="ru-RU" sz="1700" dirty="0"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976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 animBg="1"/>
      <p:bldP spid="1413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2|1.8|1.5|1.6|1.6|1.5|1.6|4.3|3.8|3.7|3.7|3.4|3.5|3.5|3.4|3.6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9|3.5|3.9|3.7|1.8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1.3|3.1|3.4|4|1|2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3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1|11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2.8|2.2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6.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1017812">
  <a:themeElements>
    <a:clrScheme name="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0000"/>
      </a:hlink>
      <a:folHlink>
        <a:srgbClr val="CCCCFF"/>
      </a:folHlink>
    </a:clrScheme>
    <a:fontScheme name="0101781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17812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812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812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1791</Words>
  <Application>Microsoft Office PowerPoint</Application>
  <PresentationFormat>Экран (4:3)</PresentationFormat>
  <Paragraphs>109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Оформление по умолчанию</vt:lpstr>
      <vt:lpstr>01017812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методический кабинет Управления образования Аксайского района</dc:title>
  <dc:creator>User</dc:creator>
  <cp:lastModifiedBy>Инна</cp:lastModifiedBy>
  <cp:revision>162</cp:revision>
  <dcterms:created xsi:type="dcterms:W3CDTF">2006-07-06T04:05:00Z</dcterms:created>
  <dcterms:modified xsi:type="dcterms:W3CDTF">2016-01-12T22:20:02Z</dcterms:modified>
</cp:coreProperties>
</file>