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handoutMasterIdLst>
    <p:handoutMasterId r:id="rId19"/>
  </p:handoutMasterIdLst>
  <p:sldIdLst>
    <p:sldId id="256" r:id="rId2"/>
    <p:sldId id="312" r:id="rId3"/>
    <p:sldId id="263" r:id="rId4"/>
    <p:sldId id="258" r:id="rId5"/>
    <p:sldId id="260" r:id="rId6"/>
    <p:sldId id="269" r:id="rId7"/>
    <p:sldId id="314" r:id="rId8"/>
    <p:sldId id="270" r:id="rId9"/>
    <p:sldId id="282" r:id="rId10"/>
    <p:sldId id="283" r:id="rId11"/>
    <p:sldId id="286" r:id="rId12"/>
    <p:sldId id="287" r:id="rId13"/>
    <p:sldId id="284" r:id="rId14"/>
    <p:sldId id="288" r:id="rId15"/>
    <p:sldId id="289" r:id="rId16"/>
    <p:sldId id="293" r:id="rId17"/>
    <p:sldId id="31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>
        <p:scale>
          <a:sx n="60" d="100"/>
          <a:sy n="60" d="100"/>
        </p:scale>
        <p:origin x="-75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50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A55DA-BA8D-49B5-9AFA-8C22471AFA46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14A0F-29F1-4305-BDE7-15E62D457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78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                </a:t>
            </a:r>
            <a:r>
              <a:rPr lang="ru-RU" sz="1400" dirty="0" smtClean="0">
                <a:latin typeface="Century Schoolbook"/>
              </a:rPr>
              <a:t>Муниципальное автономное дошкольное образовательное учреждение </a:t>
            </a:r>
            <a:br>
              <a:rPr lang="ru-RU" sz="1400" dirty="0" smtClean="0">
                <a:latin typeface="Century Schoolbook"/>
              </a:rPr>
            </a:br>
            <a:r>
              <a:rPr lang="ru-RU" sz="1400" dirty="0" smtClean="0">
                <a:latin typeface="Century Schoolbook"/>
              </a:rPr>
              <a:t>               «Детский сад комбинированного вида «Радуга»</a:t>
            </a:r>
            <a:endParaRPr lang="ru-RU" sz="1400" dirty="0">
              <a:latin typeface="Century Schoolbook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121444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i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64088" y="5143512"/>
            <a:ext cx="3351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/>
                <a:ea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/>
                <a:ea typeface="Times New Roman" pitchFamily="18" charset="0"/>
                <a:cs typeface="Times New Roman" pitchFamily="18" charset="0"/>
              </a:rPr>
              <a:t>Горина Наталья</a:t>
            </a:r>
            <a:r>
              <a:rPr kumimoji="0" lang="ru-RU" sz="14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/>
                <a:ea typeface="Times New Roman" pitchFamily="18" charset="0"/>
                <a:cs typeface="Times New Roman" pitchFamily="18" charset="0"/>
              </a:rPr>
              <a:t> Владимировна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90713" y="1530350"/>
            <a:ext cx="537686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детский сад\фото\праздник осени\IMG_12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2643182"/>
            <a:ext cx="4590000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786610" cy="785818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"</a:t>
            </a:r>
            <a:b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3000" b="1" cap="small" dirty="0">
                <a:solidFill>
                  <a:srgbClr val="FF0000"/>
                </a:solidFill>
                <a:latin typeface="Century Schoolbook"/>
              </a:rPr>
              <a:t>Речевое развитие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400" b="1" i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285860"/>
            <a:ext cx="6696744" cy="518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Рассматривание картин;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Составление описательных рассказов по картинам;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Заучивание стихотворений об осени, объяснение смысла;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Беседы: «Какая наша осень» «Что нам осень подарила»;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Художественное чтение: А. А. Блок «Зайчик»,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   А. Н. Плещеев «Осень наступила»;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Осенние загадки;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Чтение народных сказок и песенок.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476672"/>
            <a:ext cx="6736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>
                <a:solidFill>
                  <a:srgbClr val="FF0000"/>
                </a:solidFill>
                <a:latin typeface="Century Schoolbook"/>
                <a:ea typeface="+mj-ea"/>
                <a:cs typeface="+mj-cs"/>
              </a:rPr>
              <a:t>Художественно-эстетическое развитие</a:t>
            </a:r>
            <a:endParaRPr lang="ru-RU" sz="24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285860"/>
            <a:ext cx="7456342" cy="540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Работы по аппликации:  «Грибочки», «Осенний лес» (коллаж), «Листопад» (коллективная работа);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 Работы по рисованию: «Листопад», «Идет дождь»;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Работы по лепке: «Грибы», «Осенний урожай», «Ягоды на тарелочке»;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Проведение праздника посвящённого осени;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Разучивание песен: «Дождик-дождик», «Осень»;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>
                <a:solidFill>
                  <a:prstClr val="black"/>
                </a:solidFill>
                <a:latin typeface="Century Schoolbook"/>
              </a:rPr>
              <a:t>Выставка поделок из природного материала «Что нам осень принесла»;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500042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                        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i="1" dirty="0" smtClean="0"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5918" y="792429"/>
            <a:ext cx="6602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Лепим ягодки.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5144" y="2852936"/>
            <a:ext cx="3694112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1537" y="1680810"/>
            <a:ext cx="37004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786610" cy="928694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700" b="1" cap="small" dirty="0">
                <a:solidFill>
                  <a:srgbClr val="FF0000"/>
                </a:solidFill>
                <a:latin typeface="Century Schoolbook"/>
              </a:rPr>
              <a:t>Рисуем осенние деревья.</a:t>
            </a:r>
            <a:r>
              <a:rPr lang="ru-RU" sz="2200" b="1" i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Bookman Old Style" pitchFamily="18" charset="0"/>
                <a:cs typeface="Times New Roman" pitchFamily="18" charset="0"/>
              </a:rPr>
            </a:br>
            <a:endParaRPr lang="ru-RU" sz="2400" b="1" i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209954"/>
            <a:ext cx="3670110" cy="27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3618" y="1772575"/>
            <a:ext cx="38163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500043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2731280"/>
            <a:ext cx="8215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5918" y="684709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Создаем коллективную работу «Листопад».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05460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772400" cy="92869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500042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                         </a:t>
            </a:r>
          </a:p>
          <a:p>
            <a:r>
              <a:rPr lang="ru-RU" sz="1600" b="1" i="1" dirty="0" smtClean="0">
                <a:latin typeface="Bookman Old Style" pitchFamily="18" charset="0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792429"/>
            <a:ext cx="6520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Выставка «Что нам осени принесла»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5310187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9708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small" dirty="0">
                <a:solidFill>
                  <a:srgbClr val="FF0000"/>
                </a:solidFill>
                <a:latin typeface="Century Schoolbook"/>
              </a:rPr>
              <a:t>Праздник осени.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5918" y="428604"/>
            <a:ext cx="6786610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1428736"/>
            <a:ext cx="5715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00034" y="4103849"/>
            <a:ext cx="8215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7459613" cy="13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детский сад\фото\праздник осени\IMG_12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1643050"/>
            <a:ext cx="54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9708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85918" y="428604"/>
            <a:ext cx="6786610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1428736"/>
            <a:ext cx="5715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00034" y="4103849"/>
            <a:ext cx="82153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2357430"/>
            <a:ext cx="7459613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857356" y="42860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613271"/>
            <a:ext cx="6243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Возраст детей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: 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2 младшая группа</a:t>
            </a:r>
            <a:b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Участники проекта: 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дети, родители, воспитатели.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Форма проведения</a:t>
            </a: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:  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совместная деятельность воспитателя с детьми в форме бесед,  наблюдений,  настольно – печатные игры, чтение художественной литературы, рассматривание иллюстраций, работа с родителями,  специально – организованная деятельность.</a:t>
            </a:r>
            <a:b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Продолжительность: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краткосрочный.</a:t>
            </a:r>
            <a:b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Тип проекта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: 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познавательно - исследовательский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700" b="1" cap="small" dirty="0" smtClean="0">
                <a:solidFill>
                  <a:srgbClr val="C00000"/>
                </a:solidFill>
                <a:latin typeface="Century Schoolbook"/>
                <a:ea typeface="+mj-ea"/>
                <a:cs typeface="+mj-cs"/>
              </a:rPr>
              <a:t>                              Цель </a:t>
            </a:r>
            <a:r>
              <a:rPr lang="ru-RU" sz="2700" b="1" cap="small" dirty="0">
                <a:solidFill>
                  <a:srgbClr val="C00000"/>
                </a:solidFill>
                <a:latin typeface="Century Schoolbook"/>
                <a:ea typeface="+mj-ea"/>
                <a:cs typeface="+mj-cs"/>
              </a:rPr>
              <a:t>проекта</a:t>
            </a:r>
            <a:r>
              <a:rPr lang="ru-RU" sz="2700" cap="small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>:</a:t>
            </a:r>
            <a:br>
              <a:rPr lang="ru-RU" sz="2700" cap="small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r>
              <a:rPr lang="ru-RU" sz="2700" cap="small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sz="2700" cap="small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r>
              <a:rPr lang="ru-RU" sz="2700" cap="small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>- </a:t>
            </a:r>
            <a:r>
              <a:rPr lang="ru-RU" sz="2700" cap="small" dirty="0">
                <a:solidFill>
                  <a:srgbClr val="002060"/>
                </a:solidFill>
                <a:latin typeface="Century Schoolbook"/>
                <a:ea typeface="+mj-ea"/>
                <a:cs typeface="+mj-cs"/>
              </a:rPr>
              <a:t>Формировать познавательный интерес к окружающей среде:</a:t>
            </a:r>
            <a:br>
              <a:rPr lang="ru-RU" sz="2700" cap="small" dirty="0">
                <a:solidFill>
                  <a:srgbClr val="002060"/>
                </a:solidFill>
                <a:latin typeface="Century Schoolbook"/>
                <a:ea typeface="+mj-ea"/>
                <a:cs typeface="+mj-cs"/>
              </a:rPr>
            </a:br>
            <a:r>
              <a:rPr lang="ru-RU" sz="2700" cap="small" dirty="0">
                <a:solidFill>
                  <a:srgbClr val="002060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sz="2700" cap="small" dirty="0">
                <a:solidFill>
                  <a:srgbClr val="002060"/>
                </a:solidFill>
                <a:latin typeface="Century Schoolbook"/>
                <a:ea typeface="+mj-ea"/>
                <a:cs typeface="+mj-cs"/>
              </a:rPr>
            </a:br>
            <a:r>
              <a:rPr lang="ru-RU" sz="2700" cap="small" dirty="0">
                <a:solidFill>
                  <a:srgbClr val="002060"/>
                </a:solidFill>
                <a:latin typeface="Century Schoolbook"/>
                <a:ea typeface="+mj-ea"/>
                <a:cs typeface="+mj-cs"/>
              </a:rPr>
              <a:t>- познакомить детей со временем года «Осень», осенними явлениями природы.</a:t>
            </a:r>
            <a:br>
              <a:rPr lang="ru-RU" sz="2700" cap="small" dirty="0">
                <a:solidFill>
                  <a:srgbClr val="002060"/>
                </a:solidFill>
                <a:latin typeface="Century Schoolbook"/>
                <a:ea typeface="+mj-ea"/>
                <a:cs typeface="+mj-cs"/>
              </a:rPr>
            </a:br>
            <a:r>
              <a:rPr lang="ru-RU" sz="2700" cap="small" dirty="0">
                <a:solidFill>
                  <a:srgbClr val="002060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sz="2700" cap="small" dirty="0">
                <a:solidFill>
                  <a:srgbClr val="002060"/>
                </a:solidFill>
                <a:latin typeface="Century Schoolbook"/>
                <a:ea typeface="+mj-ea"/>
                <a:cs typeface="+mj-cs"/>
              </a:rPr>
            </a:br>
            <a:r>
              <a:rPr lang="ru-RU" sz="2700" cap="small" dirty="0">
                <a:solidFill>
                  <a:srgbClr val="002060"/>
                </a:solidFill>
                <a:latin typeface="Century Schoolbook"/>
                <a:ea typeface="+mj-ea"/>
                <a:cs typeface="+mj-cs"/>
              </a:rPr>
              <a:t>- Создавать у детей радостное настроение посредством привлечения к праздничным мероприятиям</a:t>
            </a:r>
            <a:r>
              <a:rPr lang="ru-RU" sz="2700" cap="small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>.</a:t>
            </a:r>
            <a:br>
              <a:rPr lang="ru-RU" sz="2700" cap="small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4908" y="21431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786610" cy="17048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  <a:t>Актуальность   темы</a:t>
            </a:r>
            <a:r>
              <a:rPr lang="ru-RU" sz="2400" b="1" dirty="0">
                <a:solidFill>
                  <a:srgbClr val="FF0000"/>
                </a:solidFill>
                <a:latin typeface="Century Schoolbook"/>
                <a:cs typeface="Times New Roman" pitchFamily="18" charset="0"/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9783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997837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Часто взрослые забывают понаблюдать с ребенком, полюбоваться красотой мира природы, не поддерживают детскую любознательность. Именно ранний возраст – это самое благоприятное время для накопления представлений об окружающем мире. Необходимо не только показать детям, какой прекрасный мир их окружает, но и объяснить, почему нужно любить и беречь природу.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3431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i="1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786189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Bookman Old Style" pitchFamily="18" charset="0"/>
              </a:rPr>
              <a:t/>
            </a:r>
            <a:br>
              <a:rPr lang="ru-RU" sz="1600" i="1" dirty="0" smtClean="0">
                <a:latin typeface="Bookman Old Style" pitchFamily="18" charset="0"/>
              </a:rPr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9327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93273"/>
            <a:ext cx="63367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                   Основные задачи: 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- Конкретизировать и углублять представления детей о признаках осени ;</a:t>
            </a:r>
            <a:b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- Развивать умение устанавливать простейшие связи между условиями наступающего осеннего времени года и поведением животных, состоянием растительности;</a:t>
            </a:r>
            <a:b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- Развивать стремление общаться со сверстниками в процессе игровой деятельности;</a:t>
            </a:r>
            <a:b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- Формировать потребности в чтении, как источнике новых знаний об окружающем;</a:t>
            </a:r>
            <a:b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- Развивать познавательную активность, мышление, воображение, коммуникативные навыки;</a:t>
            </a:r>
            <a:b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000" b="0" i="0" u="none" strike="noStrike" kern="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- Развивать продуктивную деятельность детей, совершенствовать навыки и умения в рисовании, лепке, аппликации, развивать творческие способности.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171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95536" y="1916833"/>
            <a:ext cx="2664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Century Schoolbook"/>
              </a:rPr>
              <a:t>1- й этап.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  <a:latin typeface="Century Schoolbook"/>
              </a:rPr>
              <a:t>Подготовительный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Определить уровень знаний детей об осени.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Подготовить материал для изобразительной деятельности.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Художественную литературу для чтения.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Картины «Осени» разных авторов</a:t>
            </a:r>
            <a:endParaRPr lang="ru-RU" sz="20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1916833"/>
            <a:ext cx="2736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Century Schoolbook"/>
              </a:rPr>
              <a:t>2-й этап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  <a:latin typeface="Century Schoolbook"/>
              </a:rPr>
              <a:t>Реализация проекта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Century Schoolbook"/>
              </a:rPr>
              <a:t>Беседы познавательного цикла.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Century Schoolbook"/>
              </a:rPr>
              <a:t>Рассматривание картин осени.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Century Schoolbook"/>
              </a:rPr>
              <a:t>Исследовательская деятельность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Century Schoolbook"/>
              </a:rPr>
              <a:t>Чтение,  заучивание стихотворений  о осени.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Century Schoolbook"/>
              </a:rPr>
              <a:t>Рисование, лепка, аппликация.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1916832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Century Schoolbook"/>
              </a:rPr>
              <a:t>3- й этап</a:t>
            </a:r>
            <a:r>
              <a:rPr lang="ru-RU" sz="2000" b="1" dirty="0" smtClean="0">
                <a:solidFill>
                  <a:prstClr val="black"/>
                </a:solidFill>
                <a:latin typeface="Century Schoolbook"/>
              </a:rPr>
              <a:t>.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  <a:latin typeface="Century Schoolbook"/>
              </a:rPr>
              <a:t>Продукт </a:t>
            </a:r>
            <a:endParaRPr lang="ru-RU" sz="2000" dirty="0">
              <a:solidFill>
                <a:srgbClr val="FF0000"/>
              </a:solidFill>
              <a:latin typeface="Century Schoolbook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Century Schoolbook"/>
              </a:rPr>
              <a:t>Оформление выставки поделок «Что нам осень принесла»;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Century Schoolbook"/>
              </a:rPr>
              <a:t>Праздник осени.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43708" y="836712"/>
            <a:ext cx="6444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Century Schoolbook"/>
              </a:rPr>
              <a:t>Этапы  проекта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071802" y="2786058"/>
            <a:ext cx="2786082" cy="142876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0F243E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«Осень золотая»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1714480" y="500042"/>
            <a:ext cx="2928958" cy="190500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0F243E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Познавательное развитие: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наблюдение;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загадки;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рассматривание картин.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714348" y="4429132"/>
            <a:ext cx="3357586" cy="194945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0F243E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Социально- коммуникативное развитие: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правила поведения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природе;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дидактические игры;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настольные игры;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4786314" y="4286256"/>
            <a:ext cx="3429024" cy="194945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0F243E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Речевое развитие: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рассматривание картин;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художественное чтение;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беседы;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составление рассказов;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заучивание стихотворений.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5072066" y="500042"/>
            <a:ext cx="3143272" cy="205740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0F243E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Художественно – эстетическое развитие: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аппликация;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рисование;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лепка;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праздник «Осени»;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выставка поделок.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 rot="2525990" flipV="1">
            <a:off x="2544264" y="2529641"/>
            <a:ext cx="662321" cy="386064"/>
          </a:xfrm>
          <a:prstGeom prst="leftArrow">
            <a:avLst>
              <a:gd name="adj1" fmla="val 50000"/>
              <a:gd name="adj2" fmla="val 92519"/>
            </a:avLst>
          </a:prstGeom>
          <a:solidFill>
            <a:srgbClr val="4F81BD"/>
          </a:solidFill>
          <a:ln w="38100">
            <a:solidFill>
              <a:srgbClr val="0F243E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7849024" flipV="1">
            <a:off x="5746396" y="2755509"/>
            <a:ext cx="662321" cy="386064"/>
          </a:xfrm>
          <a:prstGeom prst="leftArrow">
            <a:avLst>
              <a:gd name="adj1" fmla="val 50000"/>
              <a:gd name="adj2" fmla="val 92519"/>
            </a:avLst>
          </a:prstGeom>
          <a:solidFill>
            <a:srgbClr val="4F81BD"/>
          </a:solidFill>
          <a:ln w="38100">
            <a:solidFill>
              <a:srgbClr val="0F243E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12541579" flipV="1">
            <a:off x="5838513" y="3851189"/>
            <a:ext cx="662321" cy="386064"/>
          </a:xfrm>
          <a:prstGeom prst="leftArrow">
            <a:avLst>
              <a:gd name="adj1" fmla="val 50000"/>
              <a:gd name="adj2" fmla="val 92519"/>
            </a:avLst>
          </a:prstGeom>
          <a:solidFill>
            <a:srgbClr val="4F81BD"/>
          </a:solidFill>
          <a:ln w="38100">
            <a:solidFill>
              <a:srgbClr val="0F243E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19122530" flipV="1">
            <a:off x="2402463" y="3813848"/>
            <a:ext cx="662321" cy="386064"/>
          </a:xfrm>
          <a:prstGeom prst="leftArrow">
            <a:avLst>
              <a:gd name="adj1" fmla="val 50000"/>
              <a:gd name="adj2" fmla="val 92519"/>
            </a:avLst>
          </a:prstGeom>
          <a:solidFill>
            <a:srgbClr val="4F81BD"/>
          </a:solidFill>
          <a:ln w="38100">
            <a:solidFill>
              <a:srgbClr val="0F243E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11760" y="900589"/>
            <a:ext cx="475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entury Schoolbook"/>
                <a:ea typeface="Times New Roman" pitchFamily="18" charset="0"/>
                <a:cs typeface="Times New Roman" pitchFamily="18" charset="0"/>
              </a:rPr>
              <a:t>Познавательное развитие.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School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60848"/>
            <a:ext cx="331236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Ежедневные наблюдения во время прогулок.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Рассматривание картин об осени.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Загадывание  осенних загадок.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 Формирование элементарных представлений   об изменении в природе.</a:t>
            </a:r>
            <a:endParaRPr lang="ru-RU" sz="20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3074" name="Picture 2" descr="F:\сентябрь\_AAA9102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2428868"/>
            <a:ext cx="4479663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koipkro.kostroma.ru/Buy/%D0%BF%D1%80%D0%B0%D0%B2%D0%B0%20%D1%80%D0%B5%D0%B1%D0%B5%D0%BD%D0%BA%D0%B0/SiteAssets/%D1%80%D0%B0%D0%B4%D1%83%D0%B3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719" y="-1130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2258603"/>
            <a:ext cx="8501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836712"/>
            <a:ext cx="655272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  <a:latin typeface="Century Schoolbook"/>
              </a:rPr>
              <a:t>Социально-коммуникативное развитие</a:t>
            </a:r>
            <a:endParaRPr lang="ru-RU" sz="2000" dirty="0">
              <a:solidFill>
                <a:srgbClr val="C00000"/>
              </a:solidFill>
              <a:latin typeface="Century Schoolboo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16832"/>
            <a:ext cx="370812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Дидактические игры: «Времена года»,        «Когда это бывает?», «Листья деревьев», «Назови дерево»</a:t>
            </a:r>
          </a:p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Настольные игры: «Разрезные картинки», «Времена года», «Подбери картинку», «Чей домик?», «Найди пару».</a:t>
            </a:r>
          </a:p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Знакомство с правилами поведениями на природе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7785" y="1916831"/>
            <a:ext cx="357187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465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Муниципальное автономное дошкольное образовательное учреждение                 «Детский сад комбинированного вида «Радуга»</vt:lpstr>
      <vt:lpstr>Слайд 2</vt:lpstr>
      <vt:lpstr>Слайд 3</vt:lpstr>
      <vt:lpstr>Актуальность   темы.</vt:lpstr>
      <vt:lpstr>        </vt:lpstr>
      <vt:lpstr>Слайд 6</vt:lpstr>
      <vt:lpstr>Слайд 7</vt:lpstr>
      <vt:lpstr>Слайд 8</vt:lpstr>
      <vt:lpstr>Слайд 9</vt:lpstr>
      <vt:lpstr>" Речевое развитие </vt:lpstr>
      <vt:lpstr>        </vt:lpstr>
      <vt:lpstr>        </vt:lpstr>
      <vt:lpstr> Рисуем осенние деревья. </vt:lpstr>
      <vt:lpstr>Слайд 14</vt:lpstr>
      <vt:lpstr>        </vt:lpstr>
      <vt:lpstr>Праздник осени.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Наталья</cp:lastModifiedBy>
  <cp:revision>354</cp:revision>
  <dcterms:modified xsi:type="dcterms:W3CDTF">2016-01-12T18:20:57Z</dcterms:modified>
</cp:coreProperties>
</file>