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41" autoAdjust="0"/>
  </p:normalViewPr>
  <p:slideViewPr>
    <p:cSldViewPr>
      <p:cViewPr varScale="1">
        <p:scale>
          <a:sx n="71" d="100"/>
          <a:sy n="71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341C30-A8A3-4DBC-8A2B-7E9E6263B1A8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3E7C98C-926F-413D-9658-F7C93260F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448D45-43EC-490D-8605-981A80E898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E28-3533-4C6B-BFBC-858D6EE0F831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72A9C-1499-4EC7-9714-51F6EA866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79E11-0973-4946-B479-015E0132E727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ED24-9EDB-4863-BD3D-EAF31E7A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0474-0096-43F1-83D7-1AACAFDC506F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1817-5A36-4BF5-9040-33670DFC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975A-9CF4-49AE-881A-6506B543DC9D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59F7-5CBF-4071-9473-B261E3B3F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9642-F89F-488E-ADD6-59A793BA09EF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F458-E7CC-4445-ABE6-8EE1A6624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E0C6-324B-4354-A065-E2F34AF6781E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5C80-4B81-4160-B7BD-C6A744AD0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C87C2-9612-4FCE-942C-3338525D8383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DE0C-EDD3-44D9-AF92-415E29E68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199F-BB8E-49A3-AD44-2A91D7E30338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FAB5-1DA8-4D96-B4AE-EA25EACB7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49C0A-AB2B-4E02-81DE-D15CEA828059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B391-3A83-49E7-8406-0E20C59DF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548F3-3614-4D1A-865C-639E0D199AB3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8C12C-CF85-4430-BCE1-9AAA9A51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86BD-7A1F-4333-B3FF-7AA76B5F7C5C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AA9B2-21FF-4D24-85D6-43450FF66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173CA3-69C4-4A02-A486-5D02C504C971}" type="datetimeFigureOut">
              <a:rPr lang="ru-RU"/>
              <a:pPr>
                <a:defRPr/>
              </a:pPr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FA90A4-7DC4-4EBD-9976-B188AE937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tempfil.ru/download/ce70d497601c65ea212ce36ab7351eb6" TargetMode="External"/><Relationship Id="rId3" Type="http://schemas.openxmlformats.org/officeDocument/2006/relationships/hyperlink" Target="http://upload.wikimedia.org/wikipedia/commons/thumb/b/bd/Kotlet.jpg/220px-Kotlet.jpg" TargetMode="External"/><Relationship Id="rId7" Type="http://schemas.openxmlformats.org/officeDocument/2006/relationships/hyperlink" Target="http://www.ozhegov.ru/slovo/7774.html" TargetMode="External"/><Relationship Id="rId2" Type="http://schemas.openxmlformats.org/officeDocument/2006/relationships/hyperlink" Target="http://animo2.ucoz.ru/_ph/70/2/711327395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zhegov-online.ru/slovar-ozhegova/garnir/5332/" TargetMode="External"/><Relationship Id="rId5" Type="http://schemas.openxmlformats.org/officeDocument/2006/relationships/hyperlink" Target="http://en.academic.ru/pictures/enwiki/65/Artemisia_absinthium_P1210748.jpg" TargetMode="External"/><Relationship Id="rId4" Type="http://schemas.openxmlformats.org/officeDocument/2006/relationships/hyperlink" Target="http://img0.liveinternet.ru/images/attach/c/1/60/217/60217405_1276339464_1236702963_4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188" y="1341438"/>
            <a:ext cx="8208962" cy="881062"/>
          </a:xfrm>
        </p:spPr>
        <p:txBody>
          <a:bodyPr/>
          <a:lstStyle/>
          <a:p>
            <a:pPr algn="ctr">
              <a:spcAft>
                <a:spcPct val="0"/>
              </a:spcAft>
              <a:buClrTx/>
              <a:buSzTx/>
            </a:pPr>
            <a:endParaRPr lang="ru-RU" b="1" i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5649" y="404664"/>
            <a:ext cx="7175351" cy="1793167"/>
          </a:xfrm>
        </p:spPr>
        <p:txBody>
          <a:bodyPr/>
          <a:lstStyle/>
          <a:p>
            <a:pPr marL="0" indent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/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571500" y="4357688"/>
            <a:ext cx="8208963" cy="18002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ru-RU" sz="3400" b="1" dirty="0" smtClean="0">
                <a:solidFill>
                  <a:schemeClr val="tx1"/>
                </a:solidFill>
              </a:rPr>
              <a:t>Урок русского языка с использованием ИКТ</a:t>
            </a:r>
          </a:p>
          <a:p>
            <a:pPr algn="ctr" fontAlgn="auto">
              <a:defRPr/>
            </a:pPr>
            <a:r>
              <a:rPr lang="ru-RU" sz="3400" b="1" dirty="0" smtClean="0">
                <a:solidFill>
                  <a:schemeClr val="tx1"/>
                </a:solidFill>
              </a:rPr>
              <a:t>3 класс</a:t>
            </a:r>
          </a:p>
          <a:p>
            <a:pPr algn="ctr" fontAlgn="auto">
              <a:defRPr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algn="ctr" fontAlgn="auto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85875" y="2071688"/>
            <a:ext cx="6715125" cy="1446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3 склонение 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имён существительных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</a:rPr>
              <a:t>Урок окончен!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  <a:t>МОЛОДЦЫ!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7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4580" name="Picture 4" descr="Картинка 16 из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429000"/>
            <a:ext cx="31242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ln w="11430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b="1" dirty="0" smtClean="0">
                <a:ln w="11430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использованной литературы: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625" y="1214438"/>
            <a:ext cx="8229600" cy="1871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1825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err="1">
                <a:latin typeface="+mn-lt"/>
              </a:rPr>
              <a:t>Журжина</a:t>
            </a:r>
            <a:r>
              <a:rPr lang="ru-RU" sz="2000" dirty="0">
                <a:latin typeface="+mn-lt"/>
              </a:rPr>
              <a:t> Ш. В. Дидактические материалы по русскому языку. - М.: ООО «Обучение», 2006.</a:t>
            </a:r>
          </a:p>
          <a:p>
            <a:pPr indent="182563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Полякова А. В. Русский язык. 3 класс. В 2 частях. Часть 2 - М.: Просвещение, 2010. </a:t>
            </a:r>
          </a:p>
          <a:p>
            <a:pPr indent="182563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Русский язык 3 класс: поурочные разработки к учебнику. А. В. Поляковой/авт.–сост.Дмитриева О.– М.: </a:t>
            </a:r>
            <a:r>
              <a:rPr lang="ru-RU" sz="2000" dirty="0" err="1">
                <a:latin typeface="+mn-lt"/>
              </a:rPr>
              <a:t>Вако</a:t>
            </a:r>
            <a:r>
              <a:rPr lang="ru-RU" sz="2000" dirty="0">
                <a:latin typeface="+mn-lt"/>
              </a:rPr>
              <a:t>, 2004.</a:t>
            </a:r>
          </a:p>
          <a:p>
            <a:pPr indent="182563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  <a:p>
            <a:pPr indent="182563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</a:endParaRPr>
          </a:p>
          <a:p>
            <a:pPr indent="182563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u="sng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143249"/>
            <a:ext cx="642942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использованных материалов, Интернет-ресурсов: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3500438"/>
            <a:ext cx="871537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1.  Картинки</a:t>
            </a:r>
            <a:r>
              <a:rPr lang="en-US" sz="1200" dirty="0">
                <a:latin typeface="+mn-lt"/>
              </a:rPr>
              <a:t>: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газета </a:t>
            </a:r>
            <a:r>
              <a:rPr lang="en-US" sz="1200" dirty="0">
                <a:latin typeface="+mn-lt"/>
              </a:rPr>
              <a:t>http://www.it-world.ru/upload/iblock/9a6/images_70701.jpg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 буква г </a:t>
            </a:r>
            <a:r>
              <a:rPr lang="en-US" sz="1200" dirty="0">
                <a:latin typeface="+mn-lt"/>
                <a:hlinkClick r:id="rId2"/>
              </a:rPr>
              <a:t>http://animo2.ucoz.ru/_ph/70/2/711327395.gif</a:t>
            </a:r>
            <a:r>
              <a:rPr lang="ru-RU" sz="1200" dirty="0">
                <a:latin typeface="+mn-lt"/>
              </a:rPr>
              <a:t>, </a:t>
            </a:r>
            <a:r>
              <a:rPr lang="en-US" sz="1200" dirty="0">
                <a:latin typeface="+mn-lt"/>
              </a:rPr>
              <a:t>http://animo2.ucoz.ru/_ph/70/2/711327395.gif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гарнир </a:t>
            </a:r>
            <a:r>
              <a:rPr lang="en-US" sz="1200" dirty="0">
                <a:latin typeface="+mn-lt"/>
                <a:hlinkClick r:id="rId3"/>
              </a:rPr>
              <a:t>http://upload.wikimedia.org/wikipedia/commons/thumb/b/bd/Kotlet.jpg/220px-Kotlet.jpg</a:t>
            </a:r>
            <a:r>
              <a:rPr lang="ru-RU" sz="1200" dirty="0">
                <a:latin typeface="+mn-lt"/>
              </a:rPr>
              <a:t>, </a:t>
            </a:r>
            <a:r>
              <a:rPr lang="en-US" sz="1200" dirty="0">
                <a:latin typeface="+mn-lt"/>
              </a:rPr>
              <a:t>http://i018.radikal.ru/0805/c2/a13562d66901.jpg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гербарий </a:t>
            </a:r>
            <a:r>
              <a:rPr lang="en-US" sz="1200" dirty="0">
                <a:latin typeface="+mn-lt"/>
              </a:rPr>
              <a:t>http://herbalogya.ru/Gerbary/korosta.gif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земляника </a:t>
            </a:r>
            <a:r>
              <a:rPr lang="en-US" sz="1200" dirty="0">
                <a:latin typeface="+mn-lt"/>
                <a:hlinkClick r:id="rId4"/>
              </a:rPr>
              <a:t>http://img0.liveinternet.ru/images/attach/c/1/60/217/60217405_1276339464_1236702963_4.jpg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хвощ</a:t>
            </a:r>
            <a:r>
              <a:rPr lang="en-US" sz="1200" dirty="0">
                <a:latin typeface="+mn-lt"/>
              </a:rPr>
              <a:t>http://labelme.csail.mit.edu/Images/static_web_tinyimagesdataset/e/equisetum_sylvaticum/equisetum_sylvaticum_000002.jpg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осина </a:t>
            </a:r>
            <a:r>
              <a:rPr lang="en-US" sz="1200" dirty="0">
                <a:latin typeface="+mn-lt"/>
              </a:rPr>
              <a:t>http://stat17.privet.ru/lr/0a0717088e9edbf1c1544f48ee180ef3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полынь </a:t>
            </a:r>
            <a:r>
              <a:rPr lang="en-US" sz="1200" dirty="0">
                <a:latin typeface="+mn-lt"/>
                <a:hlinkClick r:id="rId5"/>
              </a:rPr>
              <a:t>http://en.academic.ru/pictures/enwiki/65/Artemisia_absinthium_P1210748.jpg</a:t>
            </a:r>
            <a:endParaRPr lang="ru-RU" sz="1200" dirty="0">
              <a:latin typeface="+mn-lt"/>
            </a:endParaRPr>
          </a:p>
          <a:p>
            <a:pPr marL="177800" indent="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+mn-lt"/>
              </a:rPr>
              <a:t> </a:t>
            </a:r>
            <a:r>
              <a:rPr lang="ru-RU" sz="1200" dirty="0" err="1">
                <a:latin typeface="+mn-lt"/>
              </a:rPr>
              <a:t>смайл</a:t>
            </a:r>
            <a:r>
              <a:rPr lang="ru-RU" sz="1200" dirty="0">
                <a:latin typeface="+mn-lt"/>
              </a:rPr>
              <a:t>  </a:t>
            </a:r>
            <a:r>
              <a:rPr lang="en-US" sz="1200" dirty="0">
                <a:latin typeface="+mn-lt"/>
              </a:rPr>
              <a:t>http://donbazar.ru/img_adverts/284833_010311.jpg</a:t>
            </a:r>
            <a:endParaRPr lang="ru-RU" sz="1200" dirty="0">
              <a:latin typeface="+mn-lt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+mn-lt"/>
              </a:rPr>
              <a:t>2. </a:t>
            </a:r>
            <a:r>
              <a:rPr lang="ru-RU" sz="1200" dirty="0">
                <a:latin typeface="+mn-lt"/>
              </a:rPr>
              <a:t>Фон презентации из шаблонов </a:t>
            </a:r>
            <a:r>
              <a:rPr lang="ru-RU" sz="1200" dirty="0" err="1">
                <a:latin typeface="+mn-lt"/>
              </a:rPr>
              <a:t>Microsoft</a:t>
            </a:r>
            <a:r>
              <a:rPr lang="ru-RU" sz="1200" dirty="0">
                <a:latin typeface="+mn-lt"/>
              </a:rPr>
              <a:t> </a:t>
            </a:r>
            <a:r>
              <a:rPr lang="ru-RU" sz="1200" dirty="0" err="1">
                <a:latin typeface="+mn-lt"/>
              </a:rPr>
              <a:t>PowerPoint</a:t>
            </a:r>
            <a:r>
              <a:rPr lang="ru-RU" sz="1200" dirty="0">
                <a:latin typeface="+mn-lt"/>
              </a:rPr>
              <a:t> 2003.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3. Цитата из толкового словаря С. И. Ожегова </a:t>
            </a:r>
            <a:r>
              <a:rPr lang="en-US" sz="1200" dirty="0">
                <a:latin typeface="+mn-lt"/>
                <a:hlinkClick r:id="rId6"/>
              </a:rPr>
              <a:t>http://ozhegov-online.ru/slovar-ozhegova/garnir/5332/</a:t>
            </a:r>
            <a:r>
              <a:rPr lang="ru-RU" sz="1200" dirty="0">
                <a:latin typeface="+mn-lt"/>
              </a:rPr>
              <a:t>, </a:t>
            </a:r>
            <a:r>
              <a:rPr lang="en-US" sz="1200" dirty="0">
                <a:latin typeface="+mn-lt"/>
                <a:hlinkClick r:id="rId7"/>
              </a:rPr>
              <a:t>http://www.ozhegov.ru/slovo/7774.html</a:t>
            </a:r>
            <a:endParaRPr lang="ru-RU" sz="1200" dirty="0">
              <a:latin typeface="+mn-lt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+mn-lt"/>
              <a:hlinkClick r:id="rId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375" y="500063"/>
            <a:ext cx="8016875" cy="5832475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склонение имён существительных.</a:t>
            </a:r>
            <a:r>
              <a:rPr lang="ru-RU" sz="60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b="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15362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75" y="476250"/>
            <a:ext cx="23082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28625" y="731838"/>
            <a:ext cx="8358188" cy="5289550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урока:   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познакомиться с 3 склонением имён существительных;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узнать, какие слова относятся к этому склонению;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научиться находить их в предложениях;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вспомнить 1 и 2 склонения.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40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Рисунок 7" descr="юкос гне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1671638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75" y="214313"/>
            <a:ext cx="8786813" cy="6357937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Загадка.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Лист бумаги по утрам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На квартиру носит нам,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На одном таком листе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Много разных новостей.</a:t>
            </a:r>
          </a:p>
          <a:p>
            <a:pPr indent="-18288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(газета)</a:t>
            </a:r>
          </a:p>
          <a:p>
            <a:pPr indent="-18288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9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Картинка 79 из 96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4714875"/>
            <a:ext cx="36671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анимация буква &quot;Г&quot;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85750"/>
            <a:ext cx="13271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анимация буква &quot;Г&quot;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13650" y="428625"/>
            <a:ext cx="12763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sz="quarter" idx="13"/>
          </p:nvPr>
        </p:nvSpPr>
        <p:spPr>
          <a:xfrm>
            <a:off x="285750" y="285750"/>
            <a:ext cx="8572500" cy="6286500"/>
          </a:xfrm>
        </p:spPr>
        <p:txBody>
          <a:bodyPr rtlCol="0"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sz="7200" b="1" i="1" u="sng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рнир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i="1" dirty="0" smtClean="0">
                <a:solidFill>
                  <a:schemeClr val="accent4">
                    <a:lumMod val="50000"/>
                  </a:schemeClr>
                </a:solidFill>
              </a:rPr>
              <a:t>гарнирный, </a:t>
            </a:r>
            <a:r>
              <a:rPr lang="ru-RU" sz="4800" i="1" dirty="0" err="1" smtClean="0">
                <a:solidFill>
                  <a:schemeClr val="accent4">
                    <a:lumMod val="50000"/>
                  </a:schemeClr>
                </a:solidFill>
              </a:rPr>
              <a:t>гарнирчик</a:t>
            </a:r>
            <a:endParaRPr lang="ru-RU" sz="48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Из толкового словаря С. И. Ожегова: «Овощи, каша и другие добавления к мясным и рыбным блюдам»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г</a:t>
            </a:r>
            <a:r>
              <a:rPr lang="ru-RU" sz="7200" b="1" i="1" u="sng" dirty="0" smtClean="0">
                <a:solidFill>
                  <a:schemeClr val="bg2">
                    <a:lumMod val="50000"/>
                  </a:schemeClr>
                </a:solidFill>
              </a:rPr>
              <a:t>е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рбарий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Из толкового словаря С. И. Ожегова: «</a:t>
            </a:r>
            <a:r>
              <a:rPr lang="ru-RU" sz="2400" dirty="0" smtClean="0">
                <a:solidFill>
                  <a:schemeClr val="tx1"/>
                </a:solidFill>
              </a:rPr>
              <a:t>Коллекция засушенных растений»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i="1" u="sng" dirty="0" smtClean="0">
                <a:solidFill>
                  <a:schemeClr val="tx1"/>
                </a:solidFill>
              </a:rPr>
              <a:t>Катя</a:t>
            </a:r>
            <a:r>
              <a:rPr lang="ru-RU" sz="2400" b="1" i="1" dirty="0" smtClean="0">
                <a:solidFill>
                  <a:schemeClr val="tx1"/>
                </a:solidFill>
              </a:rPr>
              <a:t> принесла красивый гербарий.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800" i="1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220px-Kotle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2071688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a13562d669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14313"/>
            <a:ext cx="249078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herbalogya.ru/Gerbary/korost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5072063"/>
            <a:ext cx="2203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357313" y="5929313"/>
            <a:ext cx="1428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57313" y="6072188"/>
            <a:ext cx="142875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88913"/>
            <a:ext cx="8640762" cy="6264275"/>
          </a:xfrm>
        </p:spPr>
        <p:txBody>
          <a:bodyPr rtlCol="0">
            <a:no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Земляника –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Хвощ –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Осина –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Полынь - </a:t>
            </a: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склонение</a:t>
            </a: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60217405_1276339464_1236702963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14313"/>
            <a:ext cx="2786062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equisetum_sylvaticum_0000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643188"/>
            <a:ext cx="190182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Картинка 15 из 231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3214688"/>
            <a:ext cx="29289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Картинка 5 из 226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357563"/>
            <a:ext cx="2357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75" y="357188"/>
            <a:ext cx="5637213" cy="882650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</a:rPr>
              <a:t>3 склонение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179094" y="1677194"/>
            <a:ext cx="785813" cy="317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313" y="2143125"/>
            <a:ext cx="6429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Имена существительные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4251325" y="3249613"/>
            <a:ext cx="785813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928938" y="3500438"/>
            <a:ext cx="3729037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женский род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215607" y="4642644"/>
            <a:ext cx="857250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14500" y="5072063"/>
            <a:ext cx="6215063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нулевое окончание</a:t>
            </a:r>
          </a:p>
          <a:p>
            <a:pPr marL="4572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конце</a:t>
            </a:r>
          </a:p>
        </p:txBody>
      </p:sp>
      <p:pic>
        <p:nvPicPr>
          <p:cNvPr id="21512" name="Рисунок 25" descr="юкосае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4286250"/>
            <a:ext cx="17272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26" descr="юкос шгно (1)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85750"/>
            <a:ext cx="1971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0"/>
            <a:ext cx="8643937" cy="685800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3200" b="1" i="1" smtClean="0"/>
              <a:t>конь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пень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мама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тетрадь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каша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стол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полынь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метель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труба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зонт</a:t>
            </a:r>
          </a:p>
          <a:p>
            <a:pPr algn="ctr">
              <a:buFont typeface="Georgia" pitchFamily="18" charset="0"/>
              <a:buNone/>
            </a:pPr>
            <a:r>
              <a:rPr lang="ru-RU" sz="3200" b="1" i="1" smtClean="0"/>
              <a:t>ствол</a:t>
            </a:r>
          </a:p>
        </p:txBody>
      </p:sp>
      <p:pic>
        <p:nvPicPr>
          <p:cNvPr id="22530" name="Picture 2" descr="Картинка 1 из 96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214563"/>
            <a:ext cx="2428875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Картинка 11 из 96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05288"/>
            <a:ext cx="15716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Картинка 5 из 96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14313"/>
            <a:ext cx="1633537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8" descr="Картинка 4 из 960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2428875"/>
            <a:ext cx="27336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0" descr="Картинка 14 из 9600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88" y="571500"/>
            <a:ext cx="2262187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2" descr="http://img1.liveinternet.ru/images/attach/c/3/75/418/75418747_3814896_1_1_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4714875"/>
            <a:ext cx="2024063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42938" y="357188"/>
            <a:ext cx="5857875" cy="1071562"/>
          </a:xfrm>
        </p:spPr>
        <p:txBody>
          <a:bodyPr rtlCol="0">
            <a:normAutofit fontScale="55000" lnSpcReduction="2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6500" b="1" dirty="0" smtClean="0">
                <a:solidFill>
                  <a:schemeClr val="bg2">
                    <a:lumMod val="50000"/>
                  </a:schemeClr>
                </a:solidFill>
              </a:rPr>
              <a:t>Игра «Подбери слова».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813" y="1428750"/>
            <a:ext cx="2000250" cy="42148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1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скл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рама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Таня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дядя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крыша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357938" y="1571625"/>
            <a:ext cx="2000250" cy="42148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3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скл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ложь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боль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моль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сталь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endParaRPr lang="ru-RU" sz="40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86188" y="1500188"/>
            <a:ext cx="2000250" cy="421481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2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скл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торт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стул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дым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r>
              <a:rPr lang="ru-RU" sz="4000" b="1" dirty="0">
                <a:latin typeface="+mn-lt"/>
              </a:rPr>
              <a:t>боль</a:t>
            </a:r>
          </a:p>
          <a:p>
            <a:pPr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/>
            </a:pPr>
            <a:endParaRPr lang="ru-RU" sz="40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3557" name="Рисунок 9" descr="юкос длг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0"/>
            <a:ext cx="21050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342</TotalTime>
  <Words>359</Words>
  <Application>Microsoft Office PowerPoint</Application>
  <PresentationFormat>Экран (4:3)</PresentationFormat>
  <Paragraphs>84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Тема урока:     3 склонение имён существительных.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19» г.  Новочебоксарска Чувашской Республики</dc:title>
  <dc:creator>User</dc:creator>
  <cp:lastModifiedBy>1</cp:lastModifiedBy>
  <cp:revision>39</cp:revision>
  <dcterms:created xsi:type="dcterms:W3CDTF">2011-06-12T16:49:48Z</dcterms:created>
  <dcterms:modified xsi:type="dcterms:W3CDTF">2016-01-08T15:24:03Z</dcterms:modified>
</cp:coreProperties>
</file>