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65" r:id="rId2"/>
    <p:sldId id="258" r:id="rId3"/>
    <p:sldId id="259" r:id="rId4"/>
    <p:sldId id="261" r:id="rId5"/>
    <p:sldId id="263"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66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51" autoAdjust="0"/>
    <p:restoredTop sz="40000" autoAdjust="0"/>
  </p:normalViewPr>
  <p:slideViewPr>
    <p:cSldViewPr>
      <p:cViewPr varScale="1">
        <p:scale>
          <a:sx n="88" d="100"/>
          <a:sy n="88" d="100"/>
        </p:scale>
        <p:origin x="-9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B6D770AF-D8A4-4482-B296-629463857BDA}" type="datetimeFigureOut">
              <a:rPr lang="ru-RU" smtClean="0"/>
              <a:pPr/>
              <a:t>10.01.2016</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9A8B1949-14A6-45E2-BF15-4975ED8967F1}"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6D770AF-D8A4-4482-B296-629463857BDA}"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8B1949-14A6-45E2-BF15-4975ED8967F1}" type="slidenum">
              <a:rPr lang="ru-RU" smtClean="0"/>
              <a:pPr/>
              <a:t>‹#›</a:t>
            </a:fld>
            <a:endParaRPr lang="ru-RU"/>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6D770AF-D8A4-4482-B296-629463857BDA}"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8B1949-14A6-45E2-BF15-4975ED8967F1}" type="slidenum">
              <a:rPr lang="ru-RU" smtClean="0"/>
              <a:pPr/>
              <a:t>‹#›</a:t>
            </a:fld>
            <a:endParaRPr lang="ru-R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6D770AF-D8A4-4482-B296-629463857BDA}"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8B1949-14A6-45E2-BF15-4975ED8967F1}" type="slidenum">
              <a:rPr lang="ru-RU" smtClean="0"/>
              <a:pPr/>
              <a:t>‹#›</a:t>
            </a:fld>
            <a:endParaRPr lang="ru-RU"/>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6D770AF-D8A4-4482-B296-629463857BDA}"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8B1949-14A6-45E2-BF15-4975ED8967F1}"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6D770AF-D8A4-4482-B296-629463857BDA}"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A8B1949-14A6-45E2-BF15-4975ED8967F1}" type="slidenum">
              <a:rPr lang="ru-RU" smtClean="0"/>
              <a:pPr/>
              <a:t>‹#›</a:t>
            </a:fld>
            <a:endParaRPr lang="ru-RU"/>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6D770AF-D8A4-4482-B296-629463857BDA}" type="datetimeFigureOut">
              <a:rPr lang="ru-RU" smtClean="0"/>
              <a:pPr/>
              <a:t>10.01.2016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A8B1949-14A6-45E2-BF15-4975ED8967F1}"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6D770AF-D8A4-4482-B296-629463857BDA}" type="datetimeFigureOut">
              <a:rPr lang="ru-RU" smtClean="0"/>
              <a:pPr/>
              <a:t>10.01.2016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A8B1949-14A6-45E2-BF15-4975ED8967F1}" type="slidenum">
              <a:rPr lang="ru-RU" smtClean="0"/>
              <a:pPr/>
              <a:t>‹#›</a:t>
            </a:fld>
            <a:endParaRPr lang="ru-RU"/>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6D770AF-D8A4-4482-B296-629463857BDA}" type="datetimeFigureOut">
              <a:rPr lang="ru-RU" smtClean="0"/>
              <a:pPr/>
              <a:t>10.01.2016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A8B1949-14A6-45E2-BF15-4975ED8967F1}" type="slidenum">
              <a:rPr lang="ru-RU" smtClean="0"/>
              <a:pPr/>
              <a:t>‹#›</a:t>
            </a:fld>
            <a:endParaRPr lang="ru-RU"/>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6D770AF-D8A4-4482-B296-629463857BDA}"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A8B1949-14A6-45E2-BF15-4975ED8967F1}" type="slidenum">
              <a:rPr lang="ru-RU" smtClean="0"/>
              <a:pPr/>
              <a:t>‹#›</a:t>
            </a:fld>
            <a:endParaRPr lang="ru-RU"/>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B6D770AF-D8A4-4482-B296-629463857BDA}" type="datetimeFigureOut">
              <a:rPr lang="ru-RU" smtClean="0"/>
              <a:pPr/>
              <a:t>10.01.2016</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9A8B1949-14A6-45E2-BF15-4975ED8967F1}" type="slidenum">
              <a:rPr lang="ru-RU" smtClean="0"/>
              <a:pPr/>
              <a:t>‹#›</a:t>
            </a:fld>
            <a:endParaRPr lang="ru-RU"/>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6D770AF-D8A4-4482-B296-629463857BDA}" type="datetimeFigureOut">
              <a:rPr lang="ru-RU" smtClean="0"/>
              <a:pPr/>
              <a:t>10.01.2016</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A8B1949-14A6-45E2-BF15-4975ED8967F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spd="med">
    <p:dissolve/>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8043890" cy="1426464"/>
          </a:xfrm>
        </p:spPr>
        <p:txBody>
          <a:bodyPr/>
          <a:lstStyle/>
          <a:p>
            <a:r>
              <a:rPr lang="ru-RU" sz="2000" dirty="0" smtClean="0"/>
              <a:t/>
            </a:r>
            <a:br>
              <a:rPr lang="ru-RU" sz="2000" dirty="0" smtClean="0"/>
            </a:br>
            <a:r>
              <a:rPr lang="ru-RU" dirty="0" smtClean="0"/>
              <a:t/>
            </a:r>
            <a:br>
              <a:rPr lang="ru-RU" dirty="0" smtClean="0"/>
            </a:br>
            <a:endParaRPr lang="ru-RU" dirty="0"/>
          </a:p>
        </p:txBody>
      </p:sp>
      <p:sp>
        <p:nvSpPr>
          <p:cNvPr id="3" name="Содержимое 2"/>
          <p:cNvSpPr>
            <a:spLocks noGrp="1"/>
          </p:cNvSpPr>
          <p:nvPr>
            <p:ph idx="1"/>
          </p:nvPr>
        </p:nvSpPr>
        <p:spPr>
          <a:xfrm>
            <a:off x="214282" y="0"/>
            <a:ext cx="8472518" cy="6355560"/>
          </a:xfrm>
        </p:spPr>
        <p:txBody>
          <a:bodyPr>
            <a:normAutofit/>
          </a:bodyPr>
          <a:lstStyle/>
          <a:p>
            <a:pPr algn="ctr"/>
            <a:r>
              <a:rPr lang="ru-RU" sz="1400" u="sng" dirty="0" smtClean="0"/>
              <a:t>«ВОСПИТАНИЕ ПАТРИОТИЧЕСКИХ ЧУВСТ У ДЕТЕЙ ДОШКОЛЬНОГО ВОЗРАСТА СРЕДСТВАМИ ОЗНАКОМЛЕНИЯ С РУССКОЙ ПЕСЕННОЙ КУЛЬТУРОЙ»</a:t>
            </a:r>
            <a:br>
              <a:rPr lang="ru-RU" sz="1400" u="sng" dirty="0" smtClean="0"/>
            </a:br>
            <a:r>
              <a:rPr lang="ru-RU" sz="1200" dirty="0" smtClean="0"/>
              <a:t/>
            </a:r>
            <a:br>
              <a:rPr lang="ru-RU" sz="1200" dirty="0" smtClean="0"/>
            </a:br>
            <a:r>
              <a:rPr lang="ru-RU" sz="1400" dirty="0" smtClean="0"/>
              <a:t>Воспитание </a:t>
            </a:r>
            <a:r>
              <a:rPr lang="ru-RU" sz="1400" dirty="0" smtClean="0"/>
              <a:t>гражданина и патриота знающего и любящего свою Родину не может быть успешно решено без глубокого познания духовного богатства своего народа, освоения народной культуры. Культура России включает народное искусство, раскрывающее истоки духовной жизни русского народа, наглядно демонстрирующее его моральные, эстетические ценности, художественный вкус и являющееся частью его истории. Большое место в приобщении детей </a:t>
            </a:r>
            <a:r>
              <a:rPr lang="ru-RU" sz="1400" dirty="0" smtClean="0"/>
              <a:t> </a:t>
            </a:r>
            <a:r>
              <a:rPr lang="ru-RU" sz="1400" dirty="0" smtClean="0"/>
              <a:t>народной культуре должны занимать народные праздники и традиции.</a:t>
            </a:r>
            <a:endParaRPr lang="ru-RU" sz="1400" dirty="0"/>
          </a:p>
        </p:txBody>
      </p:sp>
      <p:pic>
        <p:nvPicPr>
          <p:cNvPr id="4" name="Рисунок 3" descr="DSCN3491.JPG"/>
          <p:cNvPicPr>
            <a:picLocks noChangeAspect="1"/>
          </p:cNvPicPr>
          <p:nvPr/>
        </p:nvPicPr>
        <p:blipFill>
          <a:blip r:embed="rId2" cstate="print"/>
          <a:stretch>
            <a:fillRect/>
          </a:stretch>
        </p:blipFill>
        <p:spPr>
          <a:xfrm>
            <a:off x="214282" y="3643314"/>
            <a:ext cx="3095646" cy="2143140"/>
          </a:xfrm>
          <a:prstGeom prst="flowChartAlternateProcess">
            <a:avLst/>
          </a:prstGeom>
        </p:spPr>
      </p:pic>
      <p:pic>
        <p:nvPicPr>
          <p:cNvPr id="5" name="Рисунок 4" descr="DSCN3505.JPG"/>
          <p:cNvPicPr>
            <a:picLocks noChangeAspect="1"/>
          </p:cNvPicPr>
          <p:nvPr/>
        </p:nvPicPr>
        <p:blipFill>
          <a:blip r:embed="rId3" cstate="print"/>
          <a:stretch>
            <a:fillRect/>
          </a:stretch>
        </p:blipFill>
        <p:spPr>
          <a:xfrm>
            <a:off x="5786414" y="2071678"/>
            <a:ext cx="3357586" cy="2105606"/>
          </a:xfrm>
          <a:prstGeom prst="flowChartAlternateProcess">
            <a:avLst/>
          </a:prstGeom>
        </p:spPr>
      </p:pic>
      <p:sp>
        <p:nvSpPr>
          <p:cNvPr id="6" name="Прямоугольник 5"/>
          <p:cNvSpPr/>
          <p:nvPr/>
        </p:nvSpPr>
        <p:spPr>
          <a:xfrm rot="10800000" flipV="1">
            <a:off x="714348" y="5715016"/>
            <a:ext cx="7929618" cy="1446550"/>
          </a:xfrm>
          <a:prstGeom prst="rect">
            <a:avLst/>
          </a:prstGeom>
        </p:spPr>
        <p:txBody>
          <a:bodyPr wrap="square">
            <a:spAutoFit/>
          </a:bodyPr>
          <a:lstStyle/>
          <a:p>
            <a:pPr algn="ctr"/>
            <a:r>
              <a:rPr lang="ru-RU" sz="1400" dirty="0" smtClean="0"/>
              <a:t>В них фокусируются накопленные веками тончайшие наблюдения за характерными особенностями времён года, погодными изменениями, поведением птиц, насекомых, растений. Причём эти наблюдения непосредственно связанны с трудом и различными сторонами общественной жизни человека во всей их целостности и многообразии. </a:t>
            </a:r>
          </a:p>
          <a:p>
            <a:endParaRPr lang="ru-RU" sz="3200" dirty="0">
              <a:cs typeface="Times New Roman" pitchFamily="18" charset="0"/>
            </a:endParaRPr>
          </a:p>
        </p:txBody>
      </p:sp>
      <p:pic>
        <p:nvPicPr>
          <p:cNvPr id="7" name="Рисунок 6" descr="DSCN3518.JPG"/>
          <p:cNvPicPr>
            <a:picLocks noChangeAspect="1"/>
          </p:cNvPicPr>
          <p:nvPr/>
        </p:nvPicPr>
        <p:blipFill>
          <a:blip r:embed="rId4" cstate="print"/>
          <a:stretch>
            <a:fillRect/>
          </a:stretch>
        </p:blipFill>
        <p:spPr>
          <a:xfrm>
            <a:off x="1357290" y="1928802"/>
            <a:ext cx="2786082" cy="2029860"/>
          </a:xfrm>
          <a:prstGeom prst="flowChartAlternateProcess">
            <a:avLst/>
          </a:prstGeom>
        </p:spPr>
      </p:pic>
      <p:pic>
        <p:nvPicPr>
          <p:cNvPr id="8" name="Рисунок 7" descr="DSCN3494.JPG"/>
          <p:cNvPicPr>
            <a:picLocks noChangeAspect="1"/>
          </p:cNvPicPr>
          <p:nvPr/>
        </p:nvPicPr>
        <p:blipFill>
          <a:blip r:embed="rId5" cstate="print"/>
          <a:stretch>
            <a:fillRect/>
          </a:stretch>
        </p:blipFill>
        <p:spPr>
          <a:xfrm>
            <a:off x="4000496" y="3412659"/>
            <a:ext cx="3357586" cy="2326186"/>
          </a:xfrm>
          <a:prstGeom prst="flowChartAlternateProcess">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0" fill="hold"/>
                                        <p:tgtEl>
                                          <p:spTgt spid="5"/>
                                        </p:tgtEl>
                                        <p:attrNameLst>
                                          <p:attrName>ppt_x</p:attrName>
                                        </p:attrNameLst>
                                      </p:cBhvr>
                                      <p:tavLst>
                                        <p:tav tm="0">
                                          <p:val>
                                            <p:strVal val="#ppt_x"/>
                                          </p:val>
                                        </p:tav>
                                        <p:tav tm="100000">
                                          <p:val>
                                            <p:strVal val="#ppt_x"/>
                                          </p:val>
                                        </p:tav>
                                      </p:tavLst>
                                    </p:anim>
                                    <p:anim calcmode="lin" valueType="num">
                                      <p:cBhvr additive="base">
                                        <p:cTn id="14"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42852"/>
            <a:ext cx="8429684" cy="646331"/>
          </a:xfrm>
          <a:prstGeom prst="rect">
            <a:avLst/>
          </a:prstGeom>
        </p:spPr>
        <p:txBody>
          <a:bodyPr wrap="square">
            <a:spAutoFit/>
          </a:bodyPr>
          <a:lstStyle/>
          <a:p>
            <a:r>
              <a:rPr lang="ru-RU" sz="1200" dirty="0"/>
              <a:t>Необходимо широко использовать все виды фольклора (сказки, песенки, пословицы, поговорки, хороводы и т.д.). </a:t>
            </a:r>
            <a:r>
              <a:rPr lang="ru-RU" sz="1200" dirty="0" smtClean="0"/>
              <a:t>Через </a:t>
            </a:r>
            <a:r>
              <a:rPr lang="ru-RU" sz="1200" dirty="0"/>
              <a:t>родную песню, сказку, овладевая языком своего народа, его традициями, обычаями ребенок дошкольного возраста получает первые представления о культуре своего народа.</a:t>
            </a:r>
          </a:p>
        </p:txBody>
      </p:sp>
      <p:pic>
        <p:nvPicPr>
          <p:cNvPr id="3" name="Рисунок 2" descr="DSCN3498.JPG"/>
          <p:cNvPicPr>
            <a:picLocks noChangeAspect="1"/>
          </p:cNvPicPr>
          <p:nvPr/>
        </p:nvPicPr>
        <p:blipFill>
          <a:blip r:embed="rId2" cstate="print"/>
          <a:stretch>
            <a:fillRect/>
          </a:stretch>
        </p:blipFill>
        <p:spPr>
          <a:xfrm>
            <a:off x="4857752" y="1214422"/>
            <a:ext cx="4143404" cy="2857520"/>
          </a:xfrm>
          <a:prstGeom prst="flowChartAlternateProcess">
            <a:avLst/>
          </a:prstGeom>
        </p:spPr>
      </p:pic>
      <p:pic>
        <p:nvPicPr>
          <p:cNvPr id="4" name="Рисунок 3" descr="DSCN3521.JPG"/>
          <p:cNvPicPr>
            <a:picLocks noChangeAspect="1"/>
          </p:cNvPicPr>
          <p:nvPr/>
        </p:nvPicPr>
        <p:blipFill>
          <a:blip r:embed="rId3" cstate="print"/>
          <a:stretch>
            <a:fillRect/>
          </a:stretch>
        </p:blipFill>
        <p:spPr>
          <a:xfrm>
            <a:off x="142844" y="1428736"/>
            <a:ext cx="4643470" cy="3357586"/>
          </a:xfrm>
          <a:prstGeom prst="flowChartAlternateProcess">
            <a:avLst/>
          </a:prstGeom>
        </p:spPr>
      </p:pic>
      <p:pic>
        <p:nvPicPr>
          <p:cNvPr id="7" name="Рисунок 6" descr="Безымянный.png"/>
          <p:cNvPicPr>
            <a:picLocks noChangeAspect="1"/>
          </p:cNvPicPr>
          <p:nvPr/>
        </p:nvPicPr>
        <p:blipFill>
          <a:blip r:embed="rId4"/>
          <a:stretch>
            <a:fillRect/>
          </a:stretch>
        </p:blipFill>
        <p:spPr>
          <a:xfrm>
            <a:off x="2714612" y="4066766"/>
            <a:ext cx="4020073" cy="2791234"/>
          </a:xfrm>
          <a:prstGeom prst="flowChartAlternateProcess">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0"/>
            <a:ext cx="8786874" cy="954107"/>
          </a:xfrm>
          <a:prstGeom prst="rect">
            <a:avLst/>
          </a:prstGeom>
        </p:spPr>
        <p:txBody>
          <a:bodyPr wrap="square">
            <a:spAutoFit/>
          </a:bodyPr>
          <a:lstStyle/>
          <a:p>
            <a:pPr algn="ctr"/>
            <a:r>
              <a:rPr lang="ru-RU" sz="1400" dirty="0" smtClean="0"/>
              <a:t>В </a:t>
            </a:r>
            <a:r>
              <a:rPr lang="ru-RU" sz="1400" dirty="0"/>
              <a:t>устном народном творчестве как нигде сохранились особенности черты русского характера, присущие ему нравственные ценности, представление о добре, красоте, правде, храбрости, трудолюбии, верности. Знакомя детей с поговорками, загадками, пословицами, сказками, мы тем самым приобщаем их к общечеловеческим нравственным ценностям. </a:t>
            </a:r>
          </a:p>
        </p:txBody>
      </p:sp>
      <p:pic>
        <p:nvPicPr>
          <p:cNvPr id="3" name="Рисунок 2" descr="DSCN3492.JPG"/>
          <p:cNvPicPr>
            <a:picLocks noChangeAspect="1"/>
          </p:cNvPicPr>
          <p:nvPr/>
        </p:nvPicPr>
        <p:blipFill>
          <a:blip r:embed="rId2" cstate="print"/>
          <a:stretch>
            <a:fillRect/>
          </a:stretch>
        </p:blipFill>
        <p:spPr>
          <a:xfrm>
            <a:off x="1357290" y="4367716"/>
            <a:ext cx="3357586" cy="2490284"/>
          </a:xfrm>
          <a:prstGeom prst="flowChartAlternateProcess">
            <a:avLst/>
          </a:prstGeom>
        </p:spPr>
      </p:pic>
      <p:pic>
        <p:nvPicPr>
          <p:cNvPr id="4" name="Рисунок 3" descr="DSCN3502.JPG"/>
          <p:cNvPicPr>
            <a:picLocks noChangeAspect="1"/>
          </p:cNvPicPr>
          <p:nvPr/>
        </p:nvPicPr>
        <p:blipFill>
          <a:blip r:embed="rId3" cstate="print"/>
          <a:stretch>
            <a:fillRect/>
          </a:stretch>
        </p:blipFill>
        <p:spPr>
          <a:xfrm>
            <a:off x="0" y="2285992"/>
            <a:ext cx="3554040" cy="2500330"/>
          </a:xfrm>
          <a:prstGeom prst="flowChartAlternateProcess">
            <a:avLst/>
          </a:prstGeom>
        </p:spPr>
      </p:pic>
      <p:sp>
        <p:nvSpPr>
          <p:cNvPr id="5" name="Прямоугольник 4"/>
          <p:cNvSpPr/>
          <p:nvPr/>
        </p:nvSpPr>
        <p:spPr>
          <a:xfrm>
            <a:off x="142844" y="928670"/>
            <a:ext cx="9001156" cy="1600438"/>
          </a:xfrm>
          <a:prstGeom prst="rect">
            <a:avLst/>
          </a:prstGeom>
        </p:spPr>
        <p:txBody>
          <a:bodyPr wrap="square">
            <a:spAutoFit/>
          </a:bodyPr>
          <a:lstStyle/>
          <a:p>
            <a:pPr algn="ctr"/>
            <a:r>
              <a:rPr lang="ru-RU" sz="1400" dirty="0" smtClean="0"/>
              <a:t>В русском фольклоре каким-то особенным образом сочетается слово, музыкальный ритм, напевность. Адресованные детям потешки, прибаутки, звучат как ласковый говорок, выражая заботу, нежность, веру в благополучное будущее. В пословицах и поговорках метко оцениваются различные жизненные позиции, высмеиваются недостатки, восхваляются положительные качества людей. Особое место в произведениях устного народного творчества занимают уважительное отношение к труду, восхищение мастерством человеческих рук. Благодаря этому, фольклор является богатейшим источником познавательного и нравственного развития детей. </a:t>
            </a:r>
            <a:endParaRPr lang="ru-RU" sz="1400" dirty="0"/>
          </a:p>
        </p:txBody>
      </p:sp>
      <p:pic>
        <p:nvPicPr>
          <p:cNvPr id="6" name="Рисунок 5" descr="DSCN3499.JPG"/>
          <p:cNvPicPr>
            <a:picLocks noChangeAspect="1"/>
          </p:cNvPicPr>
          <p:nvPr/>
        </p:nvPicPr>
        <p:blipFill>
          <a:blip r:embed="rId4" cstate="print"/>
          <a:stretch>
            <a:fillRect/>
          </a:stretch>
        </p:blipFill>
        <p:spPr>
          <a:xfrm>
            <a:off x="4429124" y="2571744"/>
            <a:ext cx="3710915" cy="2746077"/>
          </a:xfrm>
          <a:prstGeom prst="flowChartAlternateProcess">
            <a:avLst/>
          </a:prstGeom>
        </p:spPr>
      </p:pic>
      <p:pic>
        <p:nvPicPr>
          <p:cNvPr id="7" name="Рисунок 6" descr="DSCN3522.JPG"/>
          <p:cNvPicPr>
            <a:picLocks noChangeAspect="1"/>
          </p:cNvPicPr>
          <p:nvPr/>
        </p:nvPicPr>
        <p:blipFill>
          <a:blip r:embed="rId5" cstate="print"/>
          <a:stretch>
            <a:fillRect/>
          </a:stretch>
        </p:blipFill>
        <p:spPr>
          <a:xfrm>
            <a:off x="5643570" y="4714860"/>
            <a:ext cx="3214710" cy="2143140"/>
          </a:xfrm>
          <a:prstGeom prst="flowChartAlternateProcess">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4)">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0" fill="hold"/>
                                        <p:tgtEl>
                                          <p:spTgt spid="6"/>
                                        </p:tgtEl>
                                        <p:attrNameLst>
                                          <p:attrName>ppt_x</p:attrName>
                                        </p:attrNameLst>
                                      </p:cBhvr>
                                      <p:tavLst>
                                        <p:tav tm="0">
                                          <p:val>
                                            <p:strVal val="#ppt_x"/>
                                          </p:val>
                                        </p:tav>
                                        <p:tav tm="100000">
                                          <p:val>
                                            <p:strVal val="#ppt_x"/>
                                          </p:val>
                                        </p:tav>
                                      </p:tavLst>
                                    </p:anim>
                                    <p:anim calcmode="lin" valueType="num">
                                      <p:cBhvr additive="base">
                                        <p:cTn id="25"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plus(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142844" y="285728"/>
            <a:ext cx="900115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Любовь к Родине зарождается в детстве, в тот период развития ребенка, который отличается особой восприимчивостью. На каждой ступени воспитания есть свой круг образов, эмоций, представлений, привычек, которые передаются ребенку, усваиваются им и делаются ему близкими.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DSCN3504.JPG"/>
          <p:cNvPicPr>
            <a:picLocks noChangeAspect="1"/>
          </p:cNvPicPr>
          <p:nvPr/>
        </p:nvPicPr>
        <p:blipFill>
          <a:blip r:embed="rId2" cstate="print"/>
          <a:stretch>
            <a:fillRect/>
          </a:stretch>
        </p:blipFill>
        <p:spPr>
          <a:xfrm>
            <a:off x="214282" y="1214422"/>
            <a:ext cx="3202177" cy="2500330"/>
          </a:xfrm>
          <a:prstGeom prst="flowChartAlternateProcess">
            <a:avLst/>
          </a:prstGeom>
        </p:spPr>
      </p:pic>
      <p:pic>
        <p:nvPicPr>
          <p:cNvPr id="9" name="Рисунок 8" descr="DSCN3519.JPG"/>
          <p:cNvPicPr>
            <a:picLocks noChangeAspect="1"/>
          </p:cNvPicPr>
          <p:nvPr/>
        </p:nvPicPr>
        <p:blipFill>
          <a:blip r:embed="rId3" cstate="print"/>
          <a:stretch>
            <a:fillRect/>
          </a:stretch>
        </p:blipFill>
        <p:spPr>
          <a:xfrm>
            <a:off x="2714612" y="2786058"/>
            <a:ext cx="2643206" cy="2214578"/>
          </a:xfrm>
          <a:prstGeom prst="flowChartAlternateProcess">
            <a:avLst/>
          </a:prstGeom>
        </p:spPr>
      </p:pic>
      <p:pic>
        <p:nvPicPr>
          <p:cNvPr id="5" name="Рисунок 4" descr="DSCN3524.JPG"/>
          <p:cNvPicPr>
            <a:picLocks noChangeAspect="1"/>
          </p:cNvPicPr>
          <p:nvPr/>
        </p:nvPicPr>
        <p:blipFill>
          <a:blip r:embed="rId4" cstate="print"/>
          <a:stretch>
            <a:fillRect/>
          </a:stretch>
        </p:blipFill>
        <p:spPr>
          <a:xfrm>
            <a:off x="5357818" y="1071546"/>
            <a:ext cx="3286148" cy="2608054"/>
          </a:xfrm>
          <a:prstGeom prst="flowChartAlternateProcess">
            <a:avLst/>
          </a:prstGeom>
        </p:spPr>
      </p:pic>
      <p:pic>
        <p:nvPicPr>
          <p:cNvPr id="6" name="Рисунок 5" descr="DSCN3523.JPG"/>
          <p:cNvPicPr>
            <a:picLocks noChangeAspect="1"/>
          </p:cNvPicPr>
          <p:nvPr/>
        </p:nvPicPr>
        <p:blipFill>
          <a:blip r:embed="rId5" cstate="print"/>
          <a:stretch>
            <a:fillRect/>
          </a:stretch>
        </p:blipFill>
        <p:spPr>
          <a:xfrm>
            <a:off x="214282" y="4714860"/>
            <a:ext cx="2460642" cy="2143140"/>
          </a:xfrm>
          <a:prstGeom prst="flowChartAlternateProcess">
            <a:avLst/>
          </a:prstGeom>
        </p:spPr>
      </p:pic>
      <p:sp>
        <p:nvSpPr>
          <p:cNvPr id="7" name="Прямоугольник 6"/>
          <p:cNvSpPr/>
          <p:nvPr/>
        </p:nvSpPr>
        <p:spPr>
          <a:xfrm>
            <a:off x="3143240" y="5143512"/>
            <a:ext cx="5643602" cy="1600438"/>
          </a:xfrm>
          <a:prstGeom prst="rect">
            <a:avLst/>
          </a:prstGeom>
        </p:spPr>
        <p:txBody>
          <a:bodyPr wrap="square">
            <a:spAutoFit/>
          </a:bodyPr>
          <a:lstStyle/>
          <a:p>
            <a:r>
              <a:rPr lang="ru-RU" sz="1400" dirty="0" smtClean="0">
                <a:latin typeface="Times New Roman" pitchFamily="18" charset="0"/>
                <a:ea typeface="Times New Roman" pitchFamily="18" charset="0"/>
                <a:cs typeface="Times New Roman" pitchFamily="18" charset="0"/>
              </a:rPr>
              <a:t>В образах, звуках, красках, в чувствах представляет перед ним Родина, и чем ярче и живее эти образы, тем больше влияние они оказывают на него. Богатство красок, звуков, образов несет в себе народное творчество. Окружающие предметы, впервые пробуждающие душу ребенка, воспитывающие в нём чувство красоты, любознательность, должны быть национальными. Это поможет детям с самого раннего возраста понять, что они </a:t>
            </a:r>
            <a:r>
              <a:rPr lang="ru-RU" sz="1400" dirty="0" smtClean="0">
                <a:latin typeface="Calibri"/>
                <a:ea typeface="Times New Roman" pitchFamily="18" charset="0"/>
                <a:cs typeface="Times New Roman" pitchFamily="18" charset="0"/>
              </a:rPr>
              <a:t>–</a:t>
            </a:r>
            <a:r>
              <a:rPr lang="ru-RU" sz="1400" dirty="0" smtClean="0">
                <a:latin typeface="Times New Roman" pitchFamily="18" charset="0"/>
                <a:ea typeface="Times New Roman" pitchFamily="18" charset="0"/>
                <a:cs typeface="Times New Roman" pitchFamily="18" charset="0"/>
              </a:rPr>
              <a:t> часть великого русского народа. </a:t>
            </a:r>
            <a:endParaRPr lang="ru-RU" sz="14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7"/>
                                        </p:tgtEl>
                                        <p:attrNameLst>
                                          <p:attrName>style.visibility</p:attrName>
                                        </p:attrNameLst>
                                      </p:cBhvr>
                                      <p:to>
                                        <p:strVal val="visible"/>
                                      </p:to>
                                    </p:set>
                                    <p:anim calcmode="discrete" valueType="clr">
                                      <p:cBhvr override="childStyle">
                                        <p:cTn id="7" dur="80"/>
                                        <p:tgtEl>
                                          <p:spTgt spid="30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7"/>
                                        </p:tgtEl>
                                        <p:attrNameLst>
                                          <p:attrName>fillcolor</p:attrName>
                                        </p:attrNameLst>
                                      </p:cBhvr>
                                      <p:tavLst>
                                        <p:tav tm="0">
                                          <p:val>
                                            <p:clrVal>
                                              <a:schemeClr val="accent2"/>
                                            </p:clrVal>
                                          </p:val>
                                        </p:tav>
                                        <p:tav tm="50000">
                                          <p:val>
                                            <p:clrVal>
                                              <a:schemeClr val="hlink"/>
                                            </p:clrVal>
                                          </p:val>
                                        </p:tav>
                                      </p:tavLst>
                                    </p:anim>
                                    <p:set>
                                      <p:cBhvr>
                                        <p:cTn id="9" dur="80"/>
                                        <p:tgtEl>
                                          <p:spTgt spid="307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amond(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plus(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572560" cy="3754874"/>
          </a:xfrm>
          <a:prstGeom prst="rect">
            <a:avLst/>
          </a:prstGeom>
        </p:spPr>
        <p:txBody>
          <a:bodyPr wrap="square">
            <a:spAutoFit/>
          </a:bodyPr>
          <a:lstStyle/>
          <a:p>
            <a:r>
              <a:rPr lang="ru-RU" sz="1400" dirty="0" smtClean="0"/>
              <a:t>Большие потенциальные возможности патриотического воздействия заключаются в музыке. Народные музыкальные произведения ненавязчиво, часто в веселой игровой форме знакомят детей с обычаями и бытом русского народа, трудом, бережным отношением к природе, жизнелюбием, чувством юмора.</a:t>
            </a:r>
          </a:p>
          <a:p>
            <a:r>
              <a:rPr lang="ru-RU" sz="1400" dirty="0" smtClean="0"/>
              <a:t>С музыкальным фольклором дети знакомятся на занятиях, в повседневной жизни, на досугах и при участии в народных праздниках. Народная музыка вызывает интерес детей, приносит им радость, создает хорошее настроение, снимает чувство страха, беспокойства, тревоги – словом, обеспечивает эмоционально-психологическое благополучие. Богатство и разнообразие содержания детского фольклора позволяют выбирать наиболее яркие его образцы. Все народные песни, а также народные мелодии, используемые в слушании и ритмической деятельности для детей дошкольного возраста, обладают большими художественными достоинствами и высокой познавательной ценностью. Посредством народной музыки дети знакомятся с жизнью и бытом русского народа, с образцами народного музыкального творчества. Органично вплетённые в жизнь детей мудрые народные пословицы и поговорки, забавные частушки, загадки и потешки вызывают у детей интерес к творчеству России, желание продолжать знакомство с ним. </a:t>
            </a:r>
          </a:p>
          <a:p>
            <a:r>
              <a:rPr lang="ru-RU" sz="1400" dirty="0" smtClean="0"/>
              <a:t>Использование  народных инструментов: ложек, трещоток, бубнов, помогает ярче выразить характер и настроение русской народной музыки. </a:t>
            </a:r>
          </a:p>
          <a:p>
            <a:r>
              <a:rPr lang="ru-RU" sz="1400" dirty="0" smtClean="0"/>
              <a:t>Так искусство, в том числе и народное, включается в повседневную жизнь детей как неотъемлемая часть эстетической среды. </a:t>
            </a:r>
            <a:endParaRPr lang="ru-RU" sz="1400" dirty="0"/>
          </a:p>
        </p:txBody>
      </p:sp>
      <p:sp>
        <p:nvSpPr>
          <p:cNvPr id="3" name="Прямоугольник 2"/>
          <p:cNvSpPr/>
          <p:nvPr/>
        </p:nvSpPr>
        <p:spPr>
          <a:xfrm>
            <a:off x="3174982" y="4721662"/>
            <a:ext cx="2794035" cy="369332"/>
          </a:xfrm>
          <a:prstGeom prst="rect">
            <a:avLst/>
          </a:prstGeom>
        </p:spPr>
        <p:txBody>
          <a:bodyPr wrap="square">
            <a:spAutoFit/>
          </a:bodyPr>
          <a:lstStyle/>
          <a:p>
            <a:r>
              <a:rPr lang="ru-RU" i="1" dirty="0" smtClean="0"/>
              <a:t>СПАСИБО ЗА ВНИМАНИЕ!</a:t>
            </a:r>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343</TotalTime>
  <Words>586</Words>
  <Application>Microsoft Office PowerPoint</Application>
  <PresentationFormat>Экран (4:3)</PresentationFormat>
  <Paragraphs>13</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Метро</vt:lpstr>
      <vt:lpstr>  </vt:lpstr>
      <vt:lpstr>Слайд 2</vt:lpstr>
      <vt:lpstr>Слайд 3</vt:lpstr>
      <vt:lpstr>Слайд 4</vt:lpstr>
      <vt:lpstr>Слайд 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павел</dc:creator>
  <cp:lastModifiedBy>павел</cp:lastModifiedBy>
  <cp:revision>47</cp:revision>
  <dcterms:created xsi:type="dcterms:W3CDTF">2013-11-26T13:07:30Z</dcterms:created>
  <dcterms:modified xsi:type="dcterms:W3CDTF">2016-01-09T19:52:14Z</dcterms:modified>
</cp:coreProperties>
</file>