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5" r:id="rId10"/>
    <p:sldId id="266" r:id="rId11"/>
    <p:sldId id="267" r:id="rId12"/>
    <p:sldId id="26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C07053A-4494-49E2-9674-D598D15927D3}" type="datetimeFigureOut">
              <a:rPr lang="ru-RU" smtClean="0"/>
              <a:pPr/>
              <a:t>12.01.2016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07053A-4494-49E2-9674-D598D15927D3}" type="datetimeFigureOut">
              <a:rPr lang="ru-RU" smtClean="0"/>
              <a:pPr/>
              <a:t>12.01.2016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07053A-4494-49E2-9674-D598D15927D3}" type="datetimeFigureOut">
              <a:rPr lang="ru-RU" smtClean="0"/>
              <a:pPr/>
              <a:t>12.01.2016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07053A-4494-49E2-9674-D598D15927D3}" type="datetimeFigureOut">
              <a:rPr lang="ru-RU" smtClean="0"/>
              <a:pPr/>
              <a:t>12.01.2016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C07053A-4494-49E2-9674-D598D15927D3}" type="datetimeFigureOut">
              <a:rPr lang="ru-RU" smtClean="0"/>
              <a:pPr/>
              <a:t>12.01.2016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C07053A-4494-49E2-9674-D598D15927D3}" type="datetimeFigureOut">
              <a:rPr lang="ru-RU" smtClean="0"/>
              <a:pPr/>
              <a:t>12.01.2016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C07053A-4494-49E2-9674-D598D15927D3}" type="datetimeFigureOut">
              <a:rPr lang="ru-RU" smtClean="0"/>
              <a:pPr/>
              <a:t>12.01.2016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C07053A-4494-49E2-9674-D598D15927D3}" type="datetimeFigureOut">
              <a:rPr lang="ru-RU" smtClean="0"/>
              <a:pPr/>
              <a:t>12.01.2016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07053A-4494-49E2-9674-D598D15927D3}" type="datetimeFigureOut">
              <a:rPr lang="ru-RU" smtClean="0"/>
              <a:pPr/>
              <a:t>12.01.2016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07053A-4494-49E2-9674-D598D15927D3}" type="datetimeFigureOut">
              <a:rPr lang="ru-RU" smtClean="0"/>
              <a:pPr/>
              <a:t>12.01.2016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07053A-4494-49E2-9674-D598D15927D3}" type="datetimeFigureOut">
              <a:rPr lang="ru-RU" smtClean="0"/>
              <a:pPr/>
              <a:t>12.01.2016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D59C7D-5F88-405A-9A9C-76B8528F5E3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7053A-4494-49E2-9674-D598D15927D3}" type="datetimeFigureOut">
              <a:rPr lang="ru-RU" smtClean="0"/>
              <a:pPr/>
              <a:t>12.01.2016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59C7D-5F88-405A-9A9C-76B8528F5E3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000" b="1" dirty="0" smtClean="0"/>
              <a:t>«</a:t>
            </a:r>
            <a:r>
              <a:rPr lang="ru-RU" b="1" dirty="0" smtClean="0"/>
              <a:t>Адаптация ребенка к дошкольному учреждению»</a:t>
            </a:r>
            <a:endParaRPr lang="ru-RU" b="1" dirty="0"/>
          </a:p>
        </p:txBody>
      </p:sp>
      <p:sp>
        <p:nvSpPr>
          <p:cNvPr id="3" name="Подзаголовок 2"/>
          <p:cNvSpPr>
            <a:spLocks noGrp="1"/>
          </p:cNvSpPr>
          <p:nvPr>
            <p:ph type="subTitle" idx="1"/>
          </p:nvPr>
        </p:nvSpPr>
        <p:spPr>
          <a:xfrm>
            <a:off x="4788024" y="5229200"/>
            <a:ext cx="3312368" cy="720080"/>
          </a:xfrm>
        </p:spPr>
        <p:txBody>
          <a:bodyPr>
            <a:normAutofit/>
          </a:bodyPr>
          <a:lstStyle/>
          <a:p>
            <a:r>
              <a:rPr lang="ru-RU" sz="1600" b="1" dirty="0" smtClean="0">
                <a:solidFill>
                  <a:schemeClr val="tx1"/>
                </a:solidFill>
              </a:rPr>
              <a:t>Выполнила педагог- психолог      Н.И. Ермолина</a:t>
            </a:r>
            <a:endParaRPr lang="ru-RU" sz="16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274638"/>
            <a:ext cx="5915000" cy="4522514"/>
          </a:xfrm>
        </p:spPr>
        <p:txBody>
          <a:bodyPr>
            <a:normAutofit/>
          </a:bodyPr>
          <a:lstStyle/>
          <a:p>
            <a:r>
              <a:rPr lang="ru-RU" sz="4000" b="1" dirty="0"/>
              <a:t>Помните всегда: </a:t>
            </a:r>
            <a:r>
              <a:rPr lang="ru-RU" sz="4000" b="1" dirty="0" smtClean="0"/>
              <a:t/>
            </a:r>
            <a:br>
              <a:rPr lang="ru-RU" sz="4000" b="1" dirty="0" smtClean="0"/>
            </a:br>
            <a:r>
              <a:rPr lang="ru-RU" sz="2400" dirty="0" smtClean="0"/>
              <a:t>От </a:t>
            </a:r>
            <a:r>
              <a:rPr lang="ru-RU" sz="2400" dirty="0"/>
              <a:t>родителей во многом зависит эмоциональный настрой ребенка. </a:t>
            </a:r>
            <a:r>
              <a:rPr lang="ru-RU" sz="2400" dirty="0" smtClean="0"/>
              <a:t/>
            </a:r>
            <a:br>
              <a:rPr lang="ru-RU" sz="2400" dirty="0" smtClean="0"/>
            </a:br>
            <a:r>
              <a:rPr lang="ru-RU" sz="2400" dirty="0" smtClean="0"/>
              <a:t>Никогда </a:t>
            </a:r>
            <a:r>
              <a:rPr lang="ru-RU" sz="2400" dirty="0"/>
              <a:t>не говорите фразы </a:t>
            </a:r>
            <a:r>
              <a:rPr lang="ru-RU" sz="2400" dirty="0" smtClean="0"/>
              <a:t>: </a:t>
            </a:r>
            <a:r>
              <a:rPr lang="ru-RU" sz="2400" dirty="0"/>
              <a:t>"Вот будешь вести себя плохо, в садике тебя накажут". По утрам когда собираетесь в </a:t>
            </a:r>
            <a:r>
              <a:rPr lang="ru-RU" sz="2400" dirty="0" smtClean="0"/>
              <a:t>детский  </a:t>
            </a:r>
            <a:r>
              <a:rPr lang="ru-RU" sz="2400" dirty="0"/>
              <a:t>сад, старайтесь создавать спокойную, жизнерадостную атмосферу, с позитивным настроем обсуждайте предстоящий день. Тогда он точно будет удачным и для вас и для ребенка</a:t>
            </a:r>
          </a:p>
        </p:txBody>
      </p:sp>
    </p:spTree>
    <p:extLst>
      <p:ext uri="{BB962C8B-B14F-4D97-AF65-F5344CB8AC3E}">
        <p14:creationId xmlns:p14="http://schemas.microsoft.com/office/powerpoint/2010/main" xmlns="" val="90672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2200" dirty="0" smtClean="0">
                <a:latin typeface="Times New Roman" pitchFamily="18" charset="0"/>
                <a:cs typeface="Times New Roman" pitchFamily="18" charset="0"/>
              </a:rPr>
              <a:t>НОД  психолога с детьми в период адаптации к дошкольному учреждению</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2050" name="Picture 2" descr="C:\Users\User\Desktop\елене Иван\Фото детского сада\Фото психолога 2\DSC01789.JPG"/>
          <p:cNvPicPr>
            <a:picLocks noChangeAspect="1" noChangeArrowheads="1"/>
          </p:cNvPicPr>
          <p:nvPr/>
        </p:nvPicPr>
        <p:blipFill>
          <a:blip r:embed="rId2" cstate="print"/>
          <a:srcRect/>
          <a:stretch>
            <a:fillRect/>
          </a:stretch>
        </p:blipFill>
        <p:spPr bwMode="auto">
          <a:xfrm>
            <a:off x="214282" y="1071546"/>
            <a:ext cx="3500462" cy="2221569"/>
          </a:xfrm>
          <a:prstGeom prst="rect">
            <a:avLst/>
          </a:prstGeom>
          <a:noFill/>
        </p:spPr>
      </p:pic>
      <p:pic>
        <p:nvPicPr>
          <p:cNvPr id="2052" name="Picture 4" descr="C:\Users\User\Desktop\елене Иван\Фото детского сада\Фото психолога 2\DSC01787.JPG"/>
          <p:cNvPicPr>
            <a:picLocks noChangeAspect="1" noChangeArrowheads="1"/>
          </p:cNvPicPr>
          <p:nvPr/>
        </p:nvPicPr>
        <p:blipFill>
          <a:blip r:embed="rId3" cstate="print"/>
          <a:srcRect/>
          <a:stretch>
            <a:fillRect/>
          </a:stretch>
        </p:blipFill>
        <p:spPr bwMode="auto">
          <a:xfrm>
            <a:off x="4572000" y="1142984"/>
            <a:ext cx="3378611" cy="2143140"/>
          </a:xfrm>
          <a:prstGeom prst="rect">
            <a:avLst/>
          </a:prstGeom>
          <a:noFill/>
        </p:spPr>
      </p:pic>
      <p:pic>
        <p:nvPicPr>
          <p:cNvPr id="2053" name="Picture 5" descr="C:\Users\User\Desktop\елене Иван\Фото детского сада\Фото психолога 2\DSC01786.JPG"/>
          <p:cNvPicPr>
            <a:picLocks noChangeAspect="1" noChangeArrowheads="1"/>
          </p:cNvPicPr>
          <p:nvPr/>
        </p:nvPicPr>
        <p:blipFill>
          <a:blip r:embed="rId4" cstate="print"/>
          <a:srcRect/>
          <a:stretch>
            <a:fillRect/>
          </a:stretch>
        </p:blipFill>
        <p:spPr bwMode="auto">
          <a:xfrm>
            <a:off x="2285984" y="3500438"/>
            <a:ext cx="4803767" cy="3071834"/>
          </a:xfrm>
          <a:prstGeom prst="rect">
            <a:avLst/>
          </a:prstGeom>
          <a:no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1285860"/>
            <a:ext cx="6572296" cy="3786214"/>
          </a:xfrm>
        </p:spPr>
        <p:txBody>
          <a:bodyPr>
            <a:noAutofit/>
          </a:bodyPr>
          <a:lstStyle/>
          <a:p>
            <a:r>
              <a:rPr lang="ru-RU" sz="8800" b="1" dirty="0" smtClean="0">
                <a:solidFill>
                  <a:schemeClr val="bg1"/>
                </a:solidFill>
              </a:rPr>
              <a:t>СПАСИБО  </a:t>
            </a:r>
            <a:br>
              <a:rPr lang="ru-RU" sz="8800" b="1" dirty="0" smtClean="0">
                <a:solidFill>
                  <a:schemeClr val="bg1"/>
                </a:solidFill>
              </a:rPr>
            </a:br>
            <a:r>
              <a:rPr lang="ru-RU" sz="8800" b="1" dirty="0" smtClean="0">
                <a:solidFill>
                  <a:schemeClr val="bg1"/>
                </a:solidFill>
              </a:rPr>
              <a:t>ЗА </a:t>
            </a:r>
            <a:br>
              <a:rPr lang="ru-RU" sz="8800" b="1" dirty="0" smtClean="0">
                <a:solidFill>
                  <a:schemeClr val="bg1"/>
                </a:solidFill>
              </a:rPr>
            </a:br>
            <a:r>
              <a:rPr lang="ru-RU" sz="8800" b="1" dirty="0" smtClean="0">
                <a:solidFill>
                  <a:schemeClr val="bg1"/>
                </a:solidFill>
              </a:rPr>
              <a:t>ВНИМАНИЕ</a:t>
            </a:r>
            <a:endParaRPr lang="ru-RU" sz="88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7067128" cy="5458618"/>
          </a:xfrm>
        </p:spPr>
        <p:txBody>
          <a:bodyPr>
            <a:normAutofit/>
          </a:bodyPr>
          <a:lstStyle/>
          <a:p>
            <a:r>
              <a:rPr lang="ru-RU" sz="2400" b="1" dirty="0">
                <a:latin typeface="Times New Roman" panose="02020603050405020304" pitchFamily="18" charset="0"/>
                <a:cs typeface="Times New Roman" panose="02020603050405020304" pitchFamily="18" charset="0"/>
              </a:rPr>
              <a:t>Адаптация </a:t>
            </a:r>
            <a:r>
              <a:rPr lang="ru-RU" sz="2400" dirty="0">
                <a:latin typeface="Times New Roman" panose="02020603050405020304" pitchFamily="18" charset="0"/>
                <a:cs typeface="Times New Roman" panose="02020603050405020304" pitchFamily="18" charset="0"/>
              </a:rPr>
              <a:t>– процесс вхождения человека в новую для него среду и приспособление к ее условиям.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Адаптация является активным процессом приводящим к:</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Позитивным результатам </a:t>
            </a:r>
            <a:r>
              <a:rPr lang="ru-RU" sz="2400" dirty="0">
                <a:latin typeface="Times New Roman" panose="02020603050405020304" pitchFamily="18" charset="0"/>
                <a:cs typeface="Times New Roman" panose="02020603050405020304" pitchFamily="18" charset="0"/>
              </a:rPr>
              <a:t>(адаптированность)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Негативным</a:t>
            </a:r>
            <a:r>
              <a:rPr lang="ru-RU" sz="2400" dirty="0">
                <a:latin typeface="Times New Roman" panose="02020603050405020304" pitchFamily="18" charset="0"/>
                <a:cs typeface="Times New Roman" panose="02020603050405020304" pitchFamily="18" charset="0"/>
              </a:rPr>
              <a:t> (стресс)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При этом выделяются критерии успешной адаптации: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Внутренний комфорт </a:t>
            </a:r>
            <a:r>
              <a:rPr lang="ru-RU" sz="2400" dirty="0">
                <a:latin typeface="Times New Roman" panose="02020603050405020304" pitchFamily="18" charset="0"/>
                <a:cs typeface="Times New Roman" panose="02020603050405020304" pitchFamily="18" charset="0"/>
              </a:rPr>
              <a:t>(эмоциональная удовлетворенность)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Внешняя адекватность поведения </a:t>
            </a:r>
            <a:r>
              <a:rPr lang="ru-RU" sz="2400" dirty="0">
                <a:latin typeface="Times New Roman" panose="02020603050405020304" pitchFamily="18" charset="0"/>
                <a:cs typeface="Times New Roman" panose="02020603050405020304" pitchFamily="18" charset="0"/>
              </a:rPr>
              <a:t>(способность легко и точно выполнять новые требования)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60648"/>
            <a:ext cx="6912768" cy="6048672"/>
          </a:xfrm>
        </p:spPr>
        <p:txBody>
          <a:bodyPr>
            <a:normAutofit fontScale="90000"/>
          </a:bodyPr>
          <a:lstStyle/>
          <a:p>
            <a:r>
              <a:rPr lang="ru-RU" sz="2400" b="1" dirty="0"/>
              <a:t>Адаптация делится на два уровня: физиологический и психологический.</a:t>
            </a:r>
            <a:br>
              <a:rPr lang="ru-RU" sz="2400" b="1" dirty="0"/>
            </a:br>
            <a:r>
              <a:rPr lang="ru-RU" sz="2400" b="1" dirty="0"/>
              <a:t> Физиологический уровень (надо привыкнуть)</a:t>
            </a:r>
            <a:br>
              <a:rPr lang="ru-RU" sz="2400" b="1" dirty="0"/>
            </a:br>
            <a:r>
              <a:rPr lang="ru-RU" sz="2400" b="1" dirty="0"/>
              <a:t>1. К новому режиму, ритму жизни, новым нагрузкам (необходимости сидеть, слушать, выполнять команды) </a:t>
            </a:r>
            <a:br>
              <a:rPr lang="ru-RU" sz="2400" b="1" dirty="0"/>
            </a:br>
            <a:r>
              <a:rPr lang="ru-RU" sz="2400" b="1" dirty="0"/>
              <a:t>2. Невозможности уединения </a:t>
            </a:r>
            <a:br>
              <a:rPr lang="ru-RU" sz="2400" b="1" dirty="0"/>
            </a:br>
            <a:r>
              <a:rPr lang="ru-RU" sz="2400" b="1" dirty="0"/>
              <a:t>3.  Необходимости самоограничений</a:t>
            </a:r>
            <a:br>
              <a:rPr lang="ru-RU" sz="2400" b="1" dirty="0"/>
            </a:br>
            <a:r>
              <a:rPr lang="ru-RU" sz="2400" b="1" dirty="0"/>
              <a:t>4. Новой пищи, новым помещениям, освещенности, запахам</a:t>
            </a:r>
            <a:br>
              <a:rPr lang="ru-RU" sz="2400" b="1" dirty="0"/>
            </a:br>
            <a:r>
              <a:rPr lang="ru-RU" sz="2400" b="1" dirty="0"/>
              <a:t>Психологический уровень (предстоит привыкнуть) </a:t>
            </a:r>
            <a:br>
              <a:rPr lang="ru-RU" sz="2400" b="1" dirty="0"/>
            </a:br>
            <a:r>
              <a:rPr lang="ru-RU" sz="2400" b="1" dirty="0"/>
              <a:t>1. Большому количеству новых людей и необходимости с ними взаимодействовать </a:t>
            </a:r>
            <a:br>
              <a:rPr lang="ru-RU" sz="2400" b="1" dirty="0"/>
            </a:br>
            <a:r>
              <a:rPr lang="ru-RU" sz="2400" b="1" dirty="0"/>
              <a:t>2. Необходимости отстаивать свое личное пространство</a:t>
            </a:r>
            <a:br>
              <a:rPr lang="ru-RU" sz="2400" b="1" dirty="0"/>
            </a:br>
            <a:r>
              <a:rPr lang="ru-RU" sz="2400" b="1" dirty="0"/>
              <a:t>3.  К отсутствию значимого взрослого ( мамы, папы…) </a:t>
            </a:r>
            <a:br>
              <a:rPr lang="ru-RU" sz="2400" b="1" dirty="0"/>
            </a:br>
            <a:r>
              <a:rPr lang="ru-RU" sz="2400" b="1" dirty="0"/>
              <a:t>4. Необходимости в одиночку справляться со своими проблемами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6840760" cy="6106690"/>
          </a:xfrm>
        </p:spPr>
        <p:txBody>
          <a:bodyPr>
            <a:normAutofit/>
          </a:bodyPr>
          <a:lstStyle/>
          <a:p>
            <a:r>
              <a:rPr lang="ru-RU" sz="3600" b="1" dirty="0"/>
              <a:t>Как должен быть подготовлен ребенок к периоду адаптации </a:t>
            </a:r>
            <a:r>
              <a:rPr lang="ru-RU" sz="3600" b="1" dirty="0" smtClean="0"/>
              <a:t/>
            </a:r>
            <a:br>
              <a:rPr lang="ru-RU" sz="3600" b="1" dirty="0" smtClean="0"/>
            </a:br>
            <a:r>
              <a:rPr lang="ru-RU" sz="3600" b="1" dirty="0"/>
              <a:t/>
            </a:r>
            <a:br>
              <a:rPr lang="ru-RU" sz="3600" b="1" dirty="0"/>
            </a:br>
            <a:r>
              <a:rPr lang="ru-RU" sz="2000" b="1" dirty="0" smtClean="0">
                <a:latin typeface="Times New Roman" panose="02020603050405020304" pitchFamily="18" charset="0"/>
                <a:cs typeface="Times New Roman" panose="02020603050405020304" pitchFamily="18" charset="0"/>
              </a:rPr>
              <a:t>Должны </a:t>
            </a:r>
            <a:r>
              <a:rPr lang="ru-RU" sz="2000" b="1" dirty="0">
                <a:latin typeface="Times New Roman" panose="02020603050405020304" pitchFamily="18" charset="0"/>
                <a:cs typeface="Times New Roman" panose="02020603050405020304" pitchFamily="18" charset="0"/>
              </a:rPr>
              <a:t>быть сформированы следующие культурно-гигиенические навыки: самостоятельно есть разнообразную пищу; своевременно сообщать о своих потребностях: </a:t>
            </a:r>
            <a:r>
              <a:rPr lang="ru-RU" sz="2000" b="1" dirty="0" smtClean="0">
                <a:latin typeface="Times New Roman" panose="02020603050405020304" pitchFamily="18" charset="0"/>
                <a:cs typeface="Times New Roman" panose="02020603050405020304" pitchFamily="18" charset="0"/>
              </a:rPr>
              <a:t>проситься </a:t>
            </a:r>
            <a:r>
              <a:rPr lang="ru-RU" sz="2000" b="1" dirty="0">
                <a:latin typeface="Times New Roman" panose="02020603050405020304" pitchFamily="18" charset="0"/>
                <a:cs typeface="Times New Roman" panose="02020603050405020304" pitchFamily="18" charset="0"/>
              </a:rPr>
              <a:t>в туалет или на горшок; мыть руки при помощи взрослых, пользоваться полотенцем, носовым платком;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Перед </a:t>
            </a:r>
            <a:r>
              <a:rPr lang="ru-RU" sz="2000" b="1" dirty="0">
                <a:latin typeface="Times New Roman" panose="02020603050405020304" pitchFamily="18" charset="0"/>
                <a:cs typeface="Times New Roman" panose="02020603050405020304" pitchFamily="18" charset="0"/>
              </a:rPr>
              <a:t>поступлением в детский </a:t>
            </a:r>
            <a:r>
              <a:rPr lang="ru-RU" sz="2000" b="1" dirty="0" smtClean="0">
                <a:latin typeface="Times New Roman" panose="02020603050405020304" pitchFamily="18" charset="0"/>
                <a:cs typeface="Times New Roman" panose="02020603050405020304" pitchFamily="18" charset="0"/>
              </a:rPr>
              <a:t> сад </a:t>
            </a:r>
            <a:r>
              <a:rPr lang="ru-RU" sz="2000" b="1" dirty="0">
                <a:latin typeface="Times New Roman" panose="02020603050405020304" pitchFamily="18" charset="0"/>
                <a:cs typeface="Times New Roman" panose="02020603050405020304" pitchFamily="18" charset="0"/>
              </a:rPr>
              <a:t>домашний режим целесообразно приблизить к режиму детского учреждения;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С </a:t>
            </a:r>
            <a:r>
              <a:rPr lang="ru-RU" sz="2000" b="1" dirty="0">
                <a:latin typeface="Times New Roman" panose="02020603050405020304" pitchFamily="18" charset="0"/>
                <a:cs typeface="Times New Roman" panose="02020603050405020304" pitchFamily="18" charset="0"/>
              </a:rPr>
              <a:t>персоналом группы необходимо познакомиться заранее (рассказать о его привычках, особенностях поведения).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19256" cy="5256584"/>
          </a:xfrm>
        </p:spPr>
        <p:txBody>
          <a:bodyPr>
            <a:noAutofit/>
          </a:bodyPr>
          <a:lstStyle/>
          <a:p>
            <a:r>
              <a:rPr lang="ru-RU" sz="2800" b="1" dirty="0" smtClean="0"/>
              <a:t>Алгоритм прохождения адаптации в группе младшего возраста</a:t>
            </a:r>
            <a:br>
              <a:rPr lang="ru-RU" sz="2800" b="1" dirty="0" smtClean="0"/>
            </a:br>
            <a:r>
              <a:rPr lang="ru-RU" sz="2400" dirty="0" smtClean="0"/>
              <a:t> </a:t>
            </a:r>
            <a:br>
              <a:rPr lang="ru-RU" sz="2400" dirty="0" smtClean="0"/>
            </a:br>
            <a:r>
              <a:rPr lang="ru-RU" sz="2400" dirty="0" smtClean="0"/>
              <a:t> </a:t>
            </a:r>
            <a:r>
              <a:rPr lang="ru-RU" sz="2400" dirty="0"/>
              <a:t>Чтобы привыкание к ДОУ было максимально безболезненным для ребенка, нужно сделать его постепенным( у каждого ребенка проходит индивидуально): В течении 1-й недели ребенок посещает детский сад 1-2 часа; </a:t>
            </a:r>
            <a:r>
              <a:rPr lang="ru-RU" sz="2400" dirty="0" smtClean="0"/>
              <a:t/>
            </a:r>
            <a:br>
              <a:rPr lang="ru-RU" sz="2400" dirty="0" smtClean="0"/>
            </a:br>
            <a:r>
              <a:rPr lang="ru-RU" sz="2400" dirty="0" smtClean="0"/>
              <a:t>В </a:t>
            </a:r>
            <a:r>
              <a:rPr lang="ru-RU" sz="2400" dirty="0"/>
              <a:t>течении следующей недели увеличивается время пребывания на 1-1,5 часа (дети проходят основные режимные моменты-выход на прогулку, прогулка, возвращение с прогулки, обед и </a:t>
            </a:r>
            <a:r>
              <a:rPr lang="ru-RU" sz="2400" dirty="0" smtClean="0"/>
              <a:t>сон</a:t>
            </a:r>
            <a:r>
              <a:rPr lang="ru-RU" sz="2400" dirty="0"/>
              <a:t>); </a:t>
            </a:r>
            <a:r>
              <a:rPr lang="ru-RU" sz="2400" dirty="0" smtClean="0"/>
              <a:t/>
            </a:r>
            <a:br>
              <a:rPr lang="ru-RU" sz="2400" dirty="0" smtClean="0"/>
            </a:br>
            <a:r>
              <a:rPr lang="ru-RU" sz="2400" dirty="0" smtClean="0"/>
              <a:t>Полная </a:t>
            </a:r>
            <a:r>
              <a:rPr lang="ru-RU" sz="2400" dirty="0"/>
              <a:t>адаптация – 10-12 недель.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ru-RU" sz="5300" b="1" dirty="0"/>
              <a:t>Советы </a:t>
            </a:r>
            <a:r>
              <a:rPr lang="ru-RU" sz="5300" b="1" dirty="0" smtClean="0"/>
              <a:t>родителям</a:t>
            </a:r>
            <a:r>
              <a:rPr lang="ru-RU" sz="3200" b="1" dirty="0" smtClean="0"/>
              <a:t/>
            </a:r>
            <a:br>
              <a:rPr lang="ru-RU" sz="3200" b="1" dirty="0" smtClean="0"/>
            </a:br>
            <a:r>
              <a:rPr lang="ru-RU" sz="3200" b="1" dirty="0" smtClean="0"/>
              <a:t> </a:t>
            </a:r>
            <a:r>
              <a:rPr lang="ru-RU" sz="2400" b="1" dirty="0"/>
              <a:t>В период адаптации очень важно соблюдать следующие рекомендации: </a:t>
            </a:r>
            <a:r>
              <a:rPr lang="ru-RU" sz="2400" b="1" dirty="0" smtClean="0"/>
              <a:t/>
            </a:r>
            <a:br>
              <a:rPr lang="ru-RU" sz="2400" b="1" dirty="0" smtClean="0"/>
            </a:br>
            <a:r>
              <a:rPr lang="ru-RU" sz="2400" b="1" dirty="0" smtClean="0"/>
              <a:t>Проводить адаптацию </a:t>
            </a:r>
            <a:r>
              <a:rPr lang="ru-RU" sz="2400" b="1" dirty="0"/>
              <a:t>лучше </a:t>
            </a:r>
            <a:r>
              <a:rPr lang="ru-RU" sz="2400" b="1" dirty="0" smtClean="0"/>
              <a:t>во </a:t>
            </a:r>
            <a:r>
              <a:rPr lang="ru-RU" sz="2400" b="1" dirty="0"/>
              <a:t>время вашего отпуска, так как в первое время ребенок находится не более 1-2 часов ( это регулирует воспитатель по мере наблюдения за малышом</a:t>
            </a:r>
            <a:r>
              <a:rPr lang="ru-RU" sz="2400" b="1" dirty="0" smtClean="0"/>
              <a:t>);</a:t>
            </a:r>
            <a:br>
              <a:rPr lang="ru-RU" sz="2400" b="1" dirty="0" smtClean="0"/>
            </a:br>
            <a:r>
              <a:rPr lang="ru-RU" sz="2400" b="1" dirty="0" smtClean="0"/>
              <a:t> </a:t>
            </a:r>
            <a:r>
              <a:rPr lang="ru-RU" sz="2400" b="1" dirty="0"/>
              <a:t>В период адаптации прислушивайтесь к советам и просьбам </a:t>
            </a:r>
            <a:r>
              <a:rPr lang="ru-RU" sz="2400" b="1" dirty="0" smtClean="0"/>
              <a:t>персонала ДОУ; </a:t>
            </a:r>
            <a:br>
              <a:rPr lang="ru-RU" sz="2400" b="1" dirty="0" smtClean="0"/>
            </a:br>
            <a:r>
              <a:rPr lang="ru-RU" sz="2400" b="1" dirty="0" smtClean="0"/>
              <a:t>В </a:t>
            </a:r>
            <a:r>
              <a:rPr lang="ru-RU" sz="2400" b="1" dirty="0"/>
              <a:t>период приспособления к новым условиям нужно тщательно наблюдать за изменениями в состоянии здоровья малыша и своевременно сообщать о них работникам детского сада; </a:t>
            </a:r>
            <a:r>
              <a:rPr lang="ru-RU" sz="2400" b="1" dirty="0" smtClean="0"/>
              <a:t/>
            </a:r>
            <a:br>
              <a:rPr lang="ru-RU" sz="2400" b="1" dirty="0" smtClean="0"/>
            </a:br>
            <a:r>
              <a:rPr lang="ru-RU" sz="2400" b="1" dirty="0" smtClean="0"/>
              <a:t>В </a:t>
            </a:r>
            <a:r>
              <a:rPr lang="ru-RU" sz="2400" b="1" dirty="0"/>
              <a:t>период адаптации малыш особенно нуждается в теплом, ласковом обращении с ним. Будьте внимательны к малышу, заботливы и терпеливы; </a:t>
            </a:r>
            <a:r>
              <a:rPr lang="ru-RU" sz="2400" b="1" dirty="0" smtClean="0"/>
              <a:t/>
            </a:r>
            <a:br>
              <a:rPr lang="ru-RU" sz="2400" b="1" dirty="0" smtClean="0"/>
            </a:br>
            <a:r>
              <a:rPr lang="ru-RU" sz="2400" b="1" dirty="0" smtClean="0"/>
              <a:t>Дома </a:t>
            </a:r>
            <a:r>
              <a:rPr lang="ru-RU" sz="2400" b="1" dirty="0"/>
              <a:t>необходимо поддерживать спокойную обстановку, не перегружайте </a:t>
            </a:r>
            <a:r>
              <a:rPr lang="ru-RU" sz="2400" b="1" dirty="0" smtClean="0"/>
              <a:t>впечатлениями</a:t>
            </a:r>
            <a:r>
              <a:rPr lang="ru-RU" sz="2400" dirty="0" smtClean="0"/>
              <a:t>;</a:t>
            </a:r>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5976664"/>
          </a:xfrm>
        </p:spPr>
        <p:txBody>
          <a:bodyPr>
            <a:normAutofit fontScale="90000"/>
          </a:bodyPr>
          <a:lstStyle/>
          <a:p>
            <a:r>
              <a:rPr lang="ru-RU" sz="2000" b="1" dirty="0" smtClean="0"/>
              <a:t/>
            </a:r>
            <a:br>
              <a:rPr lang="ru-RU" sz="2000" b="1" dirty="0" smtClean="0"/>
            </a:br>
            <a:r>
              <a:rPr lang="ru-RU" sz="2000" b="1" dirty="0" smtClean="0"/>
              <a:t> </a:t>
            </a:r>
            <a:r>
              <a:rPr lang="ru-RU" sz="2400" b="1" dirty="0" smtClean="0"/>
              <a:t>Постарайтесь </a:t>
            </a:r>
            <a:r>
              <a:rPr lang="ru-RU" sz="2400" b="1" dirty="0"/>
              <a:t>не входить в группу, если ребенок плачет. Воспитателю будет проще его успокоить. Входите только тогда, когда малыш успокоиться, если войдете когда он плачет у него сформируется условный </a:t>
            </a:r>
            <a:r>
              <a:rPr lang="ru-RU" sz="2400" b="1" dirty="0" smtClean="0"/>
              <a:t>рефлекс: его плач и громкий крик вызывает мгновенное появление мамы. Придумайте </a:t>
            </a:r>
            <a:r>
              <a:rPr lang="ru-RU" sz="2400" b="1" dirty="0"/>
              <a:t>ритуал-прощания или приветствия ( пожатие руки, поцелуй в нос, волшебная абракадабра или простое: «Пока, скоро увидимся!». Эти простые, но регулярно повторяющиеся мелочи позволят малышу прогнозировать ситуацию (мама всегда приходит за мной, когда говорит: «Пока, скоро увидимся</a:t>
            </a:r>
            <a:r>
              <a:rPr lang="ru-RU" sz="2400" b="1" dirty="0" smtClean="0"/>
              <a:t>!»). </a:t>
            </a:r>
            <a:br>
              <a:rPr lang="ru-RU" sz="2400" b="1" dirty="0" smtClean="0"/>
            </a:br>
            <a:r>
              <a:rPr lang="ru-RU" sz="2400" b="1" dirty="0" smtClean="0"/>
              <a:t>Малыши </a:t>
            </a:r>
            <a:r>
              <a:rPr lang="ru-RU" sz="2400" b="1" dirty="0"/>
              <a:t>очень </a:t>
            </a:r>
            <a:r>
              <a:rPr lang="ru-RU" sz="2400" b="1" dirty="0" smtClean="0"/>
              <a:t>чувствуют </a:t>
            </a:r>
            <a:r>
              <a:rPr lang="ru-RU" sz="2400" b="1" dirty="0"/>
              <a:t>эмоциональное состояние близких для них взрослых. Ваше спокойствие, уверенность говорят малышу, что все в порядке и можно смело отправляться в группу и наоборот – ваша тревога передается ребенку, даже если реальной причины для него нет</a:t>
            </a:r>
            <a:r>
              <a:rPr lang="ru-RU" sz="2400" b="1" dirty="0" smtClean="0"/>
              <a:t>.</a:t>
            </a:r>
            <a:endParaRPr lang="ru-RU"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274638"/>
            <a:ext cx="6419056" cy="5386610"/>
          </a:xfrm>
        </p:spPr>
        <p:txBody>
          <a:bodyPr>
            <a:noAutofit/>
          </a:bodyPr>
          <a:lstStyle/>
          <a:p>
            <a:r>
              <a:rPr lang="ru-RU" sz="2000" b="1" dirty="0" smtClean="0"/>
              <a:t>Первое </a:t>
            </a:r>
            <a:r>
              <a:rPr lang="ru-RU" sz="2000" b="1" dirty="0"/>
              <a:t>время около месяца, стоит оставлять ребенка только до обеда. После прогулки он может вернуться в группу, пообедать и потом вы его забираете. Если ребенок сам выразит желание остаться в группе и спать вместе с детьми, то оставляйте его. Если малыш еще не готов оставаться – не торопите события. Лучше немного подождать и не травмировать психику, чем поспешить и получить травму. Некоторые родители ошибочно полагают, что если ребенок сходил 2-3 дня в группу нормально, то его можно оставлять на весь день. Это не так. Первая неделя – это знакомство с новым, настоящая адаптация начинается со второй недели, когда малыш понимает, что сюда ему придется ходить каждый день.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26570"/>
          </a:xfrm>
        </p:spPr>
        <p:txBody>
          <a:bodyPr>
            <a:normAutofit/>
          </a:bodyPr>
          <a:lstStyle/>
          <a:p>
            <a:r>
              <a:rPr lang="ru-RU" sz="3200" b="1" dirty="0"/>
              <a:t>Факторы, мешающие </a:t>
            </a:r>
            <a:r>
              <a:rPr lang="ru-RU" sz="3200" b="1" dirty="0" smtClean="0"/>
              <a:t>адаптации</a:t>
            </a:r>
            <a:br>
              <a:rPr lang="ru-RU" sz="3200" b="1" dirty="0" smtClean="0"/>
            </a:br>
            <a:r>
              <a:rPr lang="ru-RU" sz="3200" b="1" dirty="0" smtClean="0"/>
              <a:t> </a:t>
            </a:r>
            <a:r>
              <a:rPr lang="ru-RU" sz="3200" b="1" dirty="0"/>
              <a:t>малыша к д/с: </a:t>
            </a:r>
            <a:r>
              <a:rPr lang="ru-RU" sz="3200" b="1" dirty="0" smtClean="0"/>
              <a:t/>
            </a:r>
            <a:br>
              <a:rPr lang="ru-RU" sz="3200" b="1" dirty="0" smtClean="0"/>
            </a:br>
            <a:r>
              <a:rPr lang="ru-RU" sz="3200" b="1" dirty="0"/>
              <a:t/>
            </a:r>
            <a:br>
              <a:rPr lang="ru-RU" sz="3200" b="1" dirty="0"/>
            </a:br>
            <a:r>
              <a:rPr lang="ru-RU" sz="2000" dirty="0" smtClean="0"/>
              <a:t>-Слишком </a:t>
            </a:r>
            <a:r>
              <a:rPr lang="ru-RU" sz="2000" dirty="0"/>
              <a:t>сильная зависимость ребенка от мамы; </a:t>
            </a:r>
            <a:r>
              <a:rPr lang="ru-RU" sz="2000" dirty="0" smtClean="0"/>
              <a:t/>
            </a:r>
            <a:br>
              <a:rPr lang="ru-RU" sz="2000" dirty="0" smtClean="0"/>
            </a:br>
            <a:r>
              <a:rPr lang="ru-RU" sz="2000" dirty="0" smtClean="0"/>
              <a:t>-Чрезмерная </a:t>
            </a:r>
            <a:r>
              <a:rPr lang="ru-RU" sz="2000" dirty="0"/>
              <a:t>тревожность родителей</a:t>
            </a:r>
            <a:r>
              <a:rPr lang="ru-RU" sz="2000" dirty="0" smtClean="0"/>
              <a:t>;</a:t>
            </a:r>
            <a:br>
              <a:rPr lang="ru-RU" sz="2000" dirty="0" smtClean="0"/>
            </a:br>
            <a:r>
              <a:rPr lang="ru-RU" sz="2000" dirty="0" smtClean="0"/>
              <a:t>- </a:t>
            </a:r>
            <a:r>
              <a:rPr lang="ru-RU" sz="2000" dirty="0"/>
              <a:t>Нежелание взрослых давать большую самостоятельность малышу; </a:t>
            </a:r>
            <a:r>
              <a:rPr lang="ru-RU" sz="2000" dirty="0" smtClean="0"/>
              <a:t/>
            </a:r>
            <a:br>
              <a:rPr lang="ru-RU" sz="2000" dirty="0" smtClean="0"/>
            </a:br>
            <a:r>
              <a:rPr lang="ru-RU" sz="2000" dirty="0" smtClean="0"/>
              <a:t>-Воспитание </a:t>
            </a:r>
            <a:r>
              <a:rPr lang="ru-RU" sz="2000" dirty="0"/>
              <a:t>ребенка в </a:t>
            </a:r>
            <a:r>
              <a:rPr lang="ru-RU" sz="2000" dirty="0" smtClean="0"/>
              <a:t>системе «вседозволенность»; </a:t>
            </a:r>
            <a:br>
              <a:rPr lang="ru-RU" sz="2000" dirty="0" smtClean="0"/>
            </a:br>
            <a:r>
              <a:rPr lang="ru-RU" sz="2000" dirty="0" smtClean="0"/>
              <a:t>- Неврологическая </a:t>
            </a:r>
            <a:r>
              <a:rPr lang="ru-RU" sz="2000" dirty="0"/>
              <a:t>симптоматика у ребенка: </a:t>
            </a:r>
            <a:r>
              <a:rPr lang="ru-RU" sz="2000" dirty="0" err="1"/>
              <a:t>астеничность</a:t>
            </a:r>
            <a:r>
              <a:rPr lang="ru-RU" sz="2000" dirty="0"/>
              <a:t>, </a:t>
            </a:r>
            <a:r>
              <a:rPr lang="ru-RU" sz="2000" dirty="0" err="1" smtClean="0"/>
              <a:t>гиперактивность</a:t>
            </a:r>
            <a:r>
              <a:rPr lang="ru-RU" sz="2000" dirty="0" smtClean="0"/>
              <a:t> </a:t>
            </a:r>
            <a:r>
              <a:rPr lang="ru-RU" sz="2000" dirty="0"/>
              <a:t>и т.п.; </a:t>
            </a:r>
            <a:r>
              <a:rPr lang="ru-RU" sz="2000" dirty="0" smtClean="0"/>
              <a:t/>
            </a:r>
            <a:br>
              <a:rPr lang="ru-RU" sz="2000" dirty="0" smtClean="0"/>
            </a:br>
            <a:r>
              <a:rPr lang="ru-RU" sz="2000" dirty="0" smtClean="0"/>
              <a:t>-Болезненность </a:t>
            </a:r>
            <a:r>
              <a:rPr lang="ru-RU" sz="2000" dirty="0"/>
              <a:t>малыша; </a:t>
            </a:r>
            <a:r>
              <a:rPr lang="ru-RU" sz="2000" dirty="0" smtClean="0"/>
              <a:t/>
            </a:r>
            <a:br>
              <a:rPr lang="ru-RU" sz="2000" dirty="0" smtClean="0"/>
            </a:br>
            <a:r>
              <a:rPr lang="ru-RU" sz="2000" dirty="0" smtClean="0"/>
              <a:t>-Отсутствие </a:t>
            </a:r>
            <a:r>
              <a:rPr lang="ru-RU" sz="2000" dirty="0"/>
              <a:t>в доме адекватного малышу режима дня.</a:t>
            </a:r>
          </a:p>
        </p:txBody>
      </p:sp>
    </p:spTree>
    <p:extLst>
      <p:ext uri="{BB962C8B-B14F-4D97-AF65-F5344CB8AC3E}">
        <p14:creationId xmlns:p14="http://schemas.microsoft.com/office/powerpoint/2010/main" xmlns="" val="2913827923"/>
      </p:ext>
    </p:extLst>
  </p:cSld>
  <p:clrMapOvr>
    <a:masterClrMapping/>
  </p:clrMapOvr>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TotalTime>
  <Words>188</Words>
  <Application>Microsoft Office PowerPoint</Application>
  <PresentationFormat>Экран (4:3)</PresentationFormat>
  <Paragraphs>13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«Адаптация ребенка к дошкольному учреждению»</vt:lpstr>
      <vt:lpstr>Адаптация – процесс вхождения человека в новую для него среду и приспособление к ее условиям.  Адаптация является активным процессом приводящим к:  -Позитивным результатам (адаптированность)  -Негативным (стресс)  При этом выделяются критерии успешной адаптации:  -Внутренний комфорт (эмоциональная удовлетворенность)  -Внешняя адекватность поведения (способность легко и точно выполнять новые требования)</vt:lpstr>
      <vt:lpstr>Адаптация делится на два уровня: физиологический и психологический.  Физиологический уровень (надо привыкнуть) 1. К новому режиму, ритму жизни, новым нагрузкам (необходимости сидеть, слушать, выполнять команды)  2. Невозможности уединения  3.  Необходимости самоограничений 4. Новой пищи, новым помещениям, освещенности, запахам Психологический уровень (предстоит привыкнуть)  1. Большому количеству новых людей и необходимости с ними взаимодействовать  2. Необходимости отстаивать свое личное пространство 3.  К отсутствию значимого взрослого ( мамы, папы…)  4. Необходимости в одиночку справляться со своими проблемами</vt:lpstr>
      <vt:lpstr>Как должен быть подготовлен ребенок к периоду адаптации   Должны быть сформированы следующие культурно-гигиенические навыки: самостоятельно есть разнообразную пищу; своевременно сообщать о своих потребностях: проситься в туалет или на горшок; мыть руки при помощи взрослых, пользоваться полотенцем, носовым платком;  Перед поступлением в детский  сад домашний режим целесообразно приблизить к режиму детского учреждения;  С персоналом группы необходимо познакомиться заранее (рассказать о его привычках, особенностях поведения).</vt:lpstr>
      <vt:lpstr>Алгоритм прохождения адаптации в группе младшего возраста    Чтобы привыкание к ДОУ было максимально безболезненным для ребенка, нужно сделать его постепенным( у каждого ребенка проходит индивидуально): В течении 1-й недели ребенок посещает детский сад 1-2 часа;  В течении следующей недели увеличивается время пребывания на 1-1,5 часа (дети проходят основные режимные моменты-выход на прогулку, прогулка, возвращение с прогулки, обед и сон);  Полная адаптация – 10-12 недель.</vt:lpstr>
      <vt:lpstr>Советы родителям  В период адаптации очень важно соблюдать следующие рекомендации:  Проводить адаптацию лучше во время вашего отпуска, так как в первое время ребенок находится не более 1-2 часов ( это регулирует воспитатель по мере наблюдения за малышом);  В период адаптации прислушивайтесь к советам и просьбам персонала ДОУ;  В период приспособления к новым условиям нужно тщательно наблюдать за изменениями в состоянии здоровья малыша и своевременно сообщать о них работникам детского сада;  В период адаптации малыш особенно нуждается в теплом, ласковом обращении с ним. Будьте внимательны к малышу, заботливы и терпеливы;  Дома необходимо поддерживать спокойную обстановку, не перегружайте впечатлениями;</vt:lpstr>
      <vt:lpstr>  Постарайтесь не входить в группу, если ребенок плачет. Воспитателю будет проще его успокоить. Входите только тогда, когда малыш успокоиться, если войдете когда он плачет у него сформируется условный рефлекс: его плач и громкий крик вызывает мгновенное появление мамы. Придумайте ритуал-прощания или приветствия ( пожатие руки, поцелуй в нос, волшебная абракадабра или простое: «Пока, скоро увидимся!». Эти простые, но регулярно повторяющиеся мелочи позволят малышу прогнозировать ситуацию (мама всегда приходит за мной, когда говорит: «Пока, скоро увидимся!»).  Малыши очень чувствуют эмоциональное состояние близких для них взрослых. Ваше спокойствие, уверенность говорят малышу, что все в порядке и можно смело отправляться в группу и наоборот – ваша тревога передается ребенку, даже если реальной причины для него нет.</vt:lpstr>
      <vt:lpstr>Первое время около месяца, стоит оставлять ребенка только до обеда. После прогулки он может вернуться в группу, пообедать и потом вы его забираете. Если ребенок сам выразит желание остаться в группе и спать вместе с детьми, то оставляйте его. Если малыш еще не готов оставаться – не торопите события. Лучше немного подождать и не травмировать психику, чем поспешить и получить травму. Некоторые родители ошибочно полагают, что если ребенок сходил 2-3 дня в группу нормально, то его можно оставлять на весь день. Это не так. Первая неделя – это знакомство с новым, настоящая адаптация начинается со второй недели, когда малыш понимает, что сюда ему придется ходить каждый день. </vt:lpstr>
      <vt:lpstr>Факторы, мешающие адаптации  малыша к д/с:   -Слишком сильная зависимость ребенка от мамы;  -Чрезмерная тревожность родителей; - Нежелание взрослых давать большую самостоятельность малышу;  -Воспитание ребенка в системе «вседозволенность»;  - Неврологическая симптоматика у ребенка: астеничность, гиперактивность и т.п.;  -Болезненность малыша;  -Отсутствие в доме адекватного малышу режима дня.</vt:lpstr>
      <vt:lpstr>Помните всегда:  От родителей во многом зависит эмоциональный настрой ребенка.  Никогда не говорите фразы : "Вот будешь вести себя плохо, в садике тебя накажут". По утрам когда собираетесь в детский  сад, старайтесь создавать спокойную, жизнерадостную атмосферу, с позитивным настроем обсуждайте предстоящий день. Тогда он точно будет удачным и для вас и для ребенка</vt:lpstr>
      <vt:lpstr>          НОД  психолога с детьми в период адаптации к дошкольному учреждению          </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30</cp:revision>
  <dcterms:created xsi:type="dcterms:W3CDTF">2014-05-07T16:07:49Z</dcterms:created>
  <dcterms:modified xsi:type="dcterms:W3CDTF">2016-01-12T08:24:46Z</dcterms:modified>
</cp:coreProperties>
</file>