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</p:sldMasterIdLst>
  <p:sldIdLst>
    <p:sldId id="262" r:id="rId5"/>
    <p:sldId id="266" r:id="rId6"/>
    <p:sldId id="263" r:id="rId7"/>
    <p:sldId id="267" r:id="rId8"/>
    <p:sldId id="268" r:id="rId9"/>
    <p:sldId id="275" r:id="rId10"/>
    <p:sldId id="272" r:id="rId11"/>
    <p:sldId id="273" r:id="rId12"/>
    <p:sldId id="270" r:id="rId13"/>
    <p:sldId id="276" r:id="rId14"/>
    <p:sldId id="277" r:id="rId15"/>
    <p:sldId id="278" r:id="rId16"/>
    <p:sldId id="280" r:id="rId17"/>
    <p:sldId id="282" r:id="rId18"/>
    <p:sldId id="284" r:id="rId19"/>
    <p:sldId id="285" r:id="rId20"/>
    <p:sldId id="286" r:id="rId21"/>
    <p:sldId id="287" r:id="rId22"/>
    <p:sldId id="293" r:id="rId23"/>
    <p:sldId id="29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yatta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99FF"/>
    <a:srgbClr val="3366FF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92" autoAdjust="0"/>
  </p:normalViewPr>
  <p:slideViewPr>
    <p:cSldViewPr>
      <p:cViewPr>
        <p:scale>
          <a:sx n="70" d="100"/>
          <a:sy n="70" d="100"/>
        </p:scale>
        <p:origin x="-13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«Выбери музыку»</a:t>
            </a:r>
          </a:p>
        </c:rich>
      </c:tx>
      <c:layout>
        <c:manualLayout>
          <c:xMode val="edge"/>
          <c:yMode val="edge"/>
          <c:x val="0.30671630621289014"/>
          <c:y val="9.876680368847921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«Выбери музыку»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8.1329833770778667E-2"/>
                  <c:y val="3.297337832770908E-2"/>
                </c:manualLayout>
              </c:layout>
              <c:showVal val="1"/>
            </c:dLbl>
            <c:dLbl>
              <c:idx val="2"/>
              <c:layout>
                <c:manualLayout>
                  <c:x val="0.12370346196101677"/>
                  <c:y val="-5.282190867681369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уровень </c:v>
                </c:pt>
                <c:pt idx="1">
                  <c:v>средний уровень </c:v>
                </c:pt>
                <c:pt idx="2">
                  <c:v>низкий уровень 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0.22200000000000009</c:v>
                </c:pt>
                <c:pt idx="1">
                  <c:v>0.37000000000000016</c:v>
                </c:pt>
                <c:pt idx="2">
                  <c:v>0.40800000000000008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266313065033591"/>
          <c:y val="0.45382202224721935"/>
          <c:w val="0.2934479804607758"/>
          <c:h val="0.30257436570428736"/>
        </c:manualLayout>
      </c:layout>
      <c:txPr>
        <a:bodyPr/>
        <a:lstStyle/>
        <a:p>
          <a:pPr>
            <a:defRPr sz="1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38100">
      <a:solidFill>
        <a:srgbClr val="0000CC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5432870370370369"/>
          <c:y val="2.3809523809523812E-2"/>
        </c:manualLayout>
      </c:layout>
      <c:txPr>
        <a:bodyPr/>
        <a:lstStyle/>
        <a:p>
          <a:pPr>
            <a:defRPr sz="1800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Художественно-экспрессивный тест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000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 уровень </c:v>
                </c:pt>
                <c:pt idx="1">
                  <c:v>средний уровень </c:v>
                </c:pt>
                <c:pt idx="2">
                  <c:v>низкий уровень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0.30000000000000016</c:v>
                </c:pt>
                <c:pt idx="1">
                  <c:v>0.37000000000000016</c:v>
                </c:pt>
                <c:pt idx="2">
                  <c:v>0.33000000000000024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rgbClr val="0000CC"/>
        </a:gs>
        <a:gs pos="100000">
          <a:schemeClr val="folHlink">
            <a:gamma/>
            <a:tint val="9020"/>
            <a:invGamma/>
          </a:schemeClr>
        </a:gs>
      </a:gsLst>
      <a:path path="rect">
        <a:fillToRect r="100000" b="100000"/>
      </a:path>
    </a:gradFill>
    <a:ln w="38100">
      <a:solidFill>
        <a:srgbClr val="0000CC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Недописанный тезис 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Недописанный тезис 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0.19</c:v>
                </c:pt>
                <c:pt idx="1">
                  <c:v>0.37000000000000016</c:v>
                </c:pt>
                <c:pt idx="2">
                  <c:v>0.44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>
            <a:defRPr sz="11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38100">
      <a:solidFill>
        <a:srgbClr val="0000CC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sz="1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ранжирования</a:t>
            </a: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3447980460775733E-2"/>
          <c:y val="0.22932164729408813"/>
          <c:w val="0.55605078011081943"/>
          <c:h val="0.680146544181977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Методика ранжирования</c:v>
                </c:pt>
              </c:strCache>
            </c:strRef>
          </c:tx>
          <c:explosion val="25"/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Музеи, галереи и т.д.</c:v>
                </c:pt>
                <c:pt idx="1">
                  <c:v>Театр, кино, зоосад</c:v>
                </c:pt>
                <c:pt idx="2">
                  <c:v>Столовую, дискотеку, улицу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0.30000000000000016</c:v>
                </c:pt>
                <c:pt idx="1">
                  <c:v>0.4</c:v>
                </c:pt>
                <c:pt idx="2">
                  <c:v>0.30000000000000016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748377806940829"/>
          <c:y val="0.3796653543307088"/>
          <c:w val="0.30862733304170331"/>
          <c:h val="0.35852643419572572"/>
        </c:manualLayout>
      </c:layout>
      <c:txPr>
        <a:bodyPr/>
        <a:lstStyle/>
        <a:p>
          <a:pPr>
            <a:defRPr sz="11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 w="38100">
      <a:solidFill>
        <a:srgbClr val="0000CC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-1.876269344226137E-3"/>
                  <c:y val="0.15886007804464508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Сформированность эстетической воспитанности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249483235378439E-2"/>
                  <c:y val="0.19519515929666897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Сформированность эстетической воспитанности 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0.38000000000000017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9.9876624210287045E-3"/>
                  <c:y val="0.257116133773827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i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Сформированность эстетической воспитанности 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0.37000000000000016</c:v>
                </c:pt>
              </c:numCache>
            </c:numRef>
          </c:val>
        </c:ser>
        <c:shape val="cylinder"/>
        <c:axId val="132421504"/>
        <c:axId val="132423040"/>
        <c:axId val="0"/>
      </c:bar3DChart>
      <c:catAx>
        <c:axId val="132421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23040"/>
        <c:crosses val="autoZero"/>
        <c:auto val="1"/>
        <c:lblAlgn val="ctr"/>
        <c:lblOffset val="100"/>
      </c:catAx>
      <c:valAx>
        <c:axId val="1324230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421504"/>
        <c:crosses val="autoZero"/>
        <c:crossBetween val="between"/>
      </c:valAx>
    </c:plotArea>
    <c:legend>
      <c:legendPos val="r"/>
      <c:txPr>
        <a:bodyPr/>
        <a:lstStyle/>
        <a:p>
          <a:pPr>
            <a:defRPr sz="12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ln w="38100">
      <a:solidFill>
        <a:srgbClr val="0000CC"/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09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96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65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9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315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398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978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149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865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627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757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98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5399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416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4852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5C56-A2CC-4C6B-99C9-1C362AEB387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8541-6E06-4D26-97F1-4776BF355C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560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E472D-9383-450A-A0A8-06F4088BE6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A24D-4BE5-4D09-AAC7-40E06E86D2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8051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F1281-2C51-4205-81D7-255AE76B28A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3175-ACDB-4753-B4F5-7985D5E8229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584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8DC85-235E-4F6F-9ED6-79E48D52BB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0771-61BB-47F2-A3CB-40A0FF2237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73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18C8-9D7A-485B-BC0F-88D7D1EFB96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26CB-8AB1-4772-A5DC-21F43E1CD6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7798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44E8-8904-431B-BE17-B5DC16801DD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ED53D-2D19-4A9F-884E-BF0E7F3D25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013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BC166-C40A-4581-9C92-91BC6766BAE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592E1-AE1F-4511-B2B2-9C99C0228F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89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2244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A6B2-4442-42B3-AAE0-F8CD3FE55C8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FE029-023E-48DF-84D3-4B3BB899AC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8114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BA214-653F-4B19-9F87-7CB464379D5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07F2F-14FB-4BBA-8D4D-73D248C88E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04093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D05BC-C094-4288-B4EF-C236CAACE2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A501D-0066-4010-ACAD-A1134B112B2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0592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E9039-7BAC-40E5-935A-88C1FAA23F5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757CC-3482-449D-B87A-98C82A7B1A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0865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02808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2097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0760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5582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7052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81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0330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118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0003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9091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499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090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0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14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03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24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77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97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86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78005E-B3E5-43AA-BB5A-155B39F225A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0DFE4C-504E-4234-958F-C170ADAC27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8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5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21" y="3429000"/>
            <a:ext cx="9144000" cy="1296143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prstClr val="white"/>
                </a:solidFill>
                <a:latin typeface="Times New Roman"/>
                <a:ea typeface="Calibri"/>
              </a:rPr>
              <a:t>«Эстетическое воспитание как средство формирования личности младшего школьника на примере специализированного хореографического класса МОБУ СОШ № 27 </a:t>
            </a:r>
            <a:r>
              <a:rPr lang="ru-RU" sz="2400" b="1" dirty="0" smtClean="0">
                <a:solidFill>
                  <a:prstClr val="white"/>
                </a:solidFill>
                <a:latin typeface="Times New Roman"/>
                <a:ea typeface="Calibri"/>
              </a:rPr>
              <a:t>ГО «город Якутск»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5089358"/>
            <a:ext cx="51125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Барашкова</a:t>
            </a:r>
            <a:r>
              <a:rPr lang="ru-RU" sz="2800" b="1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Оксана </a:t>
            </a:r>
            <a:r>
              <a:rPr lang="en-US" sz="2800" b="1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Рустемовна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sz="2400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МОБУ СОШ № 27</a:t>
            </a:r>
            <a:r>
              <a:rPr lang="en-US" sz="2400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CC"/>
                </a:solidFill>
                <a:latin typeface="Monotype Corsiva" pitchFamily="66" charset="0"/>
                <a:cs typeface="Times New Roman" pitchFamily="18" charset="0"/>
              </a:rPr>
              <a:t>ГО «город Якутск»</a:t>
            </a:r>
            <a:endParaRPr lang="ru-RU" sz="2400" dirty="0">
              <a:solidFill>
                <a:srgbClr val="0000CC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10" name="Содержимое 10" descr="PA26043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188640"/>
            <a:ext cx="9144000" cy="3024336"/>
          </a:xfrm>
          <a:prstGeom prst="rect">
            <a:avLst/>
          </a:prstGeom>
          <a:ln w="38100" cmpd="sng">
            <a:noFill/>
          </a:ln>
        </p:spPr>
      </p:pic>
    </p:spTree>
    <p:extLst>
      <p:ext uri="{BB962C8B-B14F-4D97-AF65-F5344CB8AC3E}">
        <p14:creationId xmlns:p14="http://schemas.microsoft.com/office/powerpoint/2010/main" xmlns="" val="48584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08098"/>
            <a:ext cx="9144000" cy="46166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1956387"/>
              </p:ext>
            </p:extLst>
          </p:nvPr>
        </p:nvGraphicFramePr>
        <p:xfrm>
          <a:off x="395535" y="1409542"/>
          <a:ext cx="8496945" cy="5186007"/>
        </p:xfrm>
        <a:graphic>
          <a:graphicData uri="http://schemas.openxmlformats.org/drawingml/2006/table">
            <a:tbl>
              <a:tblPr firstRow="1" firstCol="1" bandRow="1"/>
              <a:tblGrid>
                <a:gridCol w="341724"/>
                <a:gridCol w="2595200"/>
                <a:gridCol w="2471411"/>
                <a:gridCol w="3088610"/>
              </a:tblGrid>
              <a:tr h="83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Музыка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Учимся слушать музыку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Воспитывать у детей умение слушать музыку.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Учить воспринимать и оценивать музыку.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организовать  свои действия под музыку.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Характер музыкального произведения. 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Слушая музыку, определить ее характер (веселая, грустная, тревожная).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Темпы      музыкальных      произведений      (быстрый,      медленный, умеренный).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Слушая музыку, определить ее темп.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Динамические оттенки (громко, тихо, умеренно).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Слушая музыку, определить динамические оттенки.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17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Биография и творческий путь Петра Чайковского. Музыкальное наследие композитора</a:t>
                      </a:r>
                      <a:r>
                        <a:rPr lang="ru-RU" sz="9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творчеством П.И. Чайковского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Живопись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Учимся рассматривать картину. Экскурсия в художественный музей.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Воспитывать у детей умение понимать художественные картины.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Учить воспринимать и оценивать красоту русской природы в произведениях Шишкина И.И..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Развивать умение передать в рисунке свое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настроение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Знакомство с художественным искусством. Посещение музея.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Знакомство с творчеством И.И. Шишкина. Отличительная черта работ Шишкина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Проба кисти. Практическая работа учащихся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1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Знакомство с творчеством И.И. Шишкина.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Балет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истории балета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Воспитывать у детей умение понимать искусство балет.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Учить воспринимать и оценивать красоту движения, пластику тела человека.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Знакомство с искусством балет, с историей балета.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Знакомство с балетом «Снежная королева».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Практическая работа.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Рисунок «Снежная королева»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Балет «Снежная королева»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Театр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2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такое театр? Какие театры существуют? Правила поведения в театре.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Воспитывать у детей любовь к театру.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Раскрыть творческие способности учащихся.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Дать возможность почувствовать себя артистом театра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Знакомство с театром. Что такое театр. Виды театров.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Знакомство с правилами поведения в театре.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 Практическая работа.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Инсценировка русской народной сказки «Колобок»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 Поэтическая тетрадь «Пока горит свеча»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 теперь артисты. Инсценировка сказки.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31" marR="273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992422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548680"/>
            <a:ext cx="9144000" cy="46166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1758590"/>
              </p:ext>
            </p:extLst>
          </p:nvPr>
        </p:nvGraphicFramePr>
        <p:xfrm>
          <a:off x="179512" y="1050865"/>
          <a:ext cx="8712967" cy="56443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0412"/>
                <a:gridCol w="2661178"/>
                <a:gridCol w="2534245"/>
                <a:gridCol w="3167132"/>
              </a:tblGrid>
              <a:tr h="165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</a:tr>
              <a:tr h="1878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Музыка</a:t>
                      </a:r>
                    </a:p>
                  </a:txBody>
                  <a:tcPr marL="30747" marR="307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творчеством Антонио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Вивальди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Времена года.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 marL="20955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Закрепить знания, навыки, полученные на первом году обучения.</a:t>
                      </a: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анализировать музыкальное  произведение.</a:t>
                      </a: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воспринимать и оценивать музыку.</a:t>
                      </a: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умение организовать  свои действия под музыку.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Биография и творческий путь Антонио Вивальди. Музыкальное наследие композитора.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Практическая работа.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Рисунок на тему «Любимое время года»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Биография и творческий путь Сергея Прокофьева Музыкальное наследие композитора.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Практическая работа.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Рисунок к балету «Золушка» под музыку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</a:tr>
              <a:tr h="10211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творчеством С.С. Прокофьева. Музыка к балету «Золушка»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Живопись</a:t>
                      </a:r>
                    </a:p>
                  </a:txBody>
                  <a:tcPr marL="30747" marR="307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 в творчестве русских художников.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у детей умение понимать художественные картины.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воспринимать и оценивать красоту русской природы в произведениях художников.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умение передать в рисунке свое настроение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Тема природы в произведениях русских художников. Знакомство с творчеством русских художников: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Ладыгина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О.Ю., Янова В.Л. и других.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Знакомство с творчеством С.П. Курицына.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Проба кисти. Практическая работа учащихся.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</a:tr>
              <a:tr h="10034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творчеством С.П. Курицына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Балет</a:t>
                      </a:r>
                    </a:p>
                  </a:txBody>
                  <a:tcPr marL="30747" marR="307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истории якутского балета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воспринимать и оценивать красоту движения, пластику тела человека.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 детей умение понимать искусство балет.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любовь к классическому танцу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Знакомство с историей якутского балета.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Знакомство с балетом «Золушка».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Практическая работа.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Рисунок «Золушка»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</a:tr>
              <a:tr h="10034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Балет «Золушка»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2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Известные якутские артисты театра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у детей любовь к театру.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Раскрыть творческие способности учащихся.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Дать возможность почувствовать себя артистом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театра.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Знакомство с театром. Что такое театр. Виды театров.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Знакомство с балетом «Снежная королева».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Практическая работа.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Инсценировка военной песни.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</a:tr>
              <a:tr h="8022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Инсценировка военной песни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0747" marR="3074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928708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планирование.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08098"/>
            <a:ext cx="9144000" cy="46166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3436810"/>
              </p:ext>
            </p:extLst>
          </p:nvPr>
        </p:nvGraphicFramePr>
        <p:xfrm>
          <a:off x="215516" y="1268760"/>
          <a:ext cx="8712968" cy="52889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0412"/>
                <a:gridCol w="2661179"/>
                <a:gridCol w="2534243"/>
                <a:gridCol w="3167134"/>
              </a:tblGrid>
              <a:tr h="125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</a:tr>
              <a:tr h="125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Вальс. Произведения известных композиторов. Учимся танцевать вальс.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 анализировать музыкальное  произведение.</a:t>
                      </a: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воспринимать и оценивать музыку.</a:t>
                      </a:r>
                    </a:p>
                    <a:p>
                      <a:pPr indent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умение организовать  свои действия под музыку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Познакомить детей с историей бального танца.</a:t>
                      </a:r>
                    </a:p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Научить основам танца «Полька».</a:t>
                      </a:r>
                    </a:p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Разучить основные элементы танца «Вальс».</a:t>
                      </a:r>
                    </a:p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Биография и творческий путь Дмитрия Шостаковича. Музыкальное наследие композитора.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</a:tr>
              <a:tr h="880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 музыки. 7 симфония Д.Д. Шостаковича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Живопись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творчеством И.К. Айвазовского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у детей умение понимать художественные картины.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воспринимать и оценивать произведения художников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Знакомство с творчеством И.К. Айвазовского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Посещение художественного музея.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</a:tr>
              <a:tr h="7543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художественного музея.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Балет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4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Великие артисты русского балета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воспринимать и оценивать красоту движения, пластику тела человека.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у детей умение понимать искусство балет.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любовь к классическому танцу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Знакомство с великими артистами русского балета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Знакомство с балетом «Щелкунчик».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Практическая работа.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Рисунок «Золушка»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</a:tr>
              <a:tr h="880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Балет «Щелкунчик»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Театр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Саха театра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 у детей любовь к театру.</a:t>
                      </a:r>
                    </a:p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театрами республики.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репертуаром театров.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</a:tr>
              <a:tr h="3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 театра юного зрителя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996" marR="4099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9287080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1785" y="0"/>
            <a:ext cx="9144000" cy="1052736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itchFamily="18" charset="0"/>
              </a:rPr>
              <a:t>Мониторинг 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сформированности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эстетической воспитанности школьников.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78" y="1145215"/>
            <a:ext cx="9144000" cy="46166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Л.В. Школяр «Выбери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музыку»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75259657"/>
              </p:ext>
            </p:extLst>
          </p:nvPr>
        </p:nvGraphicFramePr>
        <p:xfrm>
          <a:off x="179512" y="1700808"/>
          <a:ext cx="511256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Объект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9326" y="4138726"/>
            <a:ext cx="3456384" cy="2592288"/>
          </a:xfrm>
          <a:prstGeom prst="round2DiagRect">
            <a:avLst>
              <a:gd name="adj1" fmla="val 385"/>
              <a:gd name="adj2" fmla="val 28153"/>
            </a:avLst>
          </a:prstGeom>
          <a:ln w="38100" cap="sq">
            <a:solidFill>
              <a:srgbClr val="0000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65824461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1785" y="0"/>
            <a:ext cx="9144000" cy="1052736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itchFamily="18" charset="0"/>
              </a:rPr>
              <a:t>Мониторинг 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сформированности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эстетической воспитанности школьников.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78" y="1082473"/>
            <a:ext cx="9144000" cy="58714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Художественно-экспрессивный тест.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257811654"/>
              </p:ext>
            </p:extLst>
          </p:nvPr>
        </p:nvGraphicFramePr>
        <p:xfrm>
          <a:off x="179512" y="1844824"/>
          <a:ext cx="475252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Объект 1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3933056"/>
            <a:ext cx="3360373" cy="2520280"/>
          </a:xfrm>
          <a:prstGeom prst="round2DiagRect">
            <a:avLst>
              <a:gd name="adj1" fmla="val 1742"/>
              <a:gd name="adj2" fmla="val 19674"/>
            </a:avLst>
          </a:prstGeom>
          <a:ln w="38100" cap="sq">
            <a:solidFill>
              <a:srgbClr val="0000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6582902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1785" y="0"/>
            <a:ext cx="9144000" cy="1052736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itchFamily="18" charset="0"/>
              </a:rPr>
              <a:t>Мониторинг 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сформированности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эстетической воспитанности школьников.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78" y="1114439"/>
            <a:ext cx="91440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- недописанный тезис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2778088539"/>
              </p:ext>
            </p:extLst>
          </p:nvPr>
        </p:nvGraphicFramePr>
        <p:xfrm>
          <a:off x="251520" y="1916832"/>
          <a:ext cx="44644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Объект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932040" y="3562574"/>
            <a:ext cx="3966592" cy="2952328"/>
          </a:xfrm>
          <a:prstGeom prst="round2DiagRect">
            <a:avLst>
              <a:gd name="adj1" fmla="val 21059"/>
              <a:gd name="adj2" fmla="val 0"/>
            </a:avLst>
          </a:prstGeom>
          <a:ln w="38100" cap="sq">
            <a:solidFill>
              <a:srgbClr val="0000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905620858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1785" y="0"/>
            <a:ext cx="9144000" cy="1052736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itchFamily="18" charset="0"/>
              </a:rPr>
              <a:t>Мониторинг 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сформированности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эстетической воспитанности школьников.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78" y="1114439"/>
            <a:ext cx="91440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ранжирования. 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177348581"/>
              </p:ext>
            </p:extLst>
          </p:nvPr>
        </p:nvGraphicFramePr>
        <p:xfrm>
          <a:off x="251520" y="1844824"/>
          <a:ext cx="4551737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Объект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5" y="3573016"/>
            <a:ext cx="3867851" cy="3028950"/>
          </a:xfrm>
          <a:prstGeom prst="round2DiagRect">
            <a:avLst>
              <a:gd name="adj1" fmla="val 0"/>
              <a:gd name="adj2" fmla="val 50000"/>
            </a:avLst>
          </a:prstGeom>
          <a:ln w="38100" cap="sq">
            <a:solidFill>
              <a:srgbClr val="0000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97147516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1785" y="0"/>
            <a:ext cx="9144000" cy="1052736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itchFamily="18" charset="0"/>
              </a:rPr>
              <a:t>Мониторинг 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сформированности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эстетической воспитанности школьников.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78" y="1114439"/>
            <a:ext cx="9144000" cy="52322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результаты входной диагностики </a:t>
            </a:r>
            <a:r>
              <a:rPr lang="ru-RU" sz="2800" b="1" dirty="0" smtClean="0"/>
              <a:t>.</a:t>
            </a:r>
            <a:endParaRPr kumimoji="0" lang="ru-RU" sz="360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452170239"/>
              </p:ext>
            </p:extLst>
          </p:nvPr>
        </p:nvGraphicFramePr>
        <p:xfrm>
          <a:off x="251520" y="1772816"/>
          <a:ext cx="5616623" cy="3588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Объект 4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788024" y="4335692"/>
            <a:ext cx="4038600" cy="2276635"/>
          </a:xfrm>
          <a:prstGeom prst="round2DiagRect">
            <a:avLst>
              <a:gd name="adj1" fmla="val 48708"/>
              <a:gd name="adj2" fmla="val 0"/>
            </a:avLst>
          </a:prstGeom>
          <a:ln w="38100" cap="sq">
            <a:solidFill>
              <a:srgbClr val="0000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9583995"/>
      </p:ext>
    </p:ext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00FF"/>
          </a:solidFill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7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работе по эстетическому воспитанию детей необходимо использовать разные формы и методы работы, правильно сочетать их между собой. Выбор методов и необходимость комплексного их использования определяется возрастными возможностями детей, характером </a:t>
            </a:r>
            <a:r>
              <a:rPr lang="ru-RU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-образовательных задач, которые решает учитель. </a:t>
            </a:r>
          </a:p>
          <a:p>
            <a:pPr algn="just"/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   решения   задач эстетического воспитания зависит от многократного и вариативного их использования. Они способствуют формированию у школьников отчетливых знаний об окружающем мире, об истории, традициях, ценностях своей Родины, об искусстве в целом.</a:t>
            </a:r>
          </a:p>
          <a:p>
            <a:pPr algn="just"/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Тесное    сотрудничество    и    взаимодействие  педагогов   и родителей  на основе единства и взаимопонимания по вопросам воспитания даст свои результаты: дети станут отзывчивее, гуманнее, терпимее друг к другу,  активно участвовать в жизни класса и школы, будут гордиться своей страной, уважать и знать историю своего Отечества, любить и восхищаться произведениями искусства.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138631666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359" y="116632"/>
            <a:ext cx="8229600" cy="418058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работы учащихся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248" y="836712"/>
            <a:ext cx="3174504" cy="238087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692696"/>
            <a:ext cx="2484276" cy="3312368"/>
          </a:xfrm>
        </p:spPr>
      </p:pic>
      <p:pic>
        <p:nvPicPr>
          <p:cNvPr id="7" name="Объект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115110"/>
            <a:ext cx="3096344" cy="2322258"/>
          </a:xfrm>
          <a:prstGeom prst="rect">
            <a:avLst/>
          </a:prstGeom>
        </p:spPr>
      </p:pic>
      <p:pic>
        <p:nvPicPr>
          <p:cNvPr id="8" name="Объект 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788024" y="4214164"/>
            <a:ext cx="3744416" cy="231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02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431540" y="260648"/>
            <a:ext cx="8352928" cy="6336704"/>
          </a:xfrm>
        </p:spPr>
        <p:txBody>
          <a:bodyPr>
            <a:normAutofit fontScale="32500" lnSpcReduction="20000"/>
          </a:bodyPr>
          <a:lstStyle/>
          <a:p>
            <a:pPr marL="0" lvl="0" indent="360000" algn="just">
              <a:spcBef>
                <a:spcPts val="0"/>
              </a:spcBef>
              <a:buNone/>
            </a:pPr>
            <a:endParaRPr lang="ru-RU" sz="4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7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</a:t>
            </a:r>
            <a:r>
              <a:rPr lang="ru-RU" sz="7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ru-RU" sz="7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школой поставлена задача – создать условия, в которых все позитивные ценности общества стали бы достоянием личности учащегося. Эта задача решается на государственном уровне. Были приняты  государственные программные документы в сфере развития и модернизации российского образования.</a:t>
            </a:r>
          </a:p>
          <a:p>
            <a:pPr marL="0" lvl="0" indent="360000" algn="just">
              <a:spcBef>
                <a:spcPts val="0"/>
              </a:spcBef>
              <a:buNone/>
            </a:pPr>
            <a:r>
              <a:rPr lang="ru-RU" sz="7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7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 человечества сидит сейчас за партой, оно еще очень наивно, </a:t>
            </a:r>
            <a:r>
              <a:rPr lang="ru-RU" sz="7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доверчиво, чистосердечно</a:t>
            </a:r>
            <a:r>
              <a:rPr lang="ru-RU" sz="7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Оно целиком в наших взрослых руках. Какими мы сформируем их, наших детей, - такими они и будут. И не только они. Таким будет и общество через 30 - 40 лет, общество, построенное ими по тем представлениям, которые мы у них создадим" Так говорил Б.М. </a:t>
            </a:r>
            <a:r>
              <a:rPr lang="ru-RU" sz="7200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Неменский</a:t>
            </a:r>
            <a:r>
              <a:rPr lang="ru-RU" sz="7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7200" i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72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</a:t>
            </a:r>
            <a:r>
              <a:rPr lang="ru-RU" sz="72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возраст наиболее благоприятен для формирования мировоззрения личности. Чувство красоты природы, произведений искусства, музыкальных шедевров человечества, мастерство артистов театрального и балетного искусства создают в ребенке особые эмоциональные переживания, возбуждают непосредственный интерес к жизни, обостряют любознательность, развивают мышление, память, волю и в итоге формируют эстетический вкус.</a:t>
            </a:r>
          </a:p>
          <a:p>
            <a:pPr marL="0" lvl="0" indent="360000" algn="just">
              <a:spcBef>
                <a:spcPts val="0"/>
              </a:spcBef>
              <a:buNone/>
            </a:pPr>
            <a:endParaRPr 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2107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3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55778"/>
            <a:ext cx="4038600" cy="2897187"/>
          </a:xfrm>
        </p:spPr>
      </p:pic>
      <p:pic>
        <p:nvPicPr>
          <p:cNvPr id="12" name="Объект 11"/>
          <p:cNvPicPr>
            <a:picLocks noGrp="1" noChangeAspect="1"/>
          </p:cNvPicPr>
          <p:nvPr>
            <p:ph sz="half" idx="4294967295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501008"/>
            <a:ext cx="4038600" cy="3021013"/>
          </a:xfrm>
        </p:spPr>
      </p:pic>
      <p:pic>
        <p:nvPicPr>
          <p:cNvPr id="8" name="Объект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4038600" cy="2964325"/>
          </a:xfrm>
          <a:prstGeom prst="rect">
            <a:avLst/>
          </a:prstGeom>
        </p:spPr>
      </p:pic>
      <p:pic>
        <p:nvPicPr>
          <p:cNvPr id="11" name="Объект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267337"/>
            <a:ext cx="4038600" cy="333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49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611560" y="2420888"/>
            <a:ext cx="7992888" cy="201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формирования личности младшего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эстетическое воспитание младшего 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эффективные педагогические условия эстетического воспитания младших школьников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021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Объект 4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151620" y="548680"/>
            <a:ext cx="4248472" cy="1736201"/>
          </a:xfrm>
          <a:prstGeom prst="rect">
            <a:avLst/>
          </a:prstGeom>
          <a:ln w="38100" cap="sq">
            <a:solidFill>
              <a:srgbClr val="0000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Объект 5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275856" y="4581127"/>
            <a:ext cx="5252388" cy="1670253"/>
          </a:xfrm>
          <a:prstGeom prst="rect">
            <a:avLst/>
          </a:prstGeom>
          <a:ln w="38100" cap="sq">
            <a:solidFill>
              <a:srgbClr val="0000CC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708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539552" y="476672"/>
            <a:ext cx="8136904" cy="590465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u="sng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</a:t>
            </a: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младшего школьника посредством эстетического воспитания должно осуществляться с соблюдением следующих условий: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 целостная образовательная среда, включающая урочную, внеурочную и внешкольную деятельность, учитывающая историко-культурную, этническую и  региональную специфику воспитательного процесса;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работа осуществляется на основе </a:t>
            </a:r>
            <a:r>
              <a:rPr lang="ru-RU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 и принципах системности и непрерывности;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мониторинг </a:t>
            </a:r>
            <a:r>
              <a:rPr lang="ru-RU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эстетических чувств как ценности у младших школьников.</a:t>
            </a:r>
          </a:p>
        </p:txBody>
      </p:sp>
      <p:sp>
        <p:nvSpPr>
          <p:cNvPr id="4" name="Рамка 3"/>
          <p:cNvSpPr/>
          <p:nvPr/>
        </p:nvSpPr>
        <p:spPr>
          <a:xfrm>
            <a:off x="170047" y="188640"/>
            <a:ext cx="8856984" cy="6471864"/>
          </a:xfrm>
          <a:prstGeom prst="frame">
            <a:avLst>
              <a:gd name="adj1" fmla="val 2107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22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395536" y="332656"/>
            <a:ext cx="8424936" cy="28803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 </a:t>
            </a:r>
            <a:endParaRPr lang="ru-RU" b="1" u="sng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Определить сущность, форму, способы и методы эстетического воспитания младших школьников в современных условиях.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Разработать программу эстетического воспитания младших школьников.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Апробировать и обобщить результаты внедрения разработанной программы в опытно-экспериментальной работе</a:t>
            </a:r>
            <a:r>
              <a:rPr lang="ru-RU" sz="2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E:\Для распечатки ПЕД ИДЕЯ\P4250726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3356992"/>
            <a:ext cx="4567366" cy="2304256"/>
          </a:xfrm>
          <a:prstGeom prst="wave">
            <a:avLst>
              <a:gd name="adj1" fmla="val 12500"/>
              <a:gd name="adj2" fmla="val -1191"/>
            </a:avLst>
          </a:prstGeom>
          <a:noFill/>
          <a:ln w="25400">
            <a:solidFill>
              <a:srgbClr val="0000CC"/>
            </a:solidFill>
          </a:ln>
        </p:spPr>
      </p:pic>
      <p:sp>
        <p:nvSpPr>
          <p:cNvPr id="4" name="Рамка 3"/>
          <p:cNvSpPr/>
          <p:nvPr/>
        </p:nvSpPr>
        <p:spPr>
          <a:xfrm>
            <a:off x="170047" y="188640"/>
            <a:ext cx="8856984" cy="6471864"/>
          </a:xfrm>
          <a:prstGeom prst="frame">
            <a:avLst>
              <a:gd name="adj1" fmla="val 2107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1026" name="Picture 2" descr="E:\Для распечатки ПЕД ИДЕЯ\CAM0022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940152" y="3501008"/>
            <a:ext cx="2592288" cy="1944216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52738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403350" y="476250"/>
            <a:ext cx="712787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b="1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ctr" eaLnBrk="1" hangingPunct="1"/>
            <a:endParaRPr lang="ru-RU" altLang="ru-RU" sz="2400" b="1" i="1" dirty="0">
              <a:solidFill>
                <a:srgbClr val="CC3300"/>
              </a:solidFill>
            </a:endParaRPr>
          </a:p>
          <a:p>
            <a:pPr algn="just" eaLnBrk="1" hangingPunct="1"/>
            <a:endParaRPr lang="ru-RU" altLang="ru-RU" sz="2400" b="1" i="1" dirty="0">
              <a:solidFill>
                <a:srgbClr val="CC33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11560" y="1268760"/>
            <a:ext cx="4679950" cy="1008112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355600">
            <a:bevelT w="165100" prst="coolSlan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психолого-педагогической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литературы по теме исследования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516688" y="1341438"/>
            <a:ext cx="2014537" cy="719410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39552" y="2852936"/>
            <a:ext cx="5040560" cy="864667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50000">
                <a:schemeClr val="bg1"/>
              </a:gs>
              <a:gs pos="100000">
                <a:srgbClr val="0000CC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обобщение педагогического опыта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012160" y="3429000"/>
            <a:ext cx="2519362" cy="1224781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66FF99">
                  <a:gamma/>
                  <a:tint val="2313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творческие работы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575047" y="4138660"/>
            <a:ext cx="2376488" cy="9354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folHlink">
                  <a:gamma/>
                  <a:tint val="9020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572000" y="5373216"/>
            <a:ext cx="3960813" cy="936104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25098"/>
                  <a:invGamma/>
                </a:srgbClr>
              </a:gs>
              <a:gs pos="100000">
                <a:srgbClr val="0000CC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качественный и количественный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 результатов</a:t>
            </a:r>
          </a:p>
        </p:txBody>
      </p:sp>
      <p:sp>
        <p:nvSpPr>
          <p:cNvPr id="8213" name="Line 12"/>
          <p:cNvSpPr>
            <a:spLocks noChangeShapeType="1"/>
          </p:cNvSpPr>
          <p:nvPr/>
        </p:nvSpPr>
        <p:spPr bwMode="auto">
          <a:xfrm flipH="1">
            <a:off x="323850" y="765175"/>
            <a:ext cx="2519363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13"/>
          <p:cNvSpPr>
            <a:spLocks noChangeShapeType="1"/>
          </p:cNvSpPr>
          <p:nvPr/>
        </p:nvSpPr>
        <p:spPr bwMode="auto">
          <a:xfrm>
            <a:off x="323850" y="765175"/>
            <a:ext cx="0" cy="3743325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Line 14"/>
          <p:cNvSpPr>
            <a:spLocks noChangeShapeType="1"/>
          </p:cNvSpPr>
          <p:nvPr/>
        </p:nvSpPr>
        <p:spPr bwMode="auto">
          <a:xfrm>
            <a:off x="323850" y="1628775"/>
            <a:ext cx="2159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6" name="Line 15"/>
          <p:cNvSpPr>
            <a:spLocks noChangeShapeType="1"/>
          </p:cNvSpPr>
          <p:nvPr/>
        </p:nvSpPr>
        <p:spPr bwMode="auto">
          <a:xfrm>
            <a:off x="323850" y="3068638"/>
            <a:ext cx="2159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7" name="Line 16"/>
          <p:cNvSpPr>
            <a:spLocks noChangeShapeType="1"/>
          </p:cNvSpPr>
          <p:nvPr/>
        </p:nvSpPr>
        <p:spPr bwMode="auto">
          <a:xfrm>
            <a:off x="323850" y="4508500"/>
            <a:ext cx="2159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8" name="Line 17"/>
          <p:cNvSpPr>
            <a:spLocks noChangeShapeType="1"/>
          </p:cNvSpPr>
          <p:nvPr/>
        </p:nvSpPr>
        <p:spPr bwMode="auto">
          <a:xfrm>
            <a:off x="7092950" y="765175"/>
            <a:ext cx="1582738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9" name="Line 18"/>
          <p:cNvSpPr>
            <a:spLocks noChangeShapeType="1"/>
          </p:cNvSpPr>
          <p:nvPr/>
        </p:nvSpPr>
        <p:spPr bwMode="auto">
          <a:xfrm>
            <a:off x="8675688" y="765175"/>
            <a:ext cx="1587" cy="4751388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0" name="Line 19"/>
          <p:cNvSpPr>
            <a:spLocks noChangeShapeType="1"/>
          </p:cNvSpPr>
          <p:nvPr/>
        </p:nvSpPr>
        <p:spPr bwMode="auto">
          <a:xfrm flipH="1">
            <a:off x="8532813" y="5516563"/>
            <a:ext cx="14287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1" name="Line 20"/>
          <p:cNvSpPr>
            <a:spLocks noChangeShapeType="1"/>
          </p:cNvSpPr>
          <p:nvPr/>
        </p:nvSpPr>
        <p:spPr bwMode="auto">
          <a:xfrm flipH="1">
            <a:off x="8532813" y="4076700"/>
            <a:ext cx="14287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2" name="Line 21"/>
          <p:cNvSpPr>
            <a:spLocks noChangeShapeType="1"/>
          </p:cNvSpPr>
          <p:nvPr/>
        </p:nvSpPr>
        <p:spPr bwMode="auto">
          <a:xfrm flipH="1">
            <a:off x="8532813" y="1557338"/>
            <a:ext cx="142875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0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 «Мир искусств»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90711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dirty="0">
                <a:solidFill>
                  <a:srgbClr val="0000CC"/>
                </a:solidFill>
                <a:latin typeface="Times New Roman"/>
                <a:ea typeface="Calibri"/>
              </a:rPr>
              <a:t>Очень трудно формировать эстетические идеалы, художественный вкус, когда человеческая личность уже сложилась. Эстетическое развитие личности начинается в раннем детстве. Чтобы взрослый человек стал духовно богатым, надо обратить особое внимание на эстетическое воспитание детей дошкольного и младшего школьного возраста. Б.Т. Лихачев пишет: "Период дошкольного и младшего школьного детства является едва ли не самым решающим с точки зрения эстетического воспитания и формирования нравственно-эстетического отношения к жизни". 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556792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 </a:t>
            </a:r>
            <a:r>
              <a:rPr lang="tt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эстетического</a:t>
            </a:r>
            <a:r>
              <a:rPr lang="ru-RU" sz="2400" b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воспитания в качестве приоритетного направления</a:t>
            </a:r>
            <a:endParaRPr lang="ru-RU" sz="2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78538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979613" y="692151"/>
            <a:ext cx="5126037" cy="5046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опирается на:</a:t>
            </a:r>
            <a:endParaRPr lang="ru-RU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ФГОС </a:t>
            </a:r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НОО от 6 октября 2009 г. № 373 </a:t>
            </a:r>
            <a:endParaRPr lang="ru-RU" sz="1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008981" y="1340768"/>
            <a:ext cx="5126037" cy="92186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цели:</a:t>
            </a:r>
            <a:endParaRPr lang="ru-RU" sz="11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формирования личности ученика с присущими ему ценностями, взглядами, ориентациями, установками, мотивами деятельности и поведения.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Формирование духовных качеств, высоких эстетических чувств у младших школьников</a:t>
            </a:r>
            <a:r>
              <a:rPr lang="ru-RU" sz="1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305128" y="898408"/>
            <a:ext cx="1512168" cy="586376"/>
          </a:xfrm>
          <a:prstGeom prst="rect">
            <a:avLst/>
          </a:prstGeom>
          <a:gradFill>
            <a:gsLst>
              <a:gs pos="0">
                <a:srgbClr val="0000CC"/>
              </a:gs>
              <a:gs pos="80000">
                <a:srgbClr val="3366FF"/>
              </a:gs>
              <a:gs pos="100000">
                <a:srgbClr val="3399FF"/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2000" b="1" i="1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383261" y="1772816"/>
            <a:ext cx="1355725" cy="576436"/>
          </a:xfrm>
          <a:prstGeom prst="rect">
            <a:avLst/>
          </a:prstGeom>
          <a:gradFill>
            <a:gsLst>
              <a:gs pos="0">
                <a:srgbClr val="0000CC"/>
              </a:gs>
              <a:gs pos="80000">
                <a:srgbClr val="3366FF"/>
              </a:gs>
              <a:gs pos="100000">
                <a:srgbClr val="3399FF"/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2000" b="1" i="1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Живопись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380312" y="782571"/>
            <a:ext cx="1485900" cy="558197"/>
          </a:xfrm>
          <a:prstGeom prst="rect">
            <a:avLst/>
          </a:prstGeom>
          <a:gradFill>
            <a:gsLst>
              <a:gs pos="0">
                <a:srgbClr val="0000CC"/>
              </a:gs>
              <a:gs pos="80000">
                <a:srgbClr val="3366FF"/>
              </a:gs>
              <a:gs pos="100000">
                <a:srgbClr val="3399FF"/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600" b="1" i="1" dirty="0" smtClean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Балет</a:t>
            </a:r>
            <a:endParaRPr lang="ru-RU" sz="2000" b="1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380312" y="1751359"/>
            <a:ext cx="1485900" cy="597893"/>
          </a:xfrm>
          <a:prstGeom prst="rect">
            <a:avLst/>
          </a:prstGeom>
          <a:gradFill>
            <a:gsLst>
              <a:gs pos="0">
                <a:srgbClr val="0000CC"/>
              </a:gs>
              <a:gs pos="80000">
                <a:srgbClr val="3366FF"/>
              </a:gs>
              <a:gs pos="100000">
                <a:srgbClr val="3399FF"/>
              </a:gs>
            </a:gsLst>
          </a:gra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ru-RU" sz="1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Театр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2555962" y="2420888"/>
            <a:ext cx="4392488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Коллектив  3 </a:t>
            </a:r>
            <a:r>
              <a:rPr lang="ru-RU" sz="1400" b="1" u="sng" dirty="0" smtClean="0">
                <a:solidFill>
                  <a:srgbClr val="FF0000"/>
                </a:solidFill>
                <a:cs typeface="Times New Roman" pitchFamily="18" charset="0"/>
              </a:rPr>
              <a:t>«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b="1" u="sng" dirty="0" smtClean="0">
                <a:solidFill>
                  <a:srgbClr val="FF0000"/>
                </a:solidFill>
                <a:cs typeface="Times New Roman" pitchFamily="18" charset="0"/>
              </a:rPr>
              <a:t>»</a:t>
            </a:r>
            <a:r>
              <a:rPr lang="ru-RU" sz="1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endParaRPr lang="ru-RU" sz="105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Кол-во учеников </a:t>
            </a:r>
            <a:r>
              <a:rPr lang="ru-RU" sz="1400" b="1" i="1" dirty="0">
                <a:solidFill>
                  <a:srgbClr val="0000CC"/>
                </a:solidFill>
                <a:cs typeface="Times New Roman" pitchFamily="18" charset="0"/>
              </a:rPr>
              <a:t>–</a:t>
            </a:r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105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 </a:t>
            </a:r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Девочек </a:t>
            </a:r>
            <a:r>
              <a:rPr lang="ru-RU" sz="1400" b="1" i="1" dirty="0">
                <a:solidFill>
                  <a:srgbClr val="0000CC"/>
                </a:solidFill>
                <a:cs typeface="Times New Roman" pitchFamily="18" charset="0"/>
              </a:rPr>
              <a:t>–</a:t>
            </a:r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ru-RU" sz="14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Мальчиков - </a:t>
            </a:r>
            <a:r>
              <a:rPr lang="ru-RU" sz="1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200" b="1" i="1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924300" y="3141663"/>
            <a:ext cx="1655812" cy="2873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sz="3600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987824" y="3573463"/>
            <a:ext cx="3384376" cy="5036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Строим отношения на гуманной и демократической основе</a:t>
            </a:r>
            <a:endParaRPr lang="ru-RU" sz="3600" b="1" i="1" dirty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sp>
        <p:nvSpPr>
          <p:cNvPr id="11289" name="Oval 3"/>
          <p:cNvSpPr>
            <a:spLocks noChangeArrowheads="1"/>
          </p:cNvSpPr>
          <p:nvPr/>
        </p:nvSpPr>
        <p:spPr bwMode="auto">
          <a:xfrm>
            <a:off x="1763713" y="4221112"/>
            <a:ext cx="5803900" cy="1008063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3714303" y="4365104"/>
            <a:ext cx="2075805" cy="288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i="1" dirty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Тематические классные часы</a:t>
            </a:r>
            <a:endParaRPr lang="ru-RU" sz="2400" b="1" i="1" dirty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3816102" y="4858273"/>
            <a:ext cx="1872208" cy="288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i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Изобразительное искусство</a:t>
            </a:r>
            <a:endParaRPr lang="ru-RU" sz="1000" b="1" i="1" dirty="0">
              <a:solidFill>
                <a:srgbClr val="17375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195736" y="4509120"/>
            <a:ext cx="1355725" cy="2524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i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Музыка</a:t>
            </a:r>
            <a:endParaRPr lang="ru-RU" sz="2400" b="1" i="1" dirty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5849463" y="4456346"/>
            <a:ext cx="1355725" cy="4320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i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Специальные предметы</a:t>
            </a:r>
            <a:endParaRPr lang="ru-RU" sz="2000" b="1" i="1" dirty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11303" name="Rectangle 5"/>
          <p:cNvSpPr>
            <a:spLocks noChangeArrowheads="1"/>
          </p:cNvSpPr>
          <p:nvPr/>
        </p:nvSpPr>
        <p:spPr bwMode="auto">
          <a:xfrm>
            <a:off x="3492500" y="5373688"/>
            <a:ext cx="2400300" cy="1295672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Результат:</a:t>
            </a:r>
            <a:endParaRPr lang="ru-RU" altLang="ru-RU" sz="1000" dirty="0" smtClean="0">
              <a:solidFill>
                <a:srgbClr val="FF0000"/>
              </a:solidFill>
              <a:latin typeface="Arial" charset="0"/>
            </a:endParaRPr>
          </a:p>
          <a:p>
            <a:pPr algn="ctr" fontAlgn="base">
              <a:lnSpc>
                <a:spcPts val="1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0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 младших школьников должно вырабатываться чувство прекрасного, первоначальные умения видеть красоту в окружающем мире, в поведении, поступках людей; элементарные представления об эстетических и художественных ценностях общечеловеческой культуры.</a:t>
            </a:r>
            <a:endParaRPr lang="ru-RU" altLang="ru-RU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304" name="Rectangle 36"/>
          <p:cNvSpPr>
            <a:spLocks noChangeArrowheads="1"/>
          </p:cNvSpPr>
          <p:nvPr/>
        </p:nvSpPr>
        <p:spPr bwMode="auto">
          <a:xfrm>
            <a:off x="0" y="-427038"/>
            <a:ext cx="9144000" cy="1330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4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4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4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4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base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 программы «Мир искусств»</a:t>
            </a:r>
            <a:endParaRPr lang="ru-RU" altLang="ru-RU" sz="11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305" name="Rectangle 53"/>
          <p:cNvSpPr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80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altLang="ru-RU" sz="800" smtClean="0">
                <a:solidFill>
                  <a:prstClr val="black"/>
                </a:solidFill>
                <a:latin typeface="Arial" charset="0"/>
              </a:rPr>
            </a:br>
            <a:endParaRPr lang="ru-RU" altLang="ru-RU" smtClean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306" name="Rectangle 54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0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окумент 3"/>
          <p:cNvSpPr/>
          <p:nvPr/>
        </p:nvSpPr>
        <p:spPr>
          <a:xfrm>
            <a:off x="251520" y="260648"/>
            <a:ext cx="8568952" cy="6408712"/>
          </a:xfrm>
          <a:prstGeom prst="flowChartDocument">
            <a:avLst/>
          </a:prstGeom>
          <a:solidFill>
            <a:schemeClr val="bg1"/>
          </a:solidFill>
          <a:ln w="254000" cmpd="tri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2996952"/>
            <a:ext cx="80648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000" algn="just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условиях реализации нового образовательного стандарта управление развитием каждого ученика становится непременным условием всей системы организации учебного и воспитательного процесса. Такое управление, в первую очередь, предполагает выявление картины происходящих в обучении и воспитании изменений в деятельности каждого отдельного индивида.</a:t>
            </a:r>
            <a:endParaRPr lang="ru-RU" sz="3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1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306" y="430400"/>
            <a:ext cx="3643630" cy="2224514"/>
          </a:xfrm>
          <a:prstGeom prst="round2DiagRect">
            <a:avLst>
              <a:gd name="adj1" fmla="val 46"/>
              <a:gd name="adj2" fmla="val 31885"/>
            </a:avLst>
          </a:prstGeom>
          <a:ln w="38100" cap="sq">
            <a:solidFill>
              <a:srgbClr val="0000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Объект 1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535996" y="430400"/>
            <a:ext cx="3916610" cy="2224514"/>
          </a:xfrm>
          <a:prstGeom prst="round2DiagRect">
            <a:avLst>
              <a:gd name="adj1" fmla="val 33542"/>
              <a:gd name="adj2" fmla="val 428"/>
            </a:avLst>
          </a:prstGeom>
          <a:ln w="38100" cap="sq">
            <a:solidFill>
              <a:srgbClr val="0000CC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Объект 2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43808" y="4682664"/>
            <a:ext cx="1856676" cy="1715514"/>
          </a:xfrm>
          <a:prstGeom prst="ellipse">
            <a:avLst/>
          </a:prstGeom>
          <a:ln w="25400" cap="rnd">
            <a:solidFill>
              <a:srgbClr val="0000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Объект 2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436096" y="4365105"/>
            <a:ext cx="1338619" cy="1296144"/>
          </a:xfrm>
          <a:prstGeom prst="ellipse">
            <a:avLst/>
          </a:prstGeom>
          <a:ln w="25400" cap="rnd">
            <a:solidFill>
              <a:srgbClr val="0000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Объект 2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57370" y="4566612"/>
            <a:ext cx="2044194" cy="1947618"/>
          </a:xfrm>
          <a:prstGeom prst="ellipse">
            <a:avLst/>
          </a:prstGeom>
          <a:ln w="25400" cap="rnd">
            <a:solidFill>
              <a:srgbClr val="0000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39083451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1691</Words>
  <Application>Microsoft Office PowerPoint</Application>
  <PresentationFormat>Экран (4:3)</PresentationFormat>
  <Paragraphs>272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1_Тема Office</vt:lpstr>
      <vt:lpstr>2_Тема Office</vt:lpstr>
      <vt:lpstr>3_Тема Office</vt:lpstr>
      <vt:lpstr>4_Тема Office</vt:lpstr>
      <vt:lpstr>«Эстетическое воспитание как средство формирования личности младшего школьника на примере специализированного хореографического класса МОБУ СОШ № 27 ГО «город Якутск»</vt:lpstr>
      <vt:lpstr>Слайд 2</vt:lpstr>
      <vt:lpstr>Слайд 3</vt:lpstr>
      <vt:lpstr>Слайд 4</vt:lpstr>
      <vt:lpstr>Слайд 5</vt:lpstr>
      <vt:lpstr>Слайд 6</vt:lpstr>
      <vt:lpstr>Программа «Мир искусств»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ВЫВОД</vt:lpstr>
      <vt:lpstr>Творческие работы учащихся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Admin</cp:lastModifiedBy>
  <cp:revision>23</cp:revision>
  <dcterms:created xsi:type="dcterms:W3CDTF">2014-03-18T03:37:18Z</dcterms:created>
  <dcterms:modified xsi:type="dcterms:W3CDTF">2014-05-31T11:33:35Z</dcterms:modified>
</cp:coreProperties>
</file>