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CC00"/>
    <a:srgbClr val="3333FF"/>
    <a:srgbClr val="CC00FF"/>
    <a:srgbClr val="FF6600"/>
    <a:srgbClr val="6600CC"/>
    <a:srgbClr val="008E40"/>
    <a:srgbClr val="4A206A"/>
    <a:srgbClr val="66FF99"/>
    <a:srgbClr val="2D13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3CD78-3831-47A0-A856-5FEC18A902AD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94D96-86C3-4629-B108-4DF43B3E6D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94D96-86C3-4629-B108-4DF43B3E6D0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94D96-86C3-4629-B108-4DF43B3E6D0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94D96-86C3-4629-B108-4DF43B3E6D0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94D96-86C3-4629-B108-4DF43B3E6D0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94D96-86C3-4629-B108-4DF43B3E6D0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94D96-86C3-4629-B108-4DF43B3E6D0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F930C3-981F-4FA9-BDD2-19E41ECC3958}" type="datetimeFigureOut">
              <a:rPr lang="ru-RU" smtClean="0"/>
              <a:t>11.09.2013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CF391E-4868-4B84-96D5-17530B100F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896616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 педагогические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704856" cy="2448272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материалам лекций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Ольги Ивановны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Горбич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19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l"/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</a:t>
            </a:r>
          </a:p>
          <a:p>
            <a:pPr algn="l"/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литературы Малышева Н.В.</a:t>
            </a:r>
          </a:p>
          <a:p>
            <a:pPr algn="ctr"/>
            <a:endParaRPr lang="ru-RU" sz="19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г.</a:t>
            </a:r>
          </a:p>
          <a:p>
            <a:pPr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Новые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образовательные технологии предлагают инновационные модели построения такого учебного процесса, где на первый план выдвигается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взаимосвязанная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деятельность учителя и ученика, нацеленная на решение как учебной, так и практически значимой задачи. Это не противоречит творческим процессам личностного совершенствования, так как каждая из педагогических технологий имеет собственную зону, в пределах которой происходит развитие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личности.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Технология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(от греч.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téchnē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– искусство, мастерство, умение и …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логия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),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совокупность методов обработки, изготовления, изменения состояния, свойства, формы сырья, материала или полуфабриката, осуществляемых в процессе производства продукции.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Образовательная технология </a:t>
            </a:r>
            <a:r>
              <a:rPr lang="ru-RU" sz="2000" b="1" dirty="0" smtClean="0">
                <a:solidFill>
                  <a:srgbClr val="7030A0"/>
                </a:solidFill>
              </a:rPr>
              <a:t>–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/>
                </a:solidFill>
              </a:rPr>
              <a:t>1</a:t>
            </a:r>
            <a:r>
              <a:rPr lang="ru-RU" sz="2000" dirty="0" smtClean="0">
                <a:solidFill>
                  <a:schemeClr val="accent3"/>
                </a:solidFill>
              </a:rPr>
              <a:t>). конструирование учебного процесса с гарантированным достижением целей</a:t>
            </a:r>
            <a:r>
              <a:rPr lang="ru-RU" sz="2000" dirty="0" smtClean="0">
                <a:solidFill>
                  <a:schemeClr val="accent3"/>
                </a:solidFill>
              </a:rPr>
              <a:t>. </a:t>
            </a:r>
            <a:r>
              <a:rPr lang="ru-RU" sz="2000" dirty="0" smtClean="0">
                <a:solidFill>
                  <a:schemeClr val="accent3"/>
                </a:solidFill>
              </a:rPr>
              <a:t>(</a:t>
            </a:r>
            <a:r>
              <a:rPr lang="ru-RU" sz="2000" i="1" dirty="0" smtClean="0">
                <a:solidFill>
                  <a:schemeClr val="accent3"/>
                </a:solidFill>
              </a:rPr>
              <a:t>М. Кларин).</a:t>
            </a:r>
            <a:endParaRPr lang="ru-RU" sz="2000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accent3"/>
                </a:solidFill>
              </a:rPr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2</a:t>
            </a:r>
            <a:r>
              <a:rPr lang="ru-RU" sz="2000" dirty="0" smtClean="0">
                <a:solidFill>
                  <a:schemeClr val="accent3"/>
                </a:solidFill>
              </a:rPr>
              <a:t>).  упорядоченная система действий, выполнение которых приводит к достижению поставленных </a:t>
            </a:r>
            <a:r>
              <a:rPr lang="ru-RU" sz="2000" dirty="0" smtClean="0">
                <a:solidFill>
                  <a:schemeClr val="accent3"/>
                </a:solidFill>
              </a:rPr>
              <a:t>целей.</a:t>
            </a:r>
            <a:endParaRPr lang="ru-RU" sz="2000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accent3"/>
                </a:solidFill>
              </a:rPr>
              <a:t>(</a:t>
            </a:r>
            <a:r>
              <a:rPr lang="ru-RU" sz="2000" i="1" dirty="0" err="1" smtClean="0">
                <a:solidFill>
                  <a:schemeClr val="accent3"/>
                </a:solidFill>
              </a:rPr>
              <a:t>Н.Таланчук</a:t>
            </a:r>
            <a:r>
              <a:rPr lang="ru-RU" sz="2000" i="1" dirty="0" smtClean="0">
                <a:solidFill>
                  <a:schemeClr val="accent3"/>
                </a:solidFill>
              </a:rPr>
              <a:t>). </a:t>
            </a:r>
            <a:endParaRPr lang="ru-RU" sz="20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Структурные компоненты образовательной </a:t>
            </a:r>
            <a:r>
              <a:rPr lang="ru-RU" sz="2000" b="1" dirty="0" smtClean="0">
                <a:solidFill>
                  <a:srgbClr val="C00000"/>
                </a:solidFill>
              </a:rPr>
              <a:t>технологии</a:t>
            </a:r>
          </a:p>
          <a:p>
            <a:pPr>
              <a:buNone/>
            </a:pPr>
            <a:r>
              <a:rPr lang="ru-RU" sz="2000" dirty="0" smtClean="0">
                <a:solidFill>
                  <a:srgbClr val="4A206A"/>
                </a:solidFill>
              </a:rPr>
              <a:t>1. Диагностика уровня усвоения учебного материала и отбор обучаемых в группы с однородным уровнем уже имеющихся знаний и опыта</a:t>
            </a:r>
            <a:r>
              <a:rPr lang="ru-RU" sz="2000" dirty="0" smtClean="0">
                <a:solidFill>
                  <a:srgbClr val="4A206A"/>
                </a:solidFill>
              </a:rPr>
              <a:t>.</a:t>
            </a:r>
          </a:p>
          <a:p>
            <a:endParaRPr lang="ru-RU" sz="2000" dirty="0" smtClean="0">
              <a:solidFill>
                <a:srgbClr val="4A206A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4A206A"/>
                </a:solidFill>
              </a:rPr>
              <a:t>2. Мотивация и организация учебной деятельности учащихся. </a:t>
            </a:r>
            <a:r>
              <a:rPr lang="ru-RU" sz="2000" dirty="0" smtClean="0">
                <a:solidFill>
                  <a:srgbClr val="4A206A"/>
                </a:solidFill>
              </a:rPr>
              <a:t> </a:t>
            </a:r>
          </a:p>
          <a:p>
            <a:pPr algn="r">
              <a:buNone/>
            </a:pPr>
            <a:r>
              <a:rPr lang="ru-RU" sz="1800" dirty="0" smtClean="0">
                <a:solidFill>
                  <a:srgbClr val="005EA4"/>
                </a:solidFill>
              </a:rPr>
              <a:t>Основная </a:t>
            </a:r>
            <a:r>
              <a:rPr lang="ru-RU" sz="1800" dirty="0" smtClean="0">
                <a:solidFill>
                  <a:srgbClr val="005EA4"/>
                </a:solidFill>
              </a:rPr>
              <a:t>задача учителя на этом этапе – привлечение учащихся к занятиям познавательной деятельностью и поддержка этого </a:t>
            </a:r>
            <a:r>
              <a:rPr lang="ru-RU" sz="1800" dirty="0" smtClean="0">
                <a:solidFill>
                  <a:srgbClr val="005EA4"/>
                </a:solidFill>
              </a:rPr>
              <a:t>интереса.</a:t>
            </a:r>
            <a:endParaRPr lang="ru-RU" sz="1800" dirty="0" smtClean="0">
              <a:solidFill>
                <a:srgbClr val="005EA4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4A206A"/>
                </a:solidFill>
              </a:rPr>
              <a:t>3. Действие средств обучения. </a:t>
            </a:r>
            <a:endParaRPr lang="ru-RU" sz="2000" dirty="0" smtClean="0">
              <a:solidFill>
                <a:srgbClr val="4A206A"/>
              </a:solidFill>
            </a:endParaRPr>
          </a:p>
          <a:p>
            <a:pPr algn="r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Этот </a:t>
            </a:r>
            <a:r>
              <a:rPr lang="ru-RU" sz="1800" dirty="0" smtClean="0">
                <a:solidFill>
                  <a:srgbClr val="0070C0"/>
                </a:solidFill>
              </a:rPr>
              <a:t>этап и есть собственно процесс обучения, на котором происходит усвоение учебного материала учеником при взаимодействии со средствами обучения.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1577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 принципы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педагогических </a:t>
            </a: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технологий</a:t>
            </a:r>
          </a:p>
          <a:p>
            <a:pPr>
              <a:buNone/>
            </a:pP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- принцип </a:t>
            </a:r>
            <a:r>
              <a:rPr lang="ru-RU" sz="2000" b="1" i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воспитывающего обучения</a:t>
            </a:r>
            <a:r>
              <a:rPr lang="ru-RU" sz="2000" b="1" i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r"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000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принцип развивающего обучения, </a:t>
            </a:r>
            <a:endParaRPr lang="ru-RU" sz="2000" b="1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66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- принцип </a:t>
            </a:r>
            <a:r>
              <a:rPr lang="ru-RU" sz="2000" b="1" i="1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создания успеха в обучении, </a:t>
            </a:r>
            <a:r>
              <a:rPr lang="ru-RU" sz="2000" b="1" i="1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развитии</a:t>
            </a:r>
            <a:r>
              <a:rPr lang="ru-RU" sz="2000" b="1" i="1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, воспитании, </a:t>
            </a:r>
            <a:endParaRPr lang="ru-RU" sz="2000" b="1" i="1" dirty="0" smtClean="0">
              <a:solidFill>
                <a:srgbClr val="CC00FF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-принцип </a:t>
            </a:r>
            <a:r>
              <a:rPr lang="ru-RU" sz="20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стопроцентной обратной связи, </a:t>
            </a:r>
            <a:endParaRPr lang="ru-RU" sz="2000" b="1" i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- принцип </a:t>
            </a:r>
            <a:r>
              <a:rPr lang="ru-RU" sz="2000" b="1" i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регулярного повторения</a:t>
            </a:r>
            <a:r>
              <a:rPr lang="ru-RU" sz="2000" b="1" i="1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r"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принцип оптимального психического напряжения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  - принцип </a:t>
            </a:r>
            <a:r>
              <a:rPr lang="ru-RU" sz="2000" b="1" i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максимального участия учеников в учебном процессе, </a:t>
            </a:r>
            <a:endParaRPr lang="ru-RU" sz="2000" b="1" i="1" dirty="0" smtClean="0">
              <a:solidFill>
                <a:srgbClr val="00CC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принцип </a:t>
            </a:r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ориентации на зону ближайшего развития</a:t>
            </a:r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 -  принцип объединения педагогов и учащихся едиными целями</a:t>
            </a:r>
            <a:endParaRPr lang="ru-RU" sz="2000" dirty="0">
              <a:solidFill>
                <a:srgbClr val="CC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признаки </a:t>
            </a:r>
            <a:endParaRPr lang="ru-RU" sz="2400" b="1" dirty="0" smtClean="0">
              <a:solidFill>
                <a:srgbClr val="008E4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педагогических </a:t>
            </a: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технологий</a:t>
            </a:r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системность,</a:t>
            </a:r>
            <a:r>
              <a:rPr lang="ru-RU" sz="2000" b="1" dirty="0" smtClean="0"/>
              <a:t> </a:t>
            </a:r>
          </a:p>
          <a:p>
            <a:pPr algn="r"/>
            <a:r>
              <a:rPr lang="ru-RU" sz="2000" b="1" dirty="0" smtClean="0">
                <a:solidFill>
                  <a:srgbClr val="6600CC"/>
                </a:solidFill>
              </a:rPr>
              <a:t>целостность,</a:t>
            </a:r>
            <a:r>
              <a:rPr lang="ru-RU" sz="2000" b="1" dirty="0" smtClean="0"/>
              <a:t> </a:t>
            </a:r>
          </a:p>
          <a:p>
            <a:r>
              <a:rPr lang="ru-RU" sz="2000" b="1" dirty="0" smtClean="0">
                <a:solidFill>
                  <a:srgbClr val="00CC00"/>
                </a:solidFill>
              </a:rPr>
              <a:t>концептуальность, </a:t>
            </a:r>
          </a:p>
          <a:p>
            <a:pPr algn="r"/>
            <a:r>
              <a:rPr lang="ru-RU" sz="2000" b="1" dirty="0" smtClean="0">
                <a:solidFill>
                  <a:srgbClr val="FF6600"/>
                </a:solidFill>
              </a:rPr>
              <a:t>научность,</a:t>
            </a:r>
            <a:r>
              <a:rPr lang="ru-RU" sz="2000" b="1" dirty="0" smtClean="0"/>
              <a:t> </a:t>
            </a:r>
          </a:p>
          <a:p>
            <a:r>
              <a:rPr lang="ru-RU" sz="2000" b="1" dirty="0" err="1" smtClean="0">
                <a:solidFill>
                  <a:srgbClr val="3333FF"/>
                </a:solidFill>
              </a:rPr>
              <a:t>интегративность</a:t>
            </a:r>
            <a:r>
              <a:rPr lang="ru-RU" sz="2000" b="1" dirty="0" smtClean="0">
                <a:solidFill>
                  <a:srgbClr val="3333FF"/>
                </a:solidFill>
              </a:rPr>
              <a:t>,</a:t>
            </a:r>
            <a:r>
              <a:rPr lang="ru-RU" sz="2000" b="1" dirty="0" smtClean="0"/>
              <a:t> </a:t>
            </a:r>
          </a:p>
          <a:p>
            <a:pPr algn="r"/>
            <a:r>
              <a:rPr lang="ru-RU" sz="2000" b="1" dirty="0" smtClean="0">
                <a:solidFill>
                  <a:srgbClr val="CC00FF"/>
                </a:solidFill>
              </a:rPr>
              <a:t>оптимальность затрат,</a:t>
            </a:r>
            <a:r>
              <a:rPr lang="ru-RU" sz="2000" b="1" dirty="0" smtClean="0"/>
              <a:t> </a:t>
            </a:r>
          </a:p>
          <a:p>
            <a:r>
              <a:rPr lang="ru-RU" sz="2000" b="1" dirty="0" smtClean="0">
                <a:solidFill>
                  <a:srgbClr val="FF6600"/>
                </a:solidFill>
              </a:rPr>
              <a:t>управляемость, </a:t>
            </a:r>
          </a:p>
          <a:p>
            <a:pPr algn="r"/>
            <a:r>
              <a:rPr lang="ru-RU" sz="2000" b="1" dirty="0" err="1" smtClean="0">
                <a:solidFill>
                  <a:srgbClr val="3333FF"/>
                </a:solidFill>
              </a:rPr>
              <a:t>диагностичность</a:t>
            </a:r>
            <a:r>
              <a:rPr lang="ru-RU" sz="2000" b="1" dirty="0" smtClean="0">
                <a:solidFill>
                  <a:srgbClr val="3333FF"/>
                </a:solidFill>
              </a:rPr>
              <a:t>,</a:t>
            </a:r>
            <a:r>
              <a:rPr lang="ru-RU" sz="2000" b="1" dirty="0" smtClean="0"/>
              <a:t> </a:t>
            </a:r>
          </a:p>
          <a:p>
            <a:r>
              <a:rPr lang="ru-RU" sz="2000" b="1" dirty="0" err="1" smtClean="0">
                <a:solidFill>
                  <a:srgbClr val="0070C0"/>
                </a:solidFill>
              </a:rPr>
              <a:t>воспроизводимость</a:t>
            </a:r>
            <a:r>
              <a:rPr lang="ru-RU" sz="2000" b="1" dirty="0" smtClean="0">
                <a:solidFill>
                  <a:srgbClr val="0070C0"/>
                </a:solidFill>
              </a:rPr>
              <a:t>, </a:t>
            </a:r>
          </a:p>
          <a:p>
            <a:endParaRPr lang="ru-RU" sz="2000" b="1" dirty="0" smtClean="0"/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гарантированность результатов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661248"/>
            <a:ext cx="8183880" cy="33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9148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Предметно – ориентированные технологии обучения</a:t>
            </a:r>
          </a:p>
          <a:p>
            <a:pPr>
              <a:buNone/>
            </a:pPr>
            <a:endParaRPr lang="ru-RU" sz="1800" b="1" i="1" dirty="0" smtClean="0"/>
          </a:p>
          <a:p>
            <a:pPr>
              <a:buNone/>
            </a:pPr>
            <a:r>
              <a:rPr lang="ru-RU" sz="1800" b="1" i="1" dirty="0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 - технологии уровневой дифференциации;</a:t>
            </a:r>
          </a:p>
          <a:p>
            <a:pPr>
              <a:buNone/>
            </a:pPr>
            <a:endParaRPr lang="ru-RU" sz="1800" b="1" i="1" dirty="0" smtClean="0">
              <a:solidFill>
                <a:srgbClr val="005EA4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 -  концентрированного обучения;</a:t>
            </a:r>
          </a:p>
          <a:p>
            <a:pPr>
              <a:buNone/>
            </a:pPr>
            <a:endParaRPr lang="ru-RU" sz="1800" b="1" i="1" dirty="0" smtClean="0">
              <a:solidFill>
                <a:srgbClr val="005EA4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 -  вузовские технологии обучения в школе</a:t>
            </a:r>
          </a:p>
          <a:p>
            <a:pPr>
              <a:buNone/>
            </a:pPr>
            <a:endParaRPr lang="ru-RU" sz="1800" b="1" i="1" dirty="0" smtClean="0"/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руководствуются системным подходом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в своей деятельности</a:t>
            </a:r>
            <a:endParaRPr lang="ru-RU" sz="1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9868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4A206A"/>
                </a:solidFill>
                <a:latin typeface="Arial Black" pitchFamily="34" charset="0"/>
                <a:cs typeface="Times New Roman" pitchFamily="18" charset="0"/>
              </a:rPr>
              <a:t>Технологии личностно – ориентированного образования</a:t>
            </a:r>
          </a:p>
          <a:p>
            <a:pPr algn="ctr">
              <a:buNone/>
            </a:pPr>
            <a:endParaRPr lang="ru-RU" sz="2000" b="1" dirty="0" smtClean="0">
              <a:solidFill>
                <a:srgbClr val="4A206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9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9E0000"/>
                </a:solidFill>
                <a:latin typeface="Arial" pitchFamily="34" charset="0"/>
                <a:cs typeface="Arial" pitchFamily="34" charset="0"/>
              </a:rPr>
              <a:t>- диалоговые технологии;</a:t>
            </a:r>
          </a:p>
          <a:p>
            <a:pPr>
              <a:buNone/>
            </a:pPr>
            <a:endParaRPr lang="ru-RU" sz="1800" b="1" i="1" dirty="0" smtClean="0">
              <a:solidFill>
                <a:srgbClr val="9E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9E0000"/>
                </a:solidFill>
                <a:latin typeface="Arial" pitchFamily="34" charset="0"/>
                <a:cs typeface="Arial" pitchFamily="34" charset="0"/>
              </a:rPr>
              <a:t> - игровые технологии;</a:t>
            </a:r>
          </a:p>
          <a:p>
            <a:pPr>
              <a:buNone/>
            </a:pPr>
            <a:endParaRPr lang="ru-RU" sz="1800" b="1" i="1" dirty="0" smtClean="0">
              <a:solidFill>
                <a:srgbClr val="9E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9E0000"/>
                </a:solidFill>
                <a:latin typeface="Arial" pitchFamily="34" charset="0"/>
                <a:cs typeface="Arial" pitchFamily="34" charset="0"/>
              </a:rPr>
              <a:t> - компьютерные технологии</a:t>
            </a:r>
          </a:p>
          <a:p>
            <a:pPr>
              <a:buNone/>
            </a:pPr>
            <a:endParaRPr lang="ru-RU" sz="1800" b="1" i="1" dirty="0" smtClean="0">
              <a:solidFill>
                <a:srgbClr val="9E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i="1" dirty="0" smtClean="0">
              <a:solidFill>
                <a:srgbClr val="9E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</a:t>
            </a:r>
            <a:r>
              <a:rPr lang="ru-RU" sz="1800" b="1" dirty="0" smtClean="0">
                <a:solidFill>
                  <a:srgbClr val="2D1341"/>
                </a:solidFill>
                <a:latin typeface="+mj-lt"/>
              </a:rPr>
              <a:t>ориентируются на      свойства личности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2D1341"/>
                </a:solidFill>
                <a:latin typeface="+mj-lt"/>
              </a:rPr>
              <a:t>    и её формирования</a:t>
            </a:r>
            <a:endParaRPr lang="ru-RU" sz="1800" dirty="0" smtClean="0">
              <a:solidFill>
                <a:srgbClr val="2D1341"/>
              </a:solidFill>
              <a:latin typeface="+mj-lt"/>
            </a:endParaRPr>
          </a:p>
          <a:p>
            <a:pPr>
              <a:buNone/>
            </a:pPr>
            <a:endParaRPr lang="ru-RU" sz="1800" b="1" i="1" dirty="0" smtClean="0">
              <a:solidFill>
                <a:srgbClr val="9E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i="1" dirty="0" smtClean="0">
              <a:solidFill>
                <a:srgbClr val="9E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solidFill>
                <a:srgbClr val="4A206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solidFill>
                <a:srgbClr val="4A206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3017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476672"/>
            <a:ext cx="393192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8E40"/>
                </a:solidFill>
              </a:rPr>
              <a:t>Технология</a:t>
            </a:r>
            <a:endParaRPr lang="ru-RU" dirty="0">
              <a:solidFill>
                <a:srgbClr val="008E4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635896" y="579438"/>
            <a:ext cx="4948193" cy="792162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solidFill>
                  <a:srgbClr val="008E40"/>
                </a:solidFill>
              </a:rPr>
              <a:t>дифференцированного </a:t>
            </a:r>
          </a:p>
          <a:p>
            <a:r>
              <a:rPr lang="ru-RU" sz="2600" dirty="0" smtClean="0">
                <a:solidFill>
                  <a:srgbClr val="008E40"/>
                </a:solidFill>
              </a:rPr>
              <a:t>обучения</a:t>
            </a:r>
            <a:endParaRPr lang="ru-RU" dirty="0">
              <a:solidFill>
                <a:srgbClr val="008E4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340768"/>
            <a:ext cx="4324816" cy="43204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Внешняя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дифференциация</a:t>
            </a: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1800" dirty="0" smtClean="0"/>
              <a:t>    </a:t>
            </a:r>
            <a:r>
              <a:rPr lang="ru-RU" sz="1800" b="1" dirty="0" smtClean="0">
                <a:solidFill>
                  <a:srgbClr val="4A206A"/>
                </a:solidFill>
              </a:rPr>
              <a:t>создание </a:t>
            </a:r>
            <a:r>
              <a:rPr lang="ru-RU" sz="1800" b="1" dirty="0" smtClean="0">
                <a:solidFill>
                  <a:srgbClr val="4A206A"/>
                </a:solidFill>
              </a:rPr>
              <a:t>на основе определенных принципов (интересов, склонностей, способностей, достигнутых результатов, проектируемой профессии) относительно стабильных групп, в которых содержание образования и предъявляемые к школьникам учебные требования различаются</a:t>
            </a:r>
            <a:r>
              <a:rPr lang="ru-RU" sz="1800" b="1" dirty="0" smtClean="0">
                <a:solidFill>
                  <a:srgbClr val="4A206A"/>
                </a:solidFill>
              </a:rPr>
              <a:t>.</a:t>
            </a:r>
            <a:endParaRPr lang="ru-RU" sz="1800" b="1" dirty="0">
              <a:solidFill>
                <a:srgbClr val="4A206A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4048" y="1196752"/>
            <a:ext cx="3580040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 </a:t>
            </a:r>
            <a:r>
              <a:rPr lang="ru-RU" sz="2000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Внутренняя 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уровневая) дифференциация</a:t>
            </a:r>
            <a:r>
              <a:rPr lang="ru-RU" sz="20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i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4A206A"/>
                </a:solidFill>
                <a:latin typeface="Arial" pitchFamily="34" charset="0"/>
                <a:cs typeface="Arial" pitchFamily="34" charset="0"/>
              </a:rPr>
              <a:t>совокупность методов, форм и средств обучения, применяемых с учетом индивидуальных особенностей учеников на основе выделения разных уровней учебных </a:t>
            </a:r>
            <a:r>
              <a:rPr lang="ru-RU" sz="1800" b="1" dirty="0" smtClean="0">
                <a:solidFill>
                  <a:srgbClr val="4A206A"/>
                </a:solidFill>
                <a:latin typeface="Arial" pitchFamily="34" charset="0"/>
                <a:cs typeface="Arial" pitchFamily="34" charset="0"/>
              </a:rPr>
              <a:t>требований</a:t>
            </a:r>
            <a:endParaRPr lang="ru-RU" sz="1800" b="1" dirty="0">
              <a:solidFill>
                <a:srgbClr val="4A206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381328"/>
            <a:ext cx="818388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064896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Диалоговые технологии </a:t>
            </a:r>
            <a:r>
              <a:rPr lang="ru-RU" sz="2400" b="1" dirty="0" smtClean="0">
                <a:solidFill>
                  <a:srgbClr val="008E40"/>
                </a:solidFill>
                <a:latin typeface="Arial" pitchFamily="34" charset="0"/>
                <a:cs typeface="Arial" pitchFamily="34" charset="0"/>
              </a:rPr>
              <a:t>обучения</a:t>
            </a:r>
          </a:p>
          <a:p>
            <a:pPr>
              <a:buNone/>
            </a:pPr>
            <a:endParaRPr lang="ru-RU" sz="2000" b="1" dirty="0" smtClean="0">
              <a:solidFill>
                <a:srgbClr val="008E4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solidFill>
                <a:srgbClr val="008E4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124743"/>
          <a:ext cx="8280920" cy="4852838"/>
        </p:xfrm>
        <a:graphic>
          <a:graphicData uri="http://schemas.openxmlformats.org/drawingml/2006/table">
            <a:tbl>
              <a:tblPr/>
              <a:tblGrid>
                <a:gridCol w="1728192"/>
                <a:gridCol w="6552728"/>
              </a:tblGrid>
              <a:tr h="288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Типы </a:t>
                      </a:r>
                      <a:r>
                        <a:rPr lang="ru-RU" sz="1800" b="1" dirty="0" smtClean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диалога</a:t>
                      </a:r>
                      <a:endParaRPr lang="ru-RU" sz="1800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Характеристика</a:t>
                      </a:r>
                      <a:endParaRPr lang="ru-RU" sz="1800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Мотивационный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Отражает интерес его участников к теме, диалогической форме общения.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Критический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Характеризует критическое осмысление содержания диалога, гипотетическое рассмотрение любых решений проблемы.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Конфликтный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Отличается противоречивостью отношения личности к предмету проблемы.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Самопре-зентирующий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Демонстрация личностью выгодного для нее имиджа.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Автономный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Внутренний диалог, выражающий проведение защитной реакции личности.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Рефлексивный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Указывает на способность личности вести самоанализ.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Самореа-лизующий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Характеризуется моментом утверждения, самораскрытия личности.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Смысло-творческий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Характеризуется поиском личностью ценностей.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600CC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Духовный</a:t>
                      </a:r>
                      <a:endParaRPr lang="ru-RU" sz="1600" b="1" dirty="0">
                        <a:solidFill>
                          <a:srgbClr val="66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FF"/>
                          </a:solidFill>
                          <a:latin typeface="Times New Roman"/>
                          <a:ea typeface="TimesNewRomanPS-ItalicMT"/>
                          <a:cs typeface="Times New Roman"/>
                        </a:rPr>
                        <a:t>Глубинное проникновение в содержание, друг в друга.</a:t>
                      </a:r>
                      <a:endParaRPr lang="ru-RU" sz="1600" b="1" dirty="0">
                        <a:solidFill>
                          <a:srgbClr val="3333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898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3333FF"/>
                </a:solidFill>
              </a:rPr>
              <a:t>Игровые </a:t>
            </a:r>
            <a:r>
              <a:rPr lang="ru-RU" sz="2400" b="1" dirty="0" smtClean="0">
                <a:solidFill>
                  <a:srgbClr val="3333FF"/>
                </a:solidFill>
              </a:rPr>
              <a:t>технологии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Компоненты</a:t>
            </a:r>
            <a:endParaRPr lang="ru-RU" sz="2000" dirty="0" smtClean="0">
              <a:solidFill>
                <a:srgbClr val="00B050"/>
              </a:solidFill>
            </a:endParaRPr>
          </a:p>
          <a:p>
            <a:r>
              <a:rPr lang="ru-RU" sz="2000" i="1" dirty="0" smtClean="0">
                <a:solidFill>
                  <a:srgbClr val="FF6600"/>
                </a:solidFill>
                <a:latin typeface="Arial Black" pitchFamily="34" charset="0"/>
              </a:rPr>
              <a:t>мотивационный;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i="1" dirty="0" err="1" smtClean="0">
                <a:solidFill>
                  <a:srgbClr val="CC00FF"/>
                </a:solidFill>
                <a:latin typeface="Arial Black" pitchFamily="34" charset="0"/>
              </a:rPr>
              <a:t>ориентационно-целевой</a:t>
            </a:r>
            <a:r>
              <a:rPr lang="ru-RU" sz="2000" i="1" dirty="0" smtClean="0">
                <a:solidFill>
                  <a:srgbClr val="CC00FF"/>
                </a:solidFill>
                <a:latin typeface="Arial Black" pitchFamily="34" charset="0"/>
              </a:rPr>
              <a:t>;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i="1" dirty="0" smtClean="0">
                <a:solidFill>
                  <a:srgbClr val="3333FF"/>
                </a:solidFill>
                <a:latin typeface="Arial Black" pitchFamily="34" charset="0"/>
              </a:rPr>
              <a:t>содержательно-операционный;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i="1" dirty="0" smtClean="0">
                <a:solidFill>
                  <a:srgbClr val="00CC00"/>
                </a:solidFill>
                <a:latin typeface="Arial Black" pitchFamily="34" charset="0"/>
              </a:rPr>
              <a:t>ценностно-волевой;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i="1" dirty="0" smtClean="0">
                <a:solidFill>
                  <a:srgbClr val="800080"/>
                </a:solidFill>
                <a:latin typeface="Arial Black" pitchFamily="34" charset="0"/>
              </a:rPr>
              <a:t>оценочный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Значение игровой технологии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состоит </a:t>
            </a:r>
            <a:r>
              <a:rPr lang="ru-RU" sz="2000" dirty="0" smtClean="0">
                <a:solidFill>
                  <a:srgbClr val="C00000"/>
                </a:solidFill>
              </a:rPr>
              <a:t>в том, что она создает особый тип взаимоотношений между учителем и учеником – </a:t>
            </a:r>
            <a:r>
              <a:rPr lang="ru-RU" sz="2000" dirty="0" smtClean="0">
                <a:solidFill>
                  <a:srgbClr val="C00000"/>
                </a:solidFill>
              </a:rPr>
              <a:t>партнерские</a:t>
            </a:r>
            <a:endParaRPr lang="ru-RU" sz="2000" i="1" dirty="0" smtClean="0">
              <a:solidFill>
                <a:srgbClr val="800080"/>
              </a:solidFill>
              <a:latin typeface="Arial Black" pitchFamily="34" charset="0"/>
            </a:endParaRPr>
          </a:p>
          <a:p>
            <a:endParaRPr lang="ru-RU" sz="2000" i="1" dirty="0" smtClean="0">
              <a:solidFill>
                <a:srgbClr val="800080"/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rgbClr val="80008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2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594</Words>
  <Application>Microsoft Office PowerPoint</Application>
  <PresentationFormat>Экран (4:3)</PresentationFormat>
  <Paragraphs>130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Современные педагогические  технологии обучения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Современные педагогические  технологии обучения</dc:title>
  <dc:creator>Igor</dc:creator>
  <cp:lastModifiedBy>Igor</cp:lastModifiedBy>
  <cp:revision>18</cp:revision>
  <dcterms:created xsi:type="dcterms:W3CDTF">2013-09-11T17:36:57Z</dcterms:created>
  <dcterms:modified xsi:type="dcterms:W3CDTF">2013-09-11T20:13:43Z</dcterms:modified>
</cp:coreProperties>
</file>