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76" r:id="rId2"/>
    <p:sldId id="258" r:id="rId3"/>
    <p:sldId id="277" r:id="rId4"/>
    <p:sldId id="278" r:id="rId5"/>
    <p:sldId id="279" r:id="rId6"/>
    <p:sldId id="280" r:id="rId7"/>
    <p:sldId id="265" r:id="rId8"/>
    <p:sldId id="266" r:id="rId9"/>
    <p:sldId id="281" r:id="rId10"/>
    <p:sldId id="275" r:id="rId11"/>
    <p:sldId id="282" r:id="rId12"/>
    <p:sldId id="283" r:id="rId13"/>
    <p:sldId id="270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B030-F88D-4C0A-ACFB-12B3816999E3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A8A8-BA74-4465-B967-4B85954DB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2581-F102-4EEB-80F1-038190923E2F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D78F-A746-42BD-A109-55C773EB8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5C6E-011E-4EC2-B8FF-6062829752EA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C3C0-AACA-4296-91C5-9DBC1252F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DA0C-91C7-43D5-B87D-E88235E50B0A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F2F8C-D6A0-4AAA-B918-8C14121D1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E694-4A37-44D8-986A-7FEB58534A4E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D294-4BA6-4C90-B239-5634F5CA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51AE-4A85-4A22-8BB1-C145792C140D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04C3-1811-4F17-98E2-B744CA305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6DF0-B534-4D62-B829-2107582B27F4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329D-A133-4538-B7E9-E6598A5C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9245-6975-4E70-AFF9-80A2076FE213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1115-088E-4CC3-90C6-B9A84CE0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C3DF-D27D-4F0A-80E5-CA599FECBB11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5A4F-E8E9-40BA-A8E8-579D57978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1358-82A1-4ED8-9445-26C2AED9B4D0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76D6-F539-4F9C-9761-0C07A31B6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1ACF-AAB6-42AD-BD29-97DCEBE1D9AF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C8E5-588A-459B-BB29-0AAEE58DF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066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9411F23-7F0B-4DE4-A3EC-93989F421C65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E31C78-7374-4B0A-934E-181533EF5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6C6C6C"/>
          </a:solidFill>
          <a:latin typeface="+mn-lt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6C6C6C"/>
          </a:solidFill>
          <a:latin typeface="+mn-lt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765175"/>
            <a:ext cx="7054850" cy="17272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400" i="1">
                <a:latin typeface="Arial" charset="0"/>
              </a:rPr>
              <a:t>Презентация опыта работы для конкурса </a:t>
            </a:r>
            <a:br>
              <a:rPr lang="ru-RU" sz="3400" i="1">
                <a:latin typeface="Arial" charset="0"/>
              </a:rPr>
            </a:br>
            <a:r>
              <a:rPr lang="ru-RU" sz="3400" i="1">
                <a:latin typeface="Arial" charset="0"/>
              </a:rPr>
              <a:t>«Воспитатель года - 2016»</a:t>
            </a:r>
            <a:r>
              <a:rPr lang="ru-RU" sz="3400">
                <a:latin typeface="Arial" charset="0"/>
              </a:rPr>
              <a:t> 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subTitle" idx="1"/>
          </p:nvPr>
        </p:nvSpPr>
        <p:spPr>
          <a:xfrm>
            <a:off x="4716463" y="3886200"/>
            <a:ext cx="3055937" cy="2495550"/>
          </a:xfrm>
        </p:spPr>
        <p:txBody>
          <a:bodyPr/>
          <a:lstStyle/>
          <a:p>
            <a:pPr algn="r" eaLnBrk="1" hangingPunct="1"/>
            <a:r>
              <a:rPr lang="ru-RU" sz="2200" b="1" i="1">
                <a:latin typeface="Arial" charset="0"/>
                <a:cs typeface="Calibri" pitchFamily="34" charset="0"/>
              </a:rPr>
              <a:t>Автор: Голендухина</a:t>
            </a:r>
          </a:p>
          <a:p>
            <a:pPr algn="r" eaLnBrk="1" hangingPunct="1"/>
            <a:r>
              <a:rPr lang="ru-RU" sz="2200" b="1" i="1">
                <a:latin typeface="Arial" charset="0"/>
                <a:cs typeface="Calibri" pitchFamily="34" charset="0"/>
              </a:rPr>
              <a:t>Лариса Владимировна</a:t>
            </a:r>
          </a:p>
          <a:p>
            <a:pPr algn="r" eaLnBrk="1" hangingPunct="1"/>
            <a:r>
              <a:rPr lang="ru-RU" sz="2200" b="1" i="1">
                <a:latin typeface="Arial" charset="0"/>
                <a:cs typeface="Calibri" pitchFamily="34" charset="0"/>
              </a:rPr>
              <a:t>воспитатель</a:t>
            </a:r>
          </a:p>
          <a:p>
            <a:pPr algn="r" eaLnBrk="1" hangingPunct="1"/>
            <a:r>
              <a:rPr lang="ru-RU" sz="2200" b="1" i="1">
                <a:latin typeface="Arial" charset="0"/>
                <a:cs typeface="Calibri" pitchFamily="34" charset="0"/>
              </a:rPr>
              <a:t>МАДОУ ДСКН №1</a:t>
            </a:r>
          </a:p>
          <a:p>
            <a:pPr algn="r" eaLnBrk="1" hangingPunct="1"/>
            <a:r>
              <a:rPr lang="ru-RU" sz="2200" b="1" i="1">
                <a:latin typeface="Arial" charset="0"/>
                <a:cs typeface="Calibri" pitchFamily="34" charset="0"/>
              </a:rPr>
              <a:t>Г.Сосновоборска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>
                <a:latin typeface="Arial" charset="0"/>
              </a:rPr>
              <a:t>   </a:t>
            </a:r>
            <a:r>
              <a:rPr lang="ru-RU" sz="2400" b="1" i="1">
                <a:latin typeface="Arial" charset="0"/>
              </a:rPr>
              <a:t>Мой опыт деятельности по театрализации был использован при составлении парциальной программы</a:t>
            </a:r>
          </a:p>
          <a:p>
            <a:pPr>
              <a:buFont typeface="Wingdings 2" pitchFamily="18" charset="2"/>
              <a:buNone/>
            </a:pPr>
            <a:r>
              <a:rPr lang="ru-RU" sz="2400" b="1" i="1">
                <a:latin typeface="Arial" charset="0"/>
              </a:rPr>
              <a:t>   </a:t>
            </a:r>
            <a:r>
              <a:rPr lang="ru-RU" sz="2000" b="1" i="1">
                <a:latin typeface="Arial" charset="0"/>
                <a:ea typeface="Meiryo UI" pitchFamily="34" charset="-128"/>
                <a:cs typeface="Meiryo UI" pitchFamily="34" charset="-128"/>
              </a:rPr>
              <a:t>«ТЕАТР И ДЕТИ»</a:t>
            </a:r>
            <a:r>
              <a:rPr lang="ru-RU" sz="2400" b="1" i="1">
                <a:latin typeface="Arial" charset="0"/>
              </a:rPr>
              <a:t> творческой группой нашего детского сада, в работе которой я принимала участие</a:t>
            </a:r>
            <a:r>
              <a:rPr lang="ru-RU" sz="240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400" i="1"/>
              <a:t>А когда же заниматься театрализацией и различными её формами?</a:t>
            </a:r>
            <a:r>
              <a:rPr lang="ru-RU" sz="3400"/>
              <a:t> 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i="1"/>
              <a:t>    В нашем детском саду мы пользуемся циклограммой, в которой уделяется время на театрализованную деятельность(в вечернее время), а также в режимных моментах, на занятиях, прогулке.</a:t>
            </a:r>
          </a:p>
          <a:p>
            <a:endParaRPr lang="ru-RU"/>
          </a:p>
        </p:txBody>
      </p:sp>
      <p:pic>
        <p:nvPicPr>
          <p:cNvPr id="77828" name="Picture 4" descr="1384656174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141663"/>
            <a:ext cx="50403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i="1"/>
              <a:t>В работе использую: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/>
              <a:t>   Игры на развитие творческого воображения, внимания, игры на развитие слухового восприятия, упражнения на развитие гибкости и пластической выразительности.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/>
              <a:t>   Детям предлагаю этюды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/>
              <a:t>   на общение, направленные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/>
              <a:t>   на развитие коммуникативных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/>
              <a:t>   способностей.</a:t>
            </a:r>
          </a:p>
          <a:p>
            <a:endParaRPr lang="ru-RU"/>
          </a:p>
        </p:txBody>
      </p:sp>
      <p:pic>
        <p:nvPicPr>
          <p:cNvPr id="78852" name="Picture 4" descr="Декабрь ФОТО 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860800"/>
            <a:ext cx="29559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idx="4294967295"/>
          </p:nvPr>
        </p:nvSpPr>
        <p:spPr>
          <a:xfrm>
            <a:off x="1009650" y="333375"/>
            <a:ext cx="7124700" cy="3024188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i="1" kern="1200">
                <a:latin typeface="+mn-lt"/>
                <a:ea typeface="+mn-ea"/>
                <a:cs typeface="+mn-cs"/>
              </a:rPr>
              <a:t>   -Дети с удовольствием выполняют задания на развитие игрового творчества, фантазии.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i="1" kern="1200">
                <a:latin typeface="+mn-lt"/>
                <a:ea typeface="+mn-ea"/>
                <a:cs typeface="+mn-cs"/>
              </a:rPr>
              <a:t>   -Предлагаю сочинить: новые сказки, в которых знакомые герои попадали в новые обстоятельства, сказки из смешного стишка, потешки, считалки, загадки.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i="1" kern="1200">
                <a:latin typeface="+mn-lt"/>
                <a:ea typeface="+mn-ea"/>
                <a:cs typeface="+mn-cs"/>
              </a:rPr>
              <a:t>   -Изменить характеры героев в сказках на противоположные.</a:t>
            </a:r>
          </a:p>
        </p:txBody>
      </p:sp>
      <p:pic>
        <p:nvPicPr>
          <p:cNvPr id="36866" name="Picture 4" descr="DSC_0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716338"/>
            <a:ext cx="36369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1412638088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716338"/>
            <a:ext cx="3940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400" i="1"/>
              <a:t>На театрализованных занятиях провожу: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/>
              <a:t>-артикуляционную гимнастику;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/>
              <a:t>-дыхательную гимнастику,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/>
              <a:t>-пальчиковую гимнастику,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/>
              <a:t>-этюды на выразительность,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/>
              <a:t>-упражнения на развитие памяти, внимания,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/>
              <a:t> речи.</a:t>
            </a:r>
            <a:r>
              <a:rPr lang="ru-RU" sz="2400"/>
              <a:t> </a:t>
            </a:r>
          </a:p>
          <a:p>
            <a:endParaRPr lang="ru-RU"/>
          </a:p>
        </p:txBody>
      </p:sp>
      <p:pic>
        <p:nvPicPr>
          <p:cNvPr id="79876" name="Picture 4" descr="1392105776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9713"/>
            <a:ext cx="35274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13921062291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064000"/>
            <a:ext cx="37242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800" i="1"/>
              <a:t>Работая по данному направлению, дети добились определенных результатов: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200" b="1" i="1"/>
              <a:t>   Ежегодно принимают участие в городском конкурсе «Калейдоскоп талантов» в номинации «актерское мастерство», в котором занимают  призовые места (в2013 заняли 2 место, 2014 четвертое место, в 2015 первое место).</a:t>
            </a:r>
          </a:p>
          <a:p>
            <a:endParaRPr lang="ru-RU" i="1"/>
          </a:p>
        </p:txBody>
      </p:sp>
      <p:pic>
        <p:nvPicPr>
          <p:cNvPr id="80900" name="Picture 4" descr="DSCN0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571875"/>
            <a:ext cx="41767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400" i="1"/>
              <a:t>Принимают участие в городском конкурсе чтецов.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/>
              <a:t>          В 2014 году заняли 1 место</a:t>
            </a:r>
          </a:p>
        </p:txBody>
      </p:sp>
      <p:pic>
        <p:nvPicPr>
          <p:cNvPr id="81924" name="Picture 5" descr="IMG_98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331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4" descr="IMG_98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33588"/>
            <a:ext cx="28813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i="1"/>
              <a:t>Рекомендуемая литература: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1.Мигунова Е.В. Театральная педагогика в детском саду.- М., 2009.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2.Маханева М.Д. Театрализованные занятия в детском саду. М., 2001.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3.Мерзлякова С.И. Волшебный мир театра. М., 2002.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4.Минаева В.М. Развитие эмоций дошкольников. М.,  1999.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5.Петрова Т.И., Сергеева Е.А., Петрова Е.С. Театрализованные игры в детском саду. М., 2000.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6.Зацепина М.Б. Развитие ребенка в театрализованной деятельности: Обзор программ дошкольного образования. М., 2010.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7.Чурилова Э.Г. Методика и организация театрализованной деятельности дошкольников и младших школьников. М., 2004.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8.Антипина Е.А. Театрализованная деятельность в детском саду: Игры, упражнения, сценарии М., 2009.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9.Вакуленко Ю.А., Власенко О.П. Театрализованные инсценировки сказок в детском саду. Волгоград. 2008.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/>
              <a:t>10.Власенко О.П. Ребенок в мире сказок: музыкально-театрализованные спектакли, инсценировки, игры для детей 4-7 лет.  Волгоград. 2009.</a:t>
            </a:r>
          </a:p>
          <a:p>
            <a:pPr>
              <a:buFont typeface="Wingdings 2" pitchFamily="18" charset="2"/>
              <a:buNone/>
            </a:pPr>
            <a:endParaRPr lang="ru-RU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V="1">
            <a:off x="1187450" y="-531813"/>
            <a:ext cx="7124700" cy="73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i="1" kern="1200" cap="all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Arial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339850" y="476250"/>
            <a:ext cx="66881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endParaRPr lang="ru-RU" sz="2400" b="1" i="1"/>
          </a:p>
          <a:p>
            <a:pPr defTabSz="457200" eaLnBrk="1" hangingPunct="1"/>
            <a:r>
              <a:rPr lang="ru-RU" sz="2400" b="1" i="1"/>
              <a:t>Художественно-эстетическое воспитание занимает одно из ведущих мест в содержании воспитательного процесса дошкольного образовательного учреждения и является его приоритетным направлением.</a:t>
            </a:r>
            <a:r>
              <a:rPr lang="ru-RU" sz="2400"/>
              <a:t> </a:t>
            </a:r>
          </a:p>
          <a:p>
            <a:pPr defTabSz="457200" eaLnBrk="1" hangingPunct="1"/>
            <a:endParaRPr lang="ru-RU"/>
          </a:p>
          <a:p>
            <a:pPr defTabSz="457200" eaLnBrk="1" hangingPunct="1"/>
            <a:endParaRPr lang="ru-RU"/>
          </a:p>
          <a:p>
            <a:pPr defTabSz="457200" eaLnBrk="1" hangingPunct="1"/>
            <a:r>
              <a:rPr lang="ru-RU" sz="2000" b="1" i="1"/>
              <a:t>Богатейшее поле для эстетического развития детей, а также развития их творческих способностей представляет театрализованная деятельность.</a:t>
            </a:r>
          </a:p>
          <a:p>
            <a:pPr defTabSz="457200" eaLnBrk="1" hangingPunct="1"/>
            <a:endParaRPr lang="ru-RU" sz="2000" b="1" i="1"/>
          </a:p>
          <a:p>
            <a:pPr defTabSz="457200" eaLnBrk="1" hangingPunct="1"/>
            <a:endParaRPr lang="ru-RU" sz="2000" b="1" i="1"/>
          </a:p>
          <a:p>
            <a:pPr defTabSz="457200" eaLnBrk="1" hangingPunct="1"/>
            <a:endParaRPr lang="ru-RU"/>
          </a:p>
          <a:p>
            <a:pPr defTabSz="457200" eaLnBrk="1" hangingPunct="1"/>
            <a:endParaRPr lang="ru-RU"/>
          </a:p>
          <a:p>
            <a:pPr defTabSz="457200" eaLnBrk="1" hangingPunct="1"/>
            <a:endParaRPr lang="ru-RU"/>
          </a:p>
          <a:p>
            <a:pPr defTabSz="457200" eaLnBrk="1" hangingPunct="1"/>
            <a:endParaRPr lang="ru-RU"/>
          </a:p>
          <a:p>
            <a:pPr defTabSz="457200" eaLnBrk="1" hangingPunct="1"/>
            <a:endParaRPr lang="ru-RU"/>
          </a:p>
          <a:p>
            <a:pPr defTabSz="457200" eaLnBrk="1" hangingPunct="1"/>
            <a:endParaRPr lang="ru-RU"/>
          </a:p>
          <a:p>
            <a:pPr defTabSz="457200"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7239000" cy="576421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/>
              <a:t>    В настоящее время в связи с новыми требованиями, выдвинутыми современным обществом к системе образования, особую актуальность приобретает  проблема  коммуникации и развития  речи  детей дошкольного возраста.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/>
              <a:t>    В решении задач, связанных с коммуникацией и развитием речи  дошкольников, важная роль отводится театру и театрализованной деятельности.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/>
              <a:t>    Анализ отечественной и зарубежной литературы показал, что знакомство детей с различными видами театра, а так же  их участием в театральных представлениях и театрализованных играх, играют важную роль в их  развитии, приобщает детей к театральному искусству.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/>
              <a:t>    Театрализованные игры не только приносят радость детям, но и воспитывают художественный вкус, развивают  речь,  учат ребенка лучше понимать окружающий его мир.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i="1"/>
              <a:t>Цель: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i="1"/>
              <a:t>   развитие речи дошкольников средствами театрализованной деятельности.</a:t>
            </a:r>
          </a:p>
        </p:txBody>
      </p:sp>
      <p:pic>
        <p:nvPicPr>
          <p:cNvPr id="73732" name="Picture 4" descr="DSCN0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924175"/>
            <a:ext cx="51831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i="1"/>
              <a:t>Задачи: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/>
              <a:t>1.Пополнение и активизация словаря (за счёт слов, обозначающих названия предметов, действий, признаков)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/>
              <a:t>2.Отработка дикции, автоматизация всех поставленных звуков 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/>
              <a:t>3.Закрепление навыка использования прямой и косвенной речи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/>
              <a:t>4.Совершенствование монологической и диалогической форм речи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/>
              <a:t>5.Воспитание культуры речевого общения, умения действовать согласованно в коллективе.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-458788"/>
            <a:ext cx="7239000" cy="2159001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000" i="1"/>
              <a:t>Для успешной реализации задач по театрализованной деятельности    необходимо организовать  предметно-пространственную развивающую среду, в моей группе в театрализованном  уголке имеется: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200" b="1" i="1"/>
          </a:p>
          <a:p>
            <a:pPr>
              <a:lnSpc>
                <a:spcPct val="80000"/>
              </a:lnSpc>
            </a:pPr>
            <a:r>
              <a:rPr lang="ru-RU" sz="2000" b="1" i="1"/>
              <a:t>ТСО (магнитофон, ноутбук, аудиозаписи классической и релаксационной музыки, «звуков природы», детские произведения).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Наглядные пособия (видеоматериал, репродукции картин, иллюстрации, плакаты, фотографии, альбомы по теме «Театр»).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Детскую художественную, познавательную и методическую литературу.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Атрибуты  для  организации  театрализованных  игр  ( ширмы,    костюмы, шапочки, маски, разнообразные виды театров: би-ба-бо, настольный, пальчиковый,    резиновой игрушки, магнитный театр).</a:t>
            </a:r>
          </a:p>
          <a:p>
            <a:pPr>
              <a:lnSpc>
                <a:spcPct val="80000"/>
              </a:lnSpc>
            </a:pPr>
            <a:r>
              <a:rPr lang="ru-RU" sz="2000" b="1" i="1"/>
              <a:t>Картотека театрализованных игр, пальчиковой и артикуляционной гимнастики, игр на развитие координации движений и речи.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DSC_00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31321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DSC_00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76250"/>
            <a:ext cx="39417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DSC_0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72009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2800" i="1"/>
              <a:t>Предметно-развивающая среда оформлена с учетом требований ФГОС: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/>
              <a:t>   -</a:t>
            </a:r>
            <a:r>
              <a:rPr lang="ru-RU" sz="2400" b="1" i="1"/>
              <a:t>содержательно-насыщенная (соответствует возрастным возможностям);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/>
              <a:t>   -трансформируемая (имеем возможность изменить ппрс в зависимости от образовательной ситуации, возможностей детей, от меняющихся интересов);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/>
              <a:t>   -доступная (свободный доступ);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/>
              <a:t>   -безопасная (все элементы соответствуют требованиям по обеспечению надежности и безопасности их использования).</a:t>
            </a:r>
          </a:p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зящная">
  <a:themeElements>
    <a:clrScheme name="Изящная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625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Trebuchet MS</vt:lpstr>
      <vt:lpstr>Wingdings 2</vt:lpstr>
      <vt:lpstr>Wingdings</vt:lpstr>
      <vt:lpstr>Calibri</vt:lpstr>
      <vt:lpstr>Meiryo UI</vt:lpstr>
      <vt:lpstr>Изящная</vt:lpstr>
      <vt:lpstr>Презентация опыта работы для конкурса  «Воспитатель года - 2016» </vt:lpstr>
      <vt:lpstr>Слайд 2</vt:lpstr>
      <vt:lpstr>Слайд 3</vt:lpstr>
      <vt:lpstr>Цель:</vt:lpstr>
      <vt:lpstr>Задачи:</vt:lpstr>
      <vt:lpstr>Для успешной реализации задач по театрализованной деятельности    необходимо организовать  предметно-пространственную развивающую среду, в моей группе в театрализованном  уголке имеется:</vt:lpstr>
      <vt:lpstr>Слайд 7</vt:lpstr>
      <vt:lpstr>Слайд 8</vt:lpstr>
      <vt:lpstr>Предметно-развивающая среда оформлена с учетом требований ФГОС:</vt:lpstr>
      <vt:lpstr>Слайд 10</vt:lpstr>
      <vt:lpstr>А когда же заниматься театрализацией и различными её формами? </vt:lpstr>
      <vt:lpstr>В работе использую:</vt:lpstr>
      <vt:lpstr>Слайд 13</vt:lpstr>
      <vt:lpstr>На театрализованных занятиях провожу:</vt:lpstr>
      <vt:lpstr>Работая по данному направлению, дети добились определенных результатов:</vt:lpstr>
      <vt:lpstr>Принимают участие в городском конкурсе чтецов.</vt:lpstr>
      <vt:lpstr>Рекомендуемая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детского сада и семьи по</dc:title>
  <dc:creator>Александр</dc:creator>
  <cp:lastModifiedBy>Admin</cp:lastModifiedBy>
  <cp:revision>26</cp:revision>
  <dcterms:created xsi:type="dcterms:W3CDTF">2013-05-16T01:59:58Z</dcterms:created>
  <dcterms:modified xsi:type="dcterms:W3CDTF">2016-01-10T09:41:41Z</dcterms:modified>
</cp:coreProperties>
</file>