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sldIdLst>
    <p:sldId id="256" r:id="rId3"/>
    <p:sldId id="262" r:id="rId4"/>
    <p:sldId id="258" r:id="rId5"/>
    <p:sldId id="263" r:id="rId6"/>
    <p:sldId id="264" r:id="rId7"/>
    <p:sldId id="259" r:id="rId8"/>
    <p:sldId id="261" r:id="rId9"/>
    <p:sldId id="265" r:id="rId10"/>
    <p:sldId id="260" r:id="rId11"/>
    <p:sldId id="266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427E5F"/>
    <a:srgbClr val="006600"/>
    <a:srgbClr val="51A200"/>
    <a:srgbClr val="4B640E"/>
    <a:srgbClr val="004800"/>
    <a:srgbClr val="104031"/>
    <a:srgbClr val="0C3226"/>
    <a:srgbClr val="0013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6" y="-360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78" d="100"/>
          <a:sy n="78" d="100"/>
        </p:scale>
        <p:origin x="-205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EE92F-F45C-4030-A3BE-C231C70E2C26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5060C-BB14-4667-A58B-79D527DE3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5060C-BB14-4667-A58B-79D527DE3A7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1470025"/>
          </a:xfrm>
        </p:spPr>
        <p:txBody>
          <a:bodyPr/>
          <a:lstStyle>
            <a:lvl1pPr>
              <a:defRPr b="1" baseline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+mj-ea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1428760"/>
          </a:xfrm>
        </p:spPr>
        <p:txBody>
          <a:bodyPr/>
          <a:lstStyle>
            <a:lvl1pPr marL="0" indent="0" algn="ctr">
              <a:buNone/>
              <a:defRPr b="1" cap="none" spc="0">
                <a:ln w="19050">
                  <a:solidFill>
                    <a:srgbClr val="0C3226"/>
                  </a:solidFill>
                </a:ln>
                <a:solidFill>
                  <a:schemeClr val="bg1"/>
                </a:solidFill>
                <a:effectLst/>
                <a:latin typeface="+mn-lt"/>
                <a:cs typeface="Microsoft Sans Serif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4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4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  <a:lvl6pPr>
              <a:buFontTx/>
              <a:buBlip>
                <a:blip r:embed="rId4"/>
              </a:buBlip>
              <a:defRPr/>
            </a:lvl6pPr>
            <a:lvl7pPr>
              <a:buFontTx/>
              <a:buBlip>
                <a:blip r:embed="rId3"/>
              </a:buBlip>
              <a:defRPr/>
            </a:lvl7pPr>
            <a:lvl8pPr>
              <a:buFontTx/>
              <a:buBlip>
                <a:blip r:embed="rId4"/>
              </a:buBlip>
              <a:defRPr/>
            </a:lvl8pPr>
            <a:lvl9pPr>
              <a:buFontTx/>
              <a:buBlip>
                <a:blip r:embed="rId3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4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4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  <a:lvl6pPr>
              <a:buFontTx/>
              <a:buBlip>
                <a:blip r:embed="rId4"/>
              </a:buBlip>
              <a:defRPr/>
            </a:lvl6pPr>
            <a:lvl7pPr>
              <a:buFontTx/>
              <a:buBlip>
                <a:blip r:embed="rId3"/>
              </a:buBlip>
              <a:defRPr/>
            </a:lvl7pPr>
            <a:lvl8pPr>
              <a:buFontTx/>
              <a:buBlip>
                <a:blip r:embed="rId4"/>
              </a:buBlip>
              <a:defRPr/>
            </a:lvl8pPr>
            <a:lvl9pPr>
              <a:buFontTx/>
              <a:buBlip>
                <a:blip r:embed="rId3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0403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C3226"/>
                </a:solidFill>
              </a:defRPr>
            </a:lvl1pPr>
          </a:lstStyle>
          <a:p>
            <a:fld id="{8012102A-6B4D-4072-A37F-9B400926AD4E}" type="datetimeFigureOut">
              <a:rPr lang="ru-RU" smtClean="0"/>
              <a:pPr/>
              <a:t>15.10.2011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0C3226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C3226"/>
                </a:solidFill>
              </a:defRPr>
            </a:lvl1pPr>
          </a:lstStyle>
          <a:p>
            <a:fld id="{2C30D8A8-B859-4C5B-B442-5FAB2CCC1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0">
            <a:solidFill>
              <a:schemeClr val="bg1"/>
            </a:solidFill>
          </a:ln>
          <a:solidFill>
            <a:srgbClr val="00133A"/>
          </a:solidFill>
          <a:effectLst/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rgbClr val="10403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rgbClr val="10403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rgbClr val="10403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>
          <a:solidFill>
            <a:srgbClr val="10403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0403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0403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0403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rgbClr val="10403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7;&#1090;&#1088;&#1077;&#1082;&#1086;&#1079;&#1072;%20&#1080;%20&#1084;&#1091;&#1088;&#1072;&#1074;&#1077;&#1081;.wmv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6600"/>
                </a:solidFill>
                <a:latin typeface="Georgia" pitchFamily="18" charset="0"/>
              </a:rPr>
              <a:t>Стрекоза и муравей</a:t>
            </a:r>
            <a:endParaRPr lang="ru-RU" sz="6000" dirty="0">
              <a:solidFill>
                <a:srgbClr val="006600"/>
              </a:solidFill>
              <a:latin typeface="Georg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6600"/>
                </a:solidFill>
                <a:latin typeface="Georgia" pitchFamily="18" charset="0"/>
              </a:rPr>
              <a:t>И. А. Крылов</a:t>
            </a:r>
            <a:endParaRPr lang="ru-RU" sz="4800" dirty="0">
              <a:solidFill>
                <a:srgbClr val="0066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42844" y="1357298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Домашнее задание</a:t>
            </a:r>
            <a:r>
              <a:rPr kumimoji="0" lang="ru-RU" sz="5400" b="0" i="0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endParaRPr kumimoji="0" lang="ru-RU" sz="5400" b="0" i="0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Georgia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3000372"/>
            <a:ext cx="9429784" cy="240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v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Выучите наизусть басню Крылова "Стрекоза и Муравей"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v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Нарисуйте одного из героев.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714488"/>
            <a:ext cx="6286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http://www.kmrz.ru/catimg/38/382443.jpg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00024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http://s39.radikal.ru/i085/1002/a7/dc5e3ee346a5.jpg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285992"/>
            <a:ext cx="7715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http://www.chitalnya.ru/upload/265/71188770094886.jpg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57174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http://videoxq.com/img/catalog/frames/22753_strekoza_i_muravey/f7.jpg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85749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http://multiki.arjlover.net/ap/strekoza.i.muravej.avi/strekoza.i.muravej.avi.image3.jpg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4290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http://www.chitalnya.ru/upload/239/14814687427133.jpg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71475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http://img.afisha.ru/Afisha7Files/UGPhotos/081201171341/081204232128/p_f.jpg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8625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http://900igr.net/datai/literatura/Krylov/0008-009-Strekoza-i-muravej.jpg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457200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http://multiki.arjlover.net/ap/strekoza.i.muravej.avi/strekoza.i.muravej.avi.image2.jpg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14351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http://www.vestnik.alushta.org/w/images/thumb/8/8b/Av_2009_13_img29.jpg/655px-Av_2009_13_img29.jpg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571501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http://zooclub.ru/fotogal/anima/228.gif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592933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http://animo2.ucoz.ru/_ph/1/1/157994932.jpg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6211669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http://stat16.privet.ru/lr/0b06516d20fb00d711f4bd6d2f1035ed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28596" y="1071546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Вопросы для повторения.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Georgia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85720" y="2428868"/>
            <a:ext cx="82296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1040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Что такое басня?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Ø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1040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Кого можно назвать баснописцем?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Ø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1040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Над чем смеёмся мы?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Ø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1040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Что такое мораль басни?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10403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824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785794"/>
            <a:ext cx="3702889" cy="5764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Рисунок 4" descr="Image3715.jpg"/>
          <p:cNvPicPr>
            <a:picLocks noChangeAspect="1"/>
          </p:cNvPicPr>
          <p:nvPr/>
        </p:nvPicPr>
        <p:blipFill>
          <a:blip r:embed="rId3"/>
          <a:srcRect r="1785" b="5805"/>
          <a:stretch>
            <a:fillRect/>
          </a:stretch>
        </p:blipFill>
        <p:spPr>
          <a:xfrm rot="980347" flipH="1">
            <a:off x="7133802" y="203492"/>
            <a:ext cx="1749155" cy="2106936"/>
          </a:xfrm>
          <a:prstGeom prst="rect">
            <a:avLst/>
          </a:prstGeom>
          <a:ln w="76200">
            <a:solidFill>
              <a:srgbClr val="427E5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рекоза и муравей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42852"/>
            <a:ext cx="8480382" cy="657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c5e3ee346a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2071702" cy="2903733"/>
          </a:xfrm>
          <a:prstGeom prst="rect">
            <a:avLst/>
          </a:prstGeom>
          <a:ln w="38100" cmpd="tri">
            <a:solidFill>
              <a:srgbClr val="427E5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711887700948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42852"/>
            <a:ext cx="2027236" cy="2871439"/>
          </a:xfrm>
          <a:prstGeom prst="rect">
            <a:avLst/>
          </a:prstGeom>
          <a:ln w="38100" cmpd="tri">
            <a:solidFill>
              <a:srgbClr val="427E5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f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8" y="1269271"/>
            <a:ext cx="2230173" cy="1659664"/>
          </a:xfrm>
          <a:prstGeom prst="rect">
            <a:avLst/>
          </a:prstGeom>
          <a:ln w="38100" cmpd="tri">
            <a:solidFill>
              <a:srgbClr val="427E5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trekoza.i.muravej.avi.imag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4500570"/>
            <a:ext cx="2849554" cy="2208404"/>
          </a:xfrm>
          <a:prstGeom prst="rect">
            <a:avLst/>
          </a:prstGeom>
          <a:ln w="38100" cmpd="dbl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_f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2393" y="4500570"/>
            <a:ext cx="2898763" cy="2249439"/>
          </a:xfrm>
          <a:prstGeom prst="rect">
            <a:avLst/>
          </a:prstGeom>
          <a:ln w="38100" cmpd="dbl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0008-009-Strekoza-i-muravej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214290"/>
            <a:ext cx="2081215" cy="2760232"/>
          </a:xfrm>
          <a:prstGeom prst="rect">
            <a:avLst/>
          </a:prstGeom>
          <a:ln w="38100" cmpd="tri">
            <a:solidFill>
              <a:srgbClr val="427E5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strekoza.i.muravej.avi.image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3240" y="4500570"/>
            <a:ext cx="2857519" cy="2214578"/>
          </a:xfrm>
          <a:prstGeom prst="rect">
            <a:avLst/>
          </a:prstGeom>
          <a:ln w="38100" cmpd="dbl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3286124"/>
            <a:ext cx="9273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006600"/>
                  </a:solidFill>
                </a:ln>
                <a:solidFill>
                  <a:srgbClr val="4B64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Дайте характеристику героям</a:t>
            </a:r>
            <a:endParaRPr lang="ru-RU" sz="4400" b="1" dirty="0">
              <a:ln w="11430">
                <a:solidFill>
                  <a:srgbClr val="006600"/>
                </a:solidFill>
              </a:ln>
              <a:solidFill>
                <a:srgbClr val="4B640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1214422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Алгоритм чтения басни:</a:t>
            </a:r>
            <a:endParaRPr kumimoji="0" lang="ru-RU" sz="4400" b="0" i="0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Georgia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428868"/>
            <a:ext cx="91440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Определите задачу  чтения.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Выберите тон чтения: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tabLst/>
            </a:pPr>
            <a:r>
              <a:rPr lang="ru-RU" sz="3200" b="1" dirty="0" smtClean="0"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речи героев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tabLst/>
            </a:pPr>
            <a:r>
              <a:rPr lang="ru-RU" sz="3200" b="1" dirty="0" smtClean="0"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морали </a:t>
            </a:r>
            <a:endParaRPr lang="ru-RU" sz="3200" b="1" dirty="0" smtClean="0">
              <a:solidFill>
                <a:srgbClr val="4B640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tabLst/>
            </a:pP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- пояснений автора.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ts val="2400"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B640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Подчеркните интонацией ироничное отношение к героям басни.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4B640E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071678"/>
            <a:ext cx="4572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Зима катит в глаза.</a:t>
            </a:r>
          </a:p>
          <a:p>
            <a:pPr marL="609600" marR="0" lvl="0" indent="-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000372"/>
            <a:ext cx="7215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fontAlgn="base">
              <a:spcBef>
                <a:spcPct val="20000"/>
              </a:spcBef>
              <a:spcAft>
                <a:spcPct val="0"/>
              </a:spcAft>
              <a:buClr>
                <a:srgbClr val="64C143"/>
              </a:buClr>
              <a:buSzPct val="75000"/>
            </a:pPr>
            <a:r>
              <a:rPr lang="ru-RU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Неожиданно наступает зима.</a:t>
            </a:r>
            <a:endParaRPr lang="ru-RU" sz="3200" b="1" dirty="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071942"/>
            <a:ext cx="5429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В мягких </a:t>
            </a:r>
            <a:r>
              <a:rPr lang="ru-RU" sz="32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муравах</a:t>
            </a: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у нас.</a:t>
            </a:r>
            <a:endParaRPr lang="ru-RU" b="1" dirty="0">
              <a:solidFill>
                <a:srgbClr val="0066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4857760"/>
            <a:ext cx="59293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fontAlgn="base">
              <a:spcBef>
                <a:spcPct val="20000"/>
              </a:spcBef>
              <a:spcAft>
                <a:spcPct val="0"/>
              </a:spcAft>
              <a:buClr>
                <a:srgbClr val="64C143"/>
              </a:buClr>
              <a:buSzPct val="75000"/>
            </a:pPr>
            <a:r>
              <a:rPr lang="ru-RU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В мягкой траве у нас.</a:t>
            </a:r>
            <a:endParaRPr lang="ru-RU" sz="3200" b="1" dirty="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pic>
        <p:nvPicPr>
          <p:cNvPr id="7" name="Рисунок 6" descr="0b06516d20fb00d711f4bd6d2f1035e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858016" y="2285992"/>
            <a:ext cx="571504" cy="394338"/>
          </a:xfrm>
          <a:prstGeom prst="rect">
            <a:avLst/>
          </a:prstGeom>
        </p:spPr>
      </p:pic>
      <p:pic>
        <p:nvPicPr>
          <p:cNvPr id="8" name="Рисунок 7" descr="2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643050"/>
            <a:ext cx="1000132" cy="8929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7422" y="142852"/>
            <a:ext cx="46057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ОБЪЯСНИТЕ</a:t>
            </a:r>
            <a:endParaRPr lang="ru-RU" sz="48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4" grpId="0"/>
      <p:bldP spid="5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8146874271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786058"/>
            <a:ext cx="3683326" cy="2742032"/>
          </a:xfrm>
          <a:prstGeom prst="rect">
            <a:avLst/>
          </a:prstGeom>
          <a:ln w="76200" cmpd="tri">
            <a:solidFill>
              <a:srgbClr val="006600"/>
            </a:solidFill>
          </a:ln>
        </p:spPr>
      </p:pic>
      <p:pic>
        <p:nvPicPr>
          <p:cNvPr id="4" name="Рисунок 3" descr="655px-Av_2009_13_img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14290"/>
            <a:ext cx="2571768" cy="2650295"/>
          </a:xfrm>
          <a:prstGeom prst="rect">
            <a:avLst/>
          </a:prstGeom>
          <a:ln w="76200" cmpd="tri">
            <a:solidFill>
              <a:srgbClr val="006600"/>
            </a:solidFill>
          </a:ln>
        </p:spPr>
      </p:pic>
      <p:pic>
        <p:nvPicPr>
          <p:cNvPr id="5" name="Рисунок 4" descr="Strekoza_i_muravei_p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3929066"/>
            <a:ext cx="3548066" cy="2749751"/>
          </a:xfrm>
          <a:prstGeom prst="rect">
            <a:avLst/>
          </a:prstGeom>
          <a:ln w="76200" cmpd="tri">
            <a:solidFill>
              <a:srgbClr val="0066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142976" y="0"/>
            <a:ext cx="5472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>
                  <a:solidFill>
                    <a:srgbClr val="006600"/>
                  </a:solidFill>
                </a:ln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Подберите строки</a:t>
            </a:r>
          </a:p>
          <a:p>
            <a:pPr algn="ctr"/>
            <a:r>
              <a:rPr lang="ru-RU" sz="3600" b="1" cap="none" spc="0" dirty="0" smtClean="0">
                <a:ln w="11430">
                  <a:solidFill>
                    <a:srgbClr val="006600"/>
                  </a:solidFill>
                </a:ln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к картинкам</a:t>
            </a:r>
            <a:endParaRPr lang="ru-RU" sz="3600" b="1" cap="none" spc="0" dirty="0">
              <a:ln w="11430">
                <a:solidFill>
                  <a:srgbClr val="006600"/>
                </a:solidFill>
              </a:ln>
              <a:solidFill>
                <a:srgbClr val="00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428736"/>
            <a:ext cx="44291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«Не оставь меня, кум милый!</a:t>
            </a:r>
            <a:b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</a:br>
            <a: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Дай ты мне собраться </a:t>
            </a:r>
            <a: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с </a:t>
            </a:r>
            <a: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силой</a:t>
            </a:r>
            <a:b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</a:br>
            <a: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И до вешних только дней</a:t>
            </a:r>
            <a:b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</a:br>
            <a:r>
              <a:rPr lang="ru-RU" altLang="zh-CN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Прокорми и обогрей!»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zh-CN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142976" y="5715016"/>
            <a:ext cx="421481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«В мягких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муравах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у нас –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Песни, резвость всякий час,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Так что голову вскружило» 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286348" y="2928934"/>
            <a:ext cx="38576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"Ты всё пела? Это дело: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Так пойди же, попляши!"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2531" grpId="0"/>
      <p:bldP spid="225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42913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4000" b="1" i="0" u="none" strike="noStrike" cap="none" normalizeH="0" baseline="0" dirty="0" smtClean="0">
                <a:ln>
                  <a:noFill/>
                </a:ln>
                <a:solidFill>
                  <a:srgbClr val="004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Гулять гуляй, да не загуливайся! </a:t>
            </a:r>
            <a:endParaRPr kumimoji="0" lang="ru-RU" altLang="zh-CN" sz="4000" b="1" i="0" u="none" strike="noStrike" cap="none" normalizeH="0" baseline="0" dirty="0" smtClean="0">
              <a:ln>
                <a:noFill/>
              </a:ln>
              <a:solidFill>
                <a:srgbClr val="004800"/>
              </a:solidFill>
              <a:effectLst/>
              <a:latin typeface="Georgia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285852" y="2643182"/>
            <a:ext cx="664370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Ты всё пела? Это дело: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Так поди же, попляши!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Georgia" pitchFamily="18" charset="0"/>
            </a:endParaRPr>
          </a:p>
        </p:txBody>
      </p:sp>
      <p:pic>
        <p:nvPicPr>
          <p:cNvPr id="8" name="Рисунок 7" descr="0b06516d20fb00d711f4bd6d2f1035e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6072206"/>
            <a:ext cx="952500" cy="657225"/>
          </a:xfrm>
          <a:prstGeom prst="rect">
            <a:avLst/>
          </a:prstGeom>
        </p:spPr>
      </p:pic>
      <p:pic>
        <p:nvPicPr>
          <p:cNvPr id="10" name="Рисунок 9" descr="157994932.jp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357166"/>
            <a:ext cx="1905000" cy="952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00298" y="1643050"/>
            <a:ext cx="36215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МОРАЛЬ</a:t>
            </a:r>
            <a:endParaRPr lang="ru-RU" sz="54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1" grpId="0"/>
      <p:bldP spid="12" grpId="0"/>
    </p:bldLst>
  </p:timing>
</p:sld>
</file>

<file path=ppt/theme/theme1.xml><?xml version="1.0" encoding="utf-8"?>
<a:theme xmlns:a="http://schemas.openxmlformats.org/drawingml/2006/main" name="Дерево на голубом">
  <a:themeElements>
    <a:clrScheme name="Wrapper">
      <a:dk1>
        <a:sysClr val="windowText" lastClr="000000"/>
      </a:dk1>
      <a:lt1>
        <a:sysClr val="window" lastClr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08BBDB"/>
      </a:accent3>
      <a:accent4>
        <a:srgbClr val="687CDD"/>
      </a:accent4>
      <a:accent5>
        <a:srgbClr val="28C874"/>
      </a:accent5>
      <a:accent6>
        <a:srgbClr val="E47963"/>
      </a:accent6>
      <a:hlink>
        <a:srgbClr val="64C143"/>
      </a:hlink>
      <a:folHlink>
        <a:srgbClr val="9A9A9A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lligraph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DA432B2-95E8-4AFB-A408-2EFCC0E842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Дерево на голубом</Template>
  <TotalTime>0</TotalTime>
  <Words>212</Words>
  <Application>Microsoft Office PowerPoint</Application>
  <PresentationFormat>Экран (4:3)</PresentationFormat>
  <Paragraphs>49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Дерево на голубом</vt:lpstr>
      <vt:lpstr>Стрекоза и муравей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2011-10-15T13:22:22Z</dcterms:created>
  <dcterms:modified xsi:type="dcterms:W3CDTF">2011-10-15T15:14:15Z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TC103626499990</vt:lpwstr>
  </property>
</Properties>
</file>