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4"/>
  </p:notesMasterIdLst>
  <p:sldIdLst>
    <p:sldId id="261" r:id="rId2"/>
    <p:sldId id="276" r:id="rId3"/>
    <p:sldId id="279" r:id="rId4"/>
    <p:sldId id="278" r:id="rId5"/>
    <p:sldId id="277" r:id="rId6"/>
    <p:sldId id="262" r:id="rId7"/>
    <p:sldId id="263" r:id="rId8"/>
    <p:sldId id="270" r:id="rId9"/>
    <p:sldId id="264" r:id="rId10"/>
    <p:sldId id="300" r:id="rId11"/>
    <p:sldId id="299" r:id="rId12"/>
    <p:sldId id="297" r:id="rId13"/>
    <p:sldId id="295" r:id="rId14"/>
    <p:sldId id="296" r:id="rId15"/>
    <p:sldId id="294" r:id="rId16"/>
    <p:sldId id="302" r:id="rId17"/>
    <p:sldId id="283" r:id="rId18"/>
    <p:sldId id="287" r:id="rId19"/>
    <p:sldId id="288" r:id="rId20"/>
    <p:sldId id="289" r:id="rId21"/>
    <p:sldId id="292" r:id="rId22"/>
    <p:sldId id="30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D8A63136-CDD0-4A48-88FD-F055F821DD1A}">
          <p14:sldIdLst>
            <p14:sldId id="261"/>
            <p14:sldId id="276"/>
            <p14:sldId id="279"/>
            <p14:sldId id="278"/>
            <p14:sldId id="277"/>
            <p14:sldId id="262"/>
            <p14:sldId id="263"/>
            <p14:sldId id="270"/>
            <p14:sldId id="264"/>
            <p14:sldId id="266"/>
            <p14:sldId id="299"/>
            <p14:sldId id="300"/>
            <p14:sldId id="297"/>
            <p14:sldId id="295"/>
            <p14:sldId id="296"/>
            <p14:sldId id="294"/>
            <p14:sldId id="302"/>
            <p14:sldId id="283"/>
            <p14:sldId id="287"/>
            <p14:sldId id="288"/>
            <p14:sldId id="289"/>
            <p14:sldId id="292"/>
            <p14:sldId id="303"/>
          </p14:sldIdLst>
        </p14:section>
        <p14:section name="Раздел без заголовка" id="{F7CC9967-1968-4581-9872-1EF2CD28F6A6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BD878-EEAC-408C-9B61-3063C53DBDB8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7FC0A8-89E4-4B2E-91CF-C148E017B6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8022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CAE6D72-7896-4AFF-8387-9E7831DD7343}" type="slidenum">
              <a:rPr lang="ru-RU" sz="1200" b="0">
                <a:latin typeface="Arial" charset="0"/>
              </a:rPr>
              <a:pPr eaLnBrk="1" hangingPunct="1"/>
              <a:t>11</a:t>
            </a:fld>
            <a:endParaRPr lang="ru-RU" sz="1200" b="0">
              <a:latin typeface="Arial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7D807F2-BF30-4353-8348-4FC3716D0655}" type="slidenum">
              <a:rPr lang="ru-RU" sz="1200" b="0">
                <a:latin typeface="Arial" charset="0"/>
              </a:rPr>
              <a:pPr eaLnBrk="1" hangingPunct="1"/>
              <a:t>15</a:t>
            </a:fld>
            <a:endParaRPr lang="ru-RU" sz="1200" b="0">
              <a:latin typeface="Arial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850579C-4C93-4D6E-8D33-4D04BBFA93C4}" type="slidenum">
              <a:rPr lang="ru-RU" sz="1200" b="0">
                <a:latin typeface="Arial" charset="0"/>
              </a:rPr>
              <a:pPr eaLnBrk="1" hangingPunct="1"/>
              <a:t>16</a:t>
            </a:fld>
            <a:endParaRPr lang="ru-RU" sz="1200" b="0">
              <a:latin typeface="Arial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850579C-4C93-4D6E-8D33-4D04BBFA93C4}" type="slidenum">
              <a:rPr lang="ru-RU" sz="1200" b="0">
                <a:latin typeface="Arial" charset="0"/>
              </a:rPr>
              <a:pPr eaLnBrk="1" hangingPunct="1"/>
              <a:t>17</a:t>
            </a:fld>
            <a:endParaRPr lang="ru-RU" sz="1200" b="0">
              <a:latin typeface="Arial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B2D5D2E-2721-4CBC-BA08-8CC0DEF1051C}" type="slidenum">
              <a:rPr lang="ru-RU" sz="1200" b="0">
                <a:latin typeface="Arial" charset="0"/>
              </a:rPr>
              <a:pPr eaLnBrk="1" hangingPunct="1"/>
              <a:t>18</a:t>
            </a:fld>
            <a:endParaRPr lang="ru-RU" sz="1200" b="0">
              <a:latin typeface="Arial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A5BE4C6-74F3-4074-B4D4-21CF328985CC}" type="slidenum">
              <a:rPr lang="ru-RU" sz="1200" b="0">
                <a:latin typeface="Arial" charset="0"/>
              </a:rPr>
              <a:pPr eaLnBrk="1" hangingPunct="1"/>
              <a:t>19</a:t>
            </a:fld>
            <a:endParaRPr lang="ru-RU" sz="1200" b="0">
              <a:latin typeface="Arial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32AF8E5-0468-4489-A77F-752F36210462}" type="slidenum">
              <a:rPr lang="ru-RU" sz="1200" b="0">
                <a:latin typeface="Arial" charset="0"/>
              </a:rPr>
              <a:pPr eaLnBrk="1" hangingPunct="1"/>
              <a:t>20</a:t>
            </a:fld>
            <a:endParaRPr lang="ru-RU" sz="1200" b="0">
              <a:latin typeface="Arial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E17F07C-695C-439A-AA7A-288EEEA8B1FB}" type="slidenum">
              <a:rPr lang="ru-RU" sz="1200" b="0">
                <a:latin typeface="Arial" charset="0"/>
              </a:rPr>
              <a:pPr eaLnBrk="1" hangingPunct="1"/>
              <a:t>21</a:t>
            </a:fld>
            <a:endParaRPr lang="ru-RU" sz="1200" b="0">
              <a:latin typeface="Arial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C6839-B45D-408A-A220-809BE37AD517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5DBB7-937E-4183-A69B-05E51AD145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C6839-B45D-408A-A220-809BE37AD517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5DBB7-937E-4183-A69B-05E51AD145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C6839-B45D-408A-A220-809BE37AD517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5DBB7-937E-4183-A69B-05E51AD145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8C9796B-F8C9-4D2D-BF99-D72533FA1B0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0873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C6839-B45D-408A-A220-809BE37AD517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5DBB7-937E-4183-A69B-05E51AD145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C6839-B45D-408A-A220-809BE37AD517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5DBB7-937E-4183-A69B-05E51AD145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C6839-B45D-408A-A220-809BE37AD517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5DBB7-937E-4183-A69B-05E51AD145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C6839-B45D-408A-A220-809BE37AD517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5DBB7-937E-4183-A69B-05E51AD145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C6839-B45D-408A-A220-809BE37AD517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5DBB7-937E-4183-A69B-05E51AD145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C6839-B45D-408A-A220-809BE37AD517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5DBB7-937E-4183-A69B-05E51AD145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C6839-B45D-408A-A220-809BE37AD517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5DBB7-937E-4183-A69B-05E51AD145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C6839-B45D-408A-A220-809BE37AD517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5DBB7-937E-4183-A69B-05E51AD145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3C6839-B45D-408A-A220-809BE37AD517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625DBB7-937E-4183-A69B-05E51AD145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971600" y="4725144"/>
            <a:ext cx="6626597" cy="1209520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rgbClr val="002060"/>
                </a:solidFill>
              </a:rPr>
              <a:t>Учитель начальных классов высшей категории </a:t>
            </a:r>
            <a:r>
              <a:rPr lang="ru-RU" sz="2800" dirty="0" smtClean="0">
                <a:solidFill>
                  <a:srgbClr val="002060"/>
                </a:solidFill>
              </a:rPr>
              <a:t>Мавлетбаева </a:t>
            </a:r>
            <a:r>
              <a:rPr lang="ru-RU" sz="2800" dirty="0">
                <a:solidFill>
                  <a:srgbClr val="002060"/>
                </a:solidFill>
              </a:rPr>
              <a:t>И</a:t>
            </a:r>
            <a:r>
              <a:rPr lang="ru-RU" sz="2800" dirty="0" smtClean="0">
                <a:solidFill>
                  <a:srgbClr val="002060"/>
                </a:solidFill>
              </a:rPr>
              <a:t>льмира </a:t>
            </a:r>
            <a:r>
              <a:rPr lang="ru-RU" sz="2800" dirty="0">
                <a:solidFill>
                  <a:srgbClr val="002060"/>
                </a:solidFill>
              </a:rPr>
              <a:t>С</a:t>
            </a:r>
            <a:r>
              <a:rPr lang="ru-RU" sz="2800" dirty="0" smtClean="0">
                <a:solidFill>
                  <a:srgbClr val="002060"/>
                </a:solidFill>
              </a:rPr>
              <a:t>агитовна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175351" cy="4248472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Мультимедийная презентация</a:t>
            </a:r>
            <a:br>
              <a:rPr lang="ru-RU" sz="2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к уроку математики по теме </a:t>
            </a:r>
            <a:br>
              <a:rPr lang="ru-RU" sz="2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dirty="0">
                <a:solidFill>
                  <a:srgbClr val="CC0000"/>
                </a:solidFill>
              </a:rPr>
              <a:t>«Арифметические действия</a:t>
            </a:r>
            <a:br>
              <a:rPr lang="ru-RU" sz="4000" dirty="0">
                <a:solidFill>
                  <a:srgbClr val="CC0000"/>
                </a:solidFill>
              </a:rPr>
            </a:br>
            <a:r>
              <a:rPr lang="ru-RU" sz="4000" dirty="0">
                <a:solidFill>
                  <a:srgbClr val="CC0000"/>
                </a:solidFill>
              </a:rPr>
              <a:t>над числами»</a:t>
            </a:r>
            <a:br>
              <a:rPr lang="ru-RU" sz="4000" dirty="0">
                <a:solidFill>
                  <a:srgbClr val="CC0000"/>
                </a:solidFill>
              </a:rPr>
            </a:br>
            <a:r>
              <a:rPr lang="ru-RU" sz="2000" dirty="0">
                <a:solidFill>
                  <a:srgbClr val="00B050"/>
                </a:solidFill>
              </a:rPr>
              <a:t>4 класс</a:t>
            </a:r>
            <a:br>
              <a:rPr lang="ru-RU" sz="2000" dirty="0">
                <a:solidFill>
                  <a:srgbClr val="00B050"/>
                </a:solidFill>
              </a:rPr>
            </a:br>
            <a:r>
              <a:rPr lang="ru-RU" sz="2000" dirty="0">
                <a:solidFill>
                  <a:srgbClr val="00B050"/>
                </a:solidFill>
              </a:rPr>
              <a:t>УМК «Школа 2100</a:t>
            </a:r>
            <a:r>
              <a:rPr lang="ru-RU" sz="2000" dirty="0">
                <a:solidFill>
                  <a:srgbClr val="FFFF00"/>
                </a:solidFill>
              </a:rPr>
              <a:t>»</a:t>
            </a:r>
            <a:br>
              <a:rPr lang="ru-RU" sz="2000" dirty="0">
                <a:solidFill>
                  <a:srgbClr val="FFFF00"/>
                </a:solidFill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38228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857232"/>
            <a:ext cx="7175351" cy="1793167"/>
          </a:xfrm>
        </p:spPr>
        <p:txBody>
          <a:bodyPr/>
          <a:lstStyle/>
          <a:p>
            <a:pPr marL="182880" indent="0">
              <a:buNone/>
            </a:pPr>
            <a:r>
              <a:rPr lang="ru-RU" sz="4400" dirty="0" smtClean="0">
                <a:solidFill>
                  <a:schemeClr val="accent3">
                    <a:lumMod val="50000"/>
                  </a:schemeClr>
                </a:solidFill>
              </a:rPr>
              <a:t>Самостоятельная работа </a:t>
            </a:r>
            <a:endParaRPr lang="ru-RU" sz="4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1928802"/>
            <a:ext cx="5637010" cy="2376264"/>
          </a:xfrm>
        </p:spPr>
        <p:txBody>
          <a:bodyPr>
            <a:normAutofit fontScale="32500" lnSpcReduction="20000"/>
          </a:bodyPr>
          <a:lstStyle/>
          <a:p>
            <a:r>
              <a:rPr lang="ru-RU" sz="7000" dirty="0" smtClean="0">
                <a:solidFill>
                  <a:srgbClr val="FF0000"/>
                </a:solidFill>
              </a:rPr>
              <a:t>Задание №2 (б</a:t>
            </a:r>
            <a:r>
              <a:rPr lang="ru-RU" sz="7000" dirty="0" smtClean="0">
                <a:solidFill>
                  <a:srgbClr val="FF0000"/>
                </a:solidFill>
              </a:rPr>
              <a:t>)</a:t>
            </a:r>
          </a:p>
          <a:p>
            <a:endParaRPr lang="ru-RU" sz="4400" dirty="0" smtClean="0">
              <a:solidFill>
                <a:srgbClr val="FF0000"/>
              </a:solidFill>
            </a:endParaRPr>
          </a:p>
          <a:p>
            <a:endParaRPr lang="ru-RU" sz="4400" dirty="0" smtClean="0">
              <a:solidFill>
                <a:srgbClr val="FF0000"/>
              </a:solidFill>
            </a:endParaRPr>
          </a:p>
          <a:p>
            <a:r>
              <a:rPr lang="ru-RU" sz="7300" smtClean="0">
                <a:solidFill>
                  <a:srgbClr val="FF0000"/>
                </a:solidFill>
              </a:rPr>
              <a:t> </a:t>
            </a:r>
            <a:endParaRPr lang="ru-RU" sz="7300" dirty="0" smtClean="0">
              <a:solidFill>
                <a:srgbClr val="FF0000"/>
              </a:solidFill>
            </a:endParaRPr>
          </a:p>
          <a:p>
            <a:endParaRPr lang="ru-RU" sz="7300" dirty="0" smtClean="0">
              <a:solidFill>
                <a:srgbClr val="FF0000"/>
              </a:solidFill>
            </a:endParaRPr>
          </a:p>
          <a:p>
            <a:r>
              <a:rPr lang="ru-RU" sz="7300" dirty="0" smtClean="0">
                <a:solidFill>
                  <a:srgbClr val="FF0000"/>
                </a:solidFill>
              </a:rPr>
              <a:t> </a:t>
            </a:r>
            <a:endParaRPr lang="ru-RU" sz="7300" dirty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69032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приседание 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6375" y="765175"/>
            <a:ext cx="6086475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ext Box 5"/>
          <p:cNvSpPr txBox="1">
            <a:spLocks noChangeArrowheads="1"/>
          </p:cNvSpPr>
          <p:nvPr/>
        </p:nvSpPr>
        <p:spPr bwMode="auto">
          <a:xfrm>
            <a:off x="976058" y="381000"/>
            <a:ext cx="719030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sz="4000" dirty="0" err="1" smtClean="0">
                <a:solidFill>
                  <a:srgbClr val="CC0000"/>
                </a:solidFill>
                <a:latin typeface="Arial" charset="0"/>
              </a:rPr>
              <a:t>Физминутка</a:t>
            </a:r>
            <a:endParaRPr lang="ru-RU" sz="4000" dirty="0" smtClean="0">
              <a:solidFill>
                <a:srgbClr val="CC0000"/>
              </a:solidFill>
              <a:latin typeface="Arial" charset="0"/>
            </a:endParaRPr>
          </a:p>
          <a:p>
            <a:pPr algn="ctr" eaLnBrk="1" hangingPunct="1"/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Раз</a:t>
            </a:r>
            <a:r>
              <a:rPr lang="ru-RU" sz="4000" dirty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, два, три, четыре, пять,</a:t>
            </a:r>
          </a:p>
          <a:p>
            <a:pPr algn="ctr" eaLnBrk="1" hangingPunct="1"/>
            <a:r>
              <a:rPr lang="ru-RU" sz="4000" dirty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Начинаем приседать!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577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User\Desktop\м2.jpe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04" t="38899" r="9546" b="36149"/>
          <a:stretch/>
        </p:blipFill>
        <p:spPr bwMode="auto">
          <a:xfrm rot="10800000">
            <a:off x="323528" y="436120"/>
            <a:ext cx="8352928" cy="55897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" name="Овал 5"/>
          <p:cNvSpPr/>
          <p:nvPr/>
        </p:nvSpPr>
        <p:spPr>
          <a:xfrm>
            <a:off x="3878394" y="4911709"/>
            <a:ext cx="540059" cy="914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в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413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Берегите животных!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User\Desktop\открытый урок\морж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77072"/>
            <a:ext cx="3456384" cy="215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открытый урок\синий кит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149080"/>
            <a:ext cx="3528392" cy="200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открытый урок\тюлень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3582279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открытый урок\дельфин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56792"/>
            <a:ext cx="3600400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5954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404664"/>
            <a:ext cx="7992888" cy="45719"/>
          </a:xfrm>
        </p:spPr>
        <p:txBody>
          <a:bodyPr/>
          <a:lstStyle/>
          <a:p>
            <a:pPr marL="0" indent="0" algn="l">
              <a:buNone/>
            </a:pP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23528" y="332656"/>
            <a:ext cx="7992888" cy="5110315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rgbClr val="FF0000"/>
                </a:solidFill>
              </a:rPr>
              <a:t>Задача №4(б)</a:t>
            </a:r>
          </a:p>
          <a:p>
            <a:pPr algn="l"/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ru-RU" sz="3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1) 320 * 5 = 1600(кг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) – масса моржа</a:t>
            </a:r>
            <a:br>
              <a:rPr lang="ru-RU" sz="3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2) 1600-  1300  =  300(кг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) – масса дельфина</a:t>
            </a:r>
            <a:br>
              <a:rPr lang="ru-RU" sz="3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      </a:t>
            </a:r>
            <a:r>
              <a:rPr lang="ru-RU" sz="3600" dirty="0" smtClean="0">
                <a:solidFill>
                  <a:srgbClr val="C00000"/>
                </a:solidFill>
              </a:rPr>
              <a:t>Ответ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: 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  масса 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дельфина </a:t>
            </a:r>
            <a:endParaRPr lang="ru-RU" sz="3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равна   </a:t>
            </a:r>
            <a:r>
              <a:rPr lang="ru-RU" sz="3600" dirty="0" smtClean="0">
                <a:solidFill>
                  <a:srgbClr val="FF0000"/>
                </a:solidFill>
              </a:rPr>
              <a:t>300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   кг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16880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8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1557338"/>
            <a:ext cx="8229600" cy="1384300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ru-RU" sz="4000" b="1" dirty="0" smtClean="0">
                <a:solidFill>
                  <a:srgbClr val="00B050"/>
                </a:solidFill>
              </a:rPr>
              <a:t>Проверка </a:t>
            </a:r>
            <a:br>
              <a:rPr lang="ru-RU" sz="4000" b="1" dirty="0" smtClean="0">
                <a:solidFill>
                  <a:srgbClr val="00B050"/>
                </a:solidFill>
              </a:rPr>
            </a:br>
            <a:r>
              <a:rPr lang="ru-RU" sz="4000" b="1" dirty="0" smtClean="0">
                <a:solidFill>
                  <a:srgbClr val="00B050"/>
                </a:solidFill>
              </a:rPr>
              <a:t>результативности </a:t>
            </a:r>
            <a:br>
              <a:rPr lang="ru-RU" sz="4000" b="1" dirty="0" smtClean="0">
                <a:solidFill>
                  <a:srgbClr val="00B050"/>
                </a:solidFill>
              </a:rPr>
            </a:br>
            <a:r>
              <a:rPr lang="ru-RU" sz="4000" b="1" dirty="0" smtClean="0">
                <a:solidFill>
                  <a:srgbClr val="00B050"/>
                </a:solidFill>
              </a:rPr>
              <a:t>урока</a:t>
            </a:r>
            <a:br>
              <a:rPr lang="ru-RU" sz="4000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CC0000"/>
                </a:solidFill>
              </a:rPr>
              <a:t>Блиц-опрос</a:t>
            </a:r>
          </a:p>
        </p:txBody>
      </p:sp>
    </p:spTree>
    <p:extLst>
      <p:ext uri="{BB962C8B-B14F-4D97-AF65-F5344CB8AC3E}">
        <p14:creationId xmlns:p14="http://schemas.microsoft.com/office/powerpoint/2010/main" xmlns="" val="2946637139"/>
      </p:ext>
    </p:extLst>
  </p:cSld>
  <p:clrMapOvr>
    <a:masterClrMapping/>
  </p:clrMapOvr>
  <p:transition>
    <p:wedg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648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6486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 вопрос.</a:t>
            </a:r>
          </a:p>
        </p:txBody>
      </p:sp>
      <p:grpSp>
        <p:nvGrpSpPr>
          <p:cNvPr id="2" name="Organization Chart 5"/>
          <p:cNvGrpSpPr>
            <a:grpSpLocks/>
          </p:cNvGrpSpPr>
          <p:nvPr/>
        </p:nvGrpSpPr>
        <p:grpSpPr bwMode="auto">
          <a:xfrm>
            <a:off x="85725" y="884099"/>
            <a:ext cx="9074150" cy="4759576"/>
            <a:chOff x="254" y="1182"/>
            <a:chExt cx="2858" cy="721"/>
          </a:xfrm>
        </p:grpSpPr>
        <p:cxnSp>
          <p:nvCxnSpPr>
            <p:cNvPr id="1028" name="_s1028"/>
            <p:cNvCxnSpPr>
              <a:cxnSpLocks noChangeShapeType="1"/>
              <a:stCxn id="6" idx="0"/>
              <a:endCxn id="3" idx="2"/>
            </p:cNvCxnSpPr>
            <p:nvPr/>
          </p:nvCxnSpPr>
          <p:spPr bwMode="auto">
            <a:xfrm rot="16200000" flipV="1">
              <a:off x="2056" y="991"/>
              <a:ext cx="145" cy="1103"/>
            </a:xfrm>
            <a:prstGeom prst="bentConnector3">
              <a:avLst>
                <a:gd name="adj1" fmla="val 50000"/>
              </a:avLst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29" name="_s1029"/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flipH="1" flipV="1">
              <a:off x="1577" y="1470"/>
              <a:ext cx="90" cy="144"/>
            </a:xfrm>
            <a:prstGeom prst="straightConnector1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30" name="_s1030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5400000" flipH="1" flipV="1">
              <a:off x="1059" y="1097"/>
              <a:ext cx="144" cy="891"/>
            </a:xfrm>
            <a:prstGeom prst="bentConnector3">
              <a:avLst>
                <a:gd name="adj1" fmla="val 50000"/>
              </a:avLst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" name="_s1031"/>
            <p:cNvSpPr>
              <a:spLocks noChangeArrowheads="1"/>
            </p:cNvSpPr>
            <p:nvPr/>
          </p:nvSpPr>
          <p:spPr bwMode="auto">
            <a:xfrm>
              <a:off x="1055" y="1182"/>
              <a:ext cx="1044" cy="288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7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rPr>
                <a:t>Уравнение</a:t>
              </a:r>
              <a:r>
                <a:rPr kumimoji="0" lang="ru-RU" sz="2700" b="1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rPr>
                <a:t> это</a:t>
              </a:r>
              <a:r>
                <a:rPr kumimoji="0" lang="ru-RU" sz="27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rPr>
                <a:t>?</a:t>
              </a:r>
            </a:p>
          </p:txBody>
        </p:sp>
        <p:sp>
          <p:nvSpPr>
            <p:cNvPr id="4" name="_s1032"/>
            <p:cNvSpPr>
              <a:spLocks noChangeArrowheads="1"/>
            </p:cNvSpPr>
            <p:nvPr/>
          </p:nvSpPr>
          <p:spPr bwMode="auto">
            <a:xfrm>
              <a:off x="254" y="161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Равенство</a:t>
              </a:r>
              <a:r>
                <a:rPr kumimoji="0" lang="ru-RU" sz="2000" b="0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 с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неизвестной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" name="_s1033"/>
            <p:cNvSpPr>
              <a:spLocks noChangeArrowheads="1"/>
            </p:cNvSpPr>
            <p:nvPr/>
          </p:nvSpPr>
          <p:spPr bwMode="auto">
            <a:xfrm>
              <a:off x="1235" y="161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неравенство</a:t>
              </a:r>
            </a:p>
          </p:txBody>
        </p:sp>
        <p:sp>
          <p:nvSpPr>
            <p:cNvPr id="6" name="_s1034"/>
            <p:cNvSpPr>
              <a:spLocks noChangeArrowheads="1"/>
            </p:cNvSpPr>
            <p:nvPr/>
          </p:nvSpPr>
          <p:spPr bwMode="auto">
            <a:xfrm>
              <a:off x="2248" y="1615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 предложение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505796840"/>
      </p:ext>
    </p:extLst>
  </p:cSld>
  <p:clrMapOvr>
    <a:masterClrMapping/>
  </p:clrMapOvr>
  <p:transition spd="slow">
    <p:strips dir="ru"/>
    <p:sndAc>
      <p:stSnd>
        <p:snd r:embed="rId3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 вопрос.</a:t>
            </a:r>
          </a:p>
        </p:txBody>
      </p:sp>
      <p:grpSp>
        <p:nvGrpSpPr>
          <p:cNvPr id="2" name="Organization Chart 5"/>
          <p:cNvGrpSpPr>
            <a:grpSpLocks/>
          </p:cNvGrpSpPr>
          <p:nvPr/>
        </p:nvGrpSpPr>
        <p:grpSpPr bwMode="auto">
          <a:xfrm>
            <a:off x="0" y="884100"/>
            <a:ext cx="9144000" cy="4752975"/>
            <a:chOff x="227" y="1182"/>
            <a:chExt cx="2880" cy="720"/>
          </a:xfrm>
        </p:grpSpPr>
        <p:cxnSp>
          <p:nvCxnSpPr>
            <p:cNvPr id="1028" name="_s1028"/>
            <p:cNvCxnSpPr>
              <a:cxnSpLocks noChangeShapeType="1"/>
              <a:stCxn id="6" idx="0"/>
              <a:endCxn id="3" idx="2"/>
            </p:cNvCxnSpPr>
            <p:nvPr/>
          </p:nvCxnSpPr>
          <p:spPr bwMode="auto">
            <a:xfrm rot="5400000" flipH="1">
              <a:off x="2099" y="1038"/>
              <a:ext cx="144" cy="1008"/>
            </a:xfrm>
            <a:prstGeom prst="bentConnector3">
              <a:avLst>
                <a:gd name="adj1" fmla="val 13926"/>
              </a:avLst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29" name="_s1029"/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16200000">
              <a:off x="1596" y="1541"/>
              <a:ext cx="144" cy="1"/>
            </a:xfrm>
            <a:prstGeom prst="straightConnector1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30" name="_s1030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16200000">
              <a:off x="1091" y="1038"/>
              <a:ext cx="144" cy="1008"/>
            </a:xfrm>
            <a:prstGeom prst="bentConnector3">
              <a:avLst>
                <a:gd name="adj1" fmla="val 13926"/>
              </a:avLst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" name="_s1031"/>
            <p:cNvSpPr>
              <a:spLocks noChangeArrowheads="1"/>
            </p:cNvSpPr>
            <p:nvPr/>
          </p:nvSpPr>
          <p:spPr bwMode="auto">
            <a:xfrm>
              <a:off x="1235" y="1182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b="1" dirty="0" smtClean="0">
                  <a:solidFill>
                    <a:schemeClr val="bg1"/>
                  </a:solidFill>
                  <a:latin typeface="Tahoma" pitchFamily="34" charset="0"/>
                </a:rPr>
                <a:t>Равносторонний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ru-RU" b="1" dirty="0" smtClean="0">
                <a:solidFill>
                  <a:schemeClr val="bg1"/>
                </a:solidFill>
                <a:latin typeface="Tahoma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b="1" dirty="0" smtClean="0">
                  <a:solidFill>
                    <a:schemeClr val="bg1"/>
                  </a:solidFill>
                  <a:latin typeface="Tahoma" pitchFamily="34" charset="0"/>
                </a:rPr>
                <a:t>треугольник это</a:t>
              </a:r>
              <a:endPara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" name="_s1032"/>
            <p:cNvSpPr>
              <a:spLocks noChangeArrowheads="1"/>
            </p:cNvSpPr>
            <p:nvPr/>
          </p:nvSpPr>
          <p:spPr bwMode="auto">
            <a:xfrm>
              <a:off x="227" y="161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Все</a:t>
              </a:r>
              <a:r>
                <a:rPr kumimoji="0" lang="ru-RU" sz="2000" b="0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 углы прямые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" name="_s1033"/>
            <p:cNvSpPr>
              <a:spLocks noChangeArrowheads="1"/>
            </p:cNvSpPr>
            <p:nvPr/>
          </p:nvSpPr>
          <p:spPr bwMode="auto">
            <a:xfrm>
              <a:off x="1235" y="161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Все</a:t>
              </a:r>
              <a:r>
                <a:rPr kumimoji="0" lang="ru-RU" sz="2000" b="0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 стороны равны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6" name="_s1034"/>
            <p:cNvSpPr>
              <a:spLocks noChangeArrowheads="1"/>
            </p:cNvSpPr>
            <p:nvPr/>
          </p:nvSpPr>
          <p:spPr bwMode="auto">
            <a:xfrm>
              <a:off x="2243" y="161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 у которого 4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 вершины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665540441"/>
      </p:ext>
    </p:extLst>
  </p:cSld>
  <p:clrMapOvr>
    <a:masterClrMapping/>
  </p:clrMapOvr>
  <p:transition spd="slow">
    <p:strips dir="ru"/>
    <p:sndAc>
      <p:stSnd>
        <p:snd r:embed="rId3" name="push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 вопрос.</a:t>
            </a:r>
          </a:p>
        </p:txBody>
      </p:sp>
      <p:grpSp>
        <p:nvGrpSpPr>
          <p:cNvPr id="2" name="Organization Chart 3"/>
          <p:cNvGrpSpPr>
            <a:grpSpLocks/>
          </p:cNvGrpSpPr>
          <p:nvPr/>
        </p:nvGrpSpPr>
        <p:grpSpPr bwMode="auto">
          <a:xfrm>
            <a:off x="0" y="1051099"/>
            <a:ext cx="9144000" cy="5546550"/>
            <a:chOff x="227" y="1121"/>
            <a:chExt cx="2880" cy="781"/>
          </a:xfrm>
        </p:grpSpPr>
        <p:cxnSp>
          <p:nvCxnSpPr>
            <p:cNvPr id="2052" name="_s2052"/>
            <p:cNvCxnSpPr>
              <a:cxnSpLocks noChangeShapeType="1"/>
              <a:stCxn id="6" idx="0"/>
              <a:endCxn id="3" idx="2"/>
            </p:cNvCxnSpPr>
            <p:nvPr/>
          </p:nvCxnSpPr>
          <p:spPr bwMode="auto">
            <a:xfrm rot="16200000" flipV="1">
              <a:off x="2154" y="1093"/>
              <a:ext cx="107" cy="935"/>
            </a:xfrm>
            <a:prstGeom prst="bentConnector3">
              <a:avLst>
                <a:gd name="adj1" fmla="val 50000"/>
              </a:avLst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53" name="_s2053"/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flipV="1">
              <a:off x="1667" y="1507"/>
              <a:ext cx="73" cy="107"/>
            </a:xfrm>
            <a:prstGeom prst="straightConnector1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54" name="_s2054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5400000" flipH="1" flipV="1">
              <a:off x="1164" y="1038"/>
              <a:ext cx="107" cy="1045"/>
            </a:xfrm>
            <a:prstGeom prst="bentConnector3">
              <a:avLst>
                <a:gd name="adj1" fmla="val 50000"/>
              </a:avLst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" name="_s2055"/>
            <p:cNvSpPr>
              <a:spLocks noChangeArrowheads="1"/>
            </p:cNvSpPr>
            <p:nvPr/>
          </p:nvSpPr>
          <p:spPr bwMode="auto">
            <a:xfrm>
              <a:off x="1164" y="1121"/>
              <a:ext cx="1152" cy="386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rPr>
                <a:t>Выбери</a:t>
              </a:r>
              <a:r>
                <a:rPr kumimoji="0" lang="ru-RU" sz="1800" b="0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rPr>
                <a:t> буквенное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rPr>
                <a:t> составное выражение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" name="_s2056"/>
            <p:cNvSpPr>
              <a:spLocks noChangeArrowheads="1"/>
            </p:cNvSpPr>
            <p:nvPr/>
          </p:nvSpPr>
          <p:spPr bwMode="auto">
            <a:xfrm>
              <a:off x="227" y="1614"/>
              <a:ext cx="937" cy="28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4000" b="0" i="0" u="none" strike="noStrike" cap="none" normalizeH="0" baseline="0" dirty="0" smtClean="0">
                  <a:ln>
                    <a:noFill/>
                  </a:ln>
                  <a:effectLst/>
                  <a:latin typeface="Tahoma" pitchFamily="34" charset="0"/>
                </a:rPr>
                <a:t>(а</a:t>
              </a:r>
              <a:r>
                <a:rPr kumimoji="0" lang="ru-RU" sz="4000" b="0" i="0" u="none" strike="noStrike" cap="none" normalizeH="0" dirty="0" smtClean="0">
                  <a:ln>
                    <a:noFill/>
                  </a:ln>
                  <a:effectLst/>
                  <a:latin typeface="Tahoma" pitchFamily="34" charset="0"/>
                </a:rPr>
                <a:t> +</a:t>
              </a:r>
              <a:r>
                <a:rPr kumimoji="0" lang="ru-RU" sz="4000" b="0" i="0" u="none" strike="noStrike" cap="none" normalizeH="0" baseline="0" dirty="0" smtClean="0">
                  <a:ln>
                    <a:noFill/>
                  </a:ln>
                  <a:effectLst/>
                  <a:latin typeface="Tahoma" pitchFamily="34" charset="0"/>
                </a:rPr>
                <a:t> 18):5</a:t>
              </a:r>
            </a:p>
          </p:txBody>
        </p:sp>
        <p:sp>
          <p:nvSpPr>
            <p:cNvPr id="5" name="_s2057"/>
            <p:cNvSpPr>
              <a:spLocks noChangeArrowheads="1"/>
            </p:cNvSpPr>
            <p:nvPr/>
          </p:nvSpPr>
          <p:spPr bwMode="auto">
            <a:xfrm>
              <a:off x="1235" y="161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5км +10 км</a:t>
              </a:r>
            </a:p>
          </p:txBody>
        </p:sp>
        <p:sp>
          <p:nvSpPr>
            <p:cNvPr id="6" name="_s2058"/>
            <p:cNvSpPr>
              <a:spLocks noChangeArrowheads="1"/>
            </p:cNvSpPr>
            <p:nvPr/>
          </p:nvSpPr>
          <p:spPr bwMode="auto">
            <a:xfrm>
              <a:off x="2243" y="161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2+х=10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621481152"/>
      </p:ext>
    </p:extLst>
  </p:cSld>
  <p:clrMapOvr>
    <a:masterClrMapping/>
  </p:clrMapOvr>
  <p:transition spd="slow">
    <p:strips dir="ru"/>
    <p:sndAc>
      <p:stSnd>
        <p:snd r:embed="rId3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 вопрос.</a:t>
            </a:r>
          </a:p>
        </p:txBody>
      </p:sp>
      <p:grpSp>
        <p:nvGrpSpPr>
          <p:cNvPr id="2" name="Organization Chart 3"/>
          <p:cNvGrpSpPr>
            <a:grpSpLocks/>
          </p:cNvGrpSpPr>
          <p:nvPr/>
        </p:nvGrpSpPr>
        <p:grpSpPr bwMode="auto">
          <a:xfrm>
            <a:off x="0" y="1484313"/>
            <a:ext cx="9036050" cy="5113337"/>
            <a:chOff x="227" y="1182"/>
            <a:chExt cx="2846" cy="720"/>
          </a:xfrm>
        </p:grpSpPr>
        <p:cxnSp>
          <p:nvCxnSpPr>
            <p:cNvPr id="3076" name="_s3076"/>
            <p:cNvCxnSpPr>
              <a:cxnSpLocks noChangeShapeType="1"/>
              <a:stCxn id="6" idx="0"/>
              <a:endCxn id="3" idx="2"/>
            </p:cNvCxnSpPr>
            <p:nvPr/>
          </p:nvCxnSpPr>
          <p:spPr bwMode="auto">
            <a:xfrm rot="16200000" flipV="1">
              <a:off x="2096" y="1041"/>
              <a:ext cx="141" cy="998"/>
            </a:xfrm>
            <a:prstGeom prst="bentConnector3">
              <a:avLst>
                <a:gd name="adj1" fmla="val 50000"/>
              </a:avLst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077" name="_s3077"/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16200000">
              <a:off x="1596" y="1541"/>
              <a:ext cx="144" cy="1"/>
            </a:xfrm>
            <a:prstGeom prst="straightConnector1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078" name="_s3078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16200000">
              <a:off x="1091" y="1038"/>
              <a:ext cx="144" cy="1008"/>
            </a:xfrm>
            <a:prstGeom prst="bentConnector3">
              <a:avLst>
                <a:gd name="adj1" fmla="val 11162"/>
              </a:avLst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" name="_s3079"/>
            <p:cNvSpPr>
              <a:spLocks noChangeArrowheads="1"/>
            </p:cNvSpPr>
            <p:nvPr/>
          </p:nvSpPr>
          <p:spPr bwMode="auto">
            <a:xfrm>
              <a:off x="1235" y="1182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rPr>
                <a:t>Действия</a:t>
              </a:r>
              <a:r>
                <a:rPr kumimoji="0" lang="ru-RU" sz="1600" b="1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rPr>
                <a:t> при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rPr>
                <a:t>решении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rPr>
                <a:t>составного выражения</a:t>
              </a:r>
              <a:endPara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" name="_s3080"/>
            <p:cNvSpPr>
              <a:spLocks noChangeArrowheads="1"/>
            </p:cNvSpPr>
            <p:nvPr/>
          </p:nvSpPr>
          <p:spPr bwMode="auto">
            <a:xfrm>
              <a:off x="227" y="161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400" i="1" dirty="0" smtClean="0">
                  <a:solidFill>
                    <a:srgbClr val="000000"/>
                  </a:solidFill>
                  <a:latin typeface="Tahoma" pitchFamily="34" charset="0"/>
                </a:rPr>
                <a:t>Всё по порядку</a:t>
              </a:r>
              <a:endPara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" name="_s3081"/>
            <p:cNvSpPr>
              <a:spLocks noChangeArrowheads="1"/>
            </p:cNvSpPr>
            <p:nvPr/>
          </p:nvSpPr>
          <p:spPr bwMode="auto">
            <a:xfrm>
              <a:off x="1235" y="161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000" i="1" dirty="0" smtClean="0">
                  <a:solidFill>
                    <a:srgbClr val="000000"/>
                  </a:solidFill>
                  <a:latin typeface="Tahoma" pitchFamily="34" charset="0"/>
                </a:rPr>
                <a:t>Сначала выполняю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000" i="1" dirty="0" smtClean="0">
                  <a:solidFill>
                    <a:srgbClr val="000000"/>
                  </a:solidFill>
                  <a:latin typeface="Tahoma" pitchFamily="34" charset="0"/>
                </a:rPr>
                <a:t>в скобках, потом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000" i="1" dirty="0" smtClean="0">
                  <a:solidFill>
                    <a:srgbClr val="000000"/>
                  </a:solidFill>
                  <a:latin typeface="Tahoma" pitchFamily="34" charset="0"/>
                </a:rPr>
                <a:t>следующие действия</a:t>
              </a:r>
              <a:endPara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6" name="_s3082"/>
            <p:cNvSpPr>
              <a:spLocks noChangeArrowheads="1"/>
            </p:cNvSpPr>
            <p:nvPr/>
          </p:nvSpPr>
          <p:spPr bwMode="auto">
            <a:xfrm>
              <a:off x="2257" y="1611"/>
              <a:ext cx="816" cy="28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Сначала сложение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и вычитание,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 потом в скобках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335931951"/>
      </p:ext>
    </p:extLst>
  </p:cSld>
  <p:clrMapOvr>
    <a:masterClrMapping/>
  </p:clrMapOvr>
  <p:transition spd="slow">
    <p:strips dir="ru"/>
    <p:sndAc>
      <p:stSnd>
        <p:snd r:embed="rId3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УСТНЫЙ СЧЁТ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5119688" cy="2160588"/>
          </a:xfrm>
          <a:noFill/>
        </p:spPr>
        <p:txBody>
          <a:bodyPr anchor="ctr"/>
          <a:lstStyle/>
          <a:p>
            <a:pPr algn="ctr">
              <a:buFontTx/>
              <a:buNone/>
            </a:pPr>
            <a:r>
              <a:rPr lang="ru-RU" sz="6000" dirty="0"/>
              <a:t>125+250=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5576888" y="1600200"/>
            <a:ext cx="3109912" cy="2160588"/>
          </a:xfrm>
          <a:noFill/>
        </p:spPr>
        <p:txBody>
          <a:bodyPr anchor="ctr"/>
          <a:lstStyle/>
          <a:p>
            <a:pPr>
              <a:buFontTx/>
              <a:buNone/>
            </a:pPr>
            <a:r>
              <a:rPr lang="ru-RU" sz="6000"/>
              <a:t>375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sz="quarter" idx="3"/>
          </p:nvPr>
        </p:nvSpPr>
        <p:spPr>
          <a:xfrm>
            <a:off x="457200" y="3895725"/>
            <a:ext cx="5268913" cy="2160588"/>
          </a:xfrm>
          <a:noFill/>
        </p:spPr>
        <p:txBody>
          <a:bodyPr anchor="ctr"/>
          <a:lstStyle/>
          <a:p>
            <a:pPr algn="ctr">
              <a:buFontTx/>
              <a:buNone/>
            </a:pPr>
            <a:r>
              <a:rPr lang="ru-RU" sz="6600"/>
              <a:t>895-360=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sz="quarter" idx="4"/>
          </p:nvPr>
        </p:nvSpPr>
        <p:spPr>
          <a:xfrm>
            <a:off x="5576888" y="3895725"/>
            <a:ext cx="3103562" cy="2157413"/>
          </a:xfrm>
          <a:noFill/>
        </p:spPr>
        <p:txBody>
          <a:bodyPr anchor="ctr"/>
          <a:lstStyle/>
          <a:p>
            <a:pPr>
              <a:buFontTx/>
              <a:buNone/>
            </a:pPr>
            <a:r>
              <a:rPr lang="ru-RU" sz="6600"/>
              <a:t>535</a:t>
            </a:r>
          </a:p>
        </p:txBody>
      </p:sp>
    </p:spTree>
    <p:extLst>
      <p:ext uri="{BB962C8B-B14F-4D97-AF65-F5344CB8AC3E}">
        <p14:creationId xmlns:p14="http://schemas.microsoft.com/office/powerpoint/2010/main" xmlns="" val="13244362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4 вопрос.</a:t>
            </a:r>
          </a:p>
        </p:txBody>
      </p:sp>
      <p:grpSp>
        <p:nvGrpSpPr>
          <p:cNvPr id="2" name="Organization Chart 3"/>
          <p:cNvGrpSpPr>
            <a:grpSpLocks/>
          </p:cNvGrpSpPr>
          <p:nvPr/>
        </p:nvGrpSpPr>
        <p:grpSpPr bwMode="auto">
          <a:xfrm>
            <a:off x="0" y="1270357"/>
            <a:ext cx="9144000" cy="5327293"/>
            <a:chOff x="227" y="1095"/>
            <a:chExt cx="2880" cy="807"/>
          </a:xfrm>
        </p:grpSpPr>
        <p:cxnSp>
          <p:nvCxnSpPr>
            <p:cNvPr id="4100" name="_s4100"/>
            <p:cNvCxnSpPr>
              <a:cxnSpLocks noChangeShapeType="1"/>
              <a:stCxn id="6" idx="0"/>
              <a:endCxn id="3" idx="2"/>
            </p:cNvCxnSpPr>
            <p:nvPr/>
          </p:nvCxnSpPr>
          <p:spPr bwMode="auto">
            <a:xfrm rot="16200000" flipV="1">
              <a:off x="2110" y="1049"/>
              <a:ext cx="144" cy="985"/>
            </a:xfrm>
            <a:prstGeom prst="bentConnector3">
              <a:avLst>
                <a:gd name="adj1" fmla="val 50000"/>
              </a:avLst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101" name="_s4101"/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flipV="1">
              <a:off x="1667" y="1470"/>
              <a:ext cx="23" cy="144"/>
            </a:xfrm>
            <a:prstGeom prst="straightConnector1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102" name="_s4102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5400000" flipH="1" flipV="1">
              <a:off x="1102" y="1027"/>
              <a:ext cx="144" cy="1031"/>
            </a:xfrm>
            <a:prstGeom prst="bentConnector3">
              <a:avLst>
                <a:gd name="adj1" fmla="val 50000"/>
              </a:avLst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" name="_s4103"/>
            <p:cNvSpPr>
              <a:spLocks noChangeArrowheads="1"/>
            </p:cNvSpPr>
            <p:nvPr/>
          </p:nvSpPr>
          <p:spPr bwMode="auto">
            <a:xfrm>
              <a:off x="1032" y="1095"/>
              <a:ext cx="1315" cy="375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7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rPr>
                <a:t>Какая </a:t>
              </a:r>
              <a:r>
                <a:rPr kumimoji="0" lang="ru-RU" sz="2700" b="1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rPr>
                <a:t> по счёту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700" b="1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rPr>
                <a:t> УНИВЕРСИАДА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700" b="1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rPr>
                <a:t> в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700" b="1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rPr>
                <a:t>Казани?</a:t>
              </a:r>
              <a:endParaRPr kumimoji="0" lang="ru-RU" sz="2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" name="_s4104"/>
            <p:cNvSpPr>
              <a:spLocks noChangeArrowheads="1"/>
            </p:cNvSpPr>
            <p:nvPr/>
          </p:nvSpPr>
          <p:spPr bwMode="auto">
            <a:xfrm>
              <a:off x="227" y="161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solidFill>
                    <a:srgbClr val="000000"/>
                  </a:solidFill>
                  <a:latin typeface="Tahoma" pitchFamily="34" charset="0"/>
                </a:rPr>
                <a:t>XXX</a:t>
              </a: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  </a:t>
              </a:r>
            </a:p>
          </p:txBody>
        </p:sp>
        <p:sp>
          <p:nvSpPr>
            <p:cNvPr id="5" name="_s4105"/>
            <p:cNvSpPr>
              <a:spLocks noChangeArrowheads="1"/>
            </p:cNvSpPr>
            <p:nvPr/>
          </p:nvSpPr>
          <p:spPr bwMode="auto">
            <a:xfrm>
              <a:off x="1235" y="161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 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XXVII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6" name="_s4106"/>
            <p:cNvSpPr>
              <a:spLocks noChangeArrowheads="1"/>
            </p:cNvSpPr>
            <p:nvPr/>
          </p:nvSpPr>
          <p:spPr bwMode="auto">
            <a:xfrm>
              <a:off x="2243" y="161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 </a:t>
              </a: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XVII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187915660"/>
      </p:ext>
    </p:extLst>
  </p:cSld>
  <p:clrMapOvr>
    <a:masterClrMapping/>
  </p:clrMapOvr>
  <p:transition spd="slow">
    <p:strips dir="ru"/>
    <p:sndAc>
      <p:stSnd>
        <p:snd r:embed="rId3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8" name="Text Box 4"/>
          <p:cNvSpPr txBox="1">
            <a:spLocks noChangeArrowheads="1"/>
          </p:cNvSpPr>
          <p:nvPr/>
        </p:nvSpPr>
        <p:spPr bwMode="auto">
          <a:xfrm>
            <a:off x="1835150" y="260350"/>
            <a:ext cx="54546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4000">
                <a:solidFill>
                  <a:srgbClr val="CC0000"/>
                </a:solidFill>
              </a:rPr>
              <a:t>Домашнее задание.</a:t>
            </a:r>
          </a:p>
        </p:txBody>
      </p:sp>
      <p:sp>
        <p:nvSpPr>
          <p:cNvPr id="251909" name="Text Box 5"/>
          <p:cNvSpPr txBox="1">
            <a:spLocks noChangeArrowheads="1"/>
          </p:cNvSpPr>
          <p:nvPr/>
        </p:nvSpPr>
        <p:spPr bwMode="auto">
          <a:xfrm>
            <a:off x="177474" y="1844675"/>
            <a:ext cx="8901796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sz="4000" dirty="0" smtClean="0">
                <a:solidFill>
                  <a:srgbClr val="CC0000"/>
                </a:solidFill>
              </a:rPr>
              <a:t>Творческое задание:</a:t>
            </a:r>
          </a:p>
          <a:p>
            <a:pPr algn="ctr" eaLnBrk="1" hangingPunct="1"/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  <a:t>Придумать задачу на движение </a:t>
            </a:r>
          </a:p>
          <a:p>
            <a:pPr algn="ctr" eaLnBrk="1" hangingPunct="1"/>
            <a:r>
              <a:rPr lang="ru-RU" sz="4000" dirty="0">
                <a:solidFill>
                  <a:schemeClr val="accent3">
                    <a:lumMod val="50000"/>
                  </a:schemeClr>
                </a:solidFill>
              </a:rPr>
              <a:t>о</a:t>
            </a: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  <a:t> животных, </a:t>
            </a:r>
          </a:p>
          <a:p>
            <a:pPr algn="ctr" eaLnBrk="1" hangingPunct="1"/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  <a:t>о которых мы сегодня говорили</a:t>
            </a:r>
            <a:endParaRPr lang="ru-RU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5688499"/>
      </p:ext>
    </p:extLst>
  </p:cSld>
  <p:clrMapOvr>
    <a:masterClrMapping/>
  </p:clrMapOvr>
  <p:transition>
    <p:wedg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51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51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1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51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1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51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1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1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1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1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19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19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19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19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19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19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19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19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19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8198296" cy="4678456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>
                <a:solidFill>
                  <a:srgbClr val="FF0000"/>
                </a:solidFill>
              </a:rPr>
              <a:t>СПАСИБО ЗА УРОК!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993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8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4629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5410200" cy="2151063"/>
          </a:xfrm>
          <a:noFill/>
        </p:spPr>
        <p:txBody>
          <a:bodyPr anchor="ctr" anchorCtr="1"/>
          <a:lstStyle/>
          <a:p>
            <a:pPr>
              <a:buFontTx/>
              <a:buNone/>
            </a:pPr>
            <a:r>
              <a:rPr lang="ru-RU" sz="6600"/>
              <a:t>246+320=</a:t>
            </a:r>
          </a:p>
        </p:txBody>
      </p:sp>
      <p:sp>
        <p:nvSpPr>
          <p:cNvPr id="154630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5724525" y="1600200"/>
            <a:ext cx="2962275" cy="2151063"/>
          </a:xfrm>
          <a:noFill/>
        </p:spPr>
        <p:txBody>
          <a:bodyPr anchor="ctr"/>
          <a:lstStyle/>
          <a:p>
            <a:pPr>
              <a:buFontTx/>
              <a:buNone/>
            </a:pPr>
            <a:r>
              <a:rPr lang="ru-RU" sz="6600"/>
              <a:t>566</a:t>
            </a:r>
          </a:p>
        </p:txBody>
      </p:sp>
      <p:sp>
        <p:nvSpPr>
          <p:cNvPr id="154631" name="Rectangle 7"/>
          <p:cNvSpPr>
            <a:spLocks noGrp="1" noChangeArrowheads="1"/>
          </p:cNvSpPr>
          <p:nvPr>
            <p:ph sz="quarter" idx="3"/>
          </p:nvPr>
        </p:nvSpPr>
        <p:spPr>
          <a:xfrm>
            <a:off x="457200" y="3903663"/>
            <a:ext cx="5410200" cy="2152650"/>
          </a:xfrm>
          <a:noFill/>
        </p:spPr>
        <p:txBody>
          <a:bodyPr anchor="ctr" anchorCtr="1"/>
          <a:lstStyle/>
          <a:p>
            <a:pPr>
              <a:buFontTx/>
              <a:buNone/>
            </a:pPr>
            <a:r>
              <a:rPr lang="ru-RU" sz="6600"/>
              <a:t>951-741=</a:t>
            </a:r>
          </a:p>
        </p:txBody>
      </p:sp>
      <p:sp>
        <p:nvSpPr>
          <p:cNvPr id="154632" name="Rectangle 8"/>
          <p:cNvSpPr>
            <a:spLocks noGrp="1" noChangeArrowheads="1"/>
          </p:cNvSpPr>
          <p:nvPr>
            <p:ph sz="quarter" idx="4"/>
          </p:nvPr>
        </p:nvSpPr>
        <p:spPr>
          <a:xfrm>
            <a:off x="5724525" y="3903663"/>
            <a:ext cx="2962275" cy="2152650"/>
          </a:xfrm>
          <a:noFill/>
        </p:spPr>
        <p:txBody>
          <a:bodyPr anchor="ctr"/>
          <a:lstStyle/>
          <a:p>
            <a:pPr>
              <a:buFontTx/>
              <a:buNone/>
            </a:pPr>
            <a:r>
              <a:rPr lang="ru-RU" sz="6600"/>
              <a:t>210</a:t>
            </a:r>
          </a:p>
        </p:txBody>
      </p:sp>
    </p:spTree>
    <p:extLst>
      <p:ext uri="{BB962C8B-B14F-4D97-AF65-F5344CB8AC3E}">
        <p14:creationId xmlns:p14="http://schemas.microsoft.com/office/powerpoint/2010/main" xmlns="" val="368109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4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4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30" grpId="0"/>
      <p:bldP spid="1546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0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2581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5122863" cy="2151063"/>
          </a:xfrm>
          <a:noFill/>
        </p:spPr>
        <p:txBody>
          <a:bodyPr anchor="ctr" anchorCtr="1"/>
          <a:lstStyle/>
          <a:p>
            <a:pPr>
              <a:buFontTx/>
              <a:buNone/>
            </a:pPr>
            <a:r>
              <a:rPr lang="ru-RU" sz="6600"/>
              <a:t>354+210=</a:t>
            </a:r>
          </a:p>
        </p:txBody>
      </p:sp>
      <p:sp>
        <p:nvSpPr>
          <p:cNvPr id="152582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5219700" y="1600200"/>
            <a:ext cx="3467100" cy="2151063"/>
          </a:xfrm>
          <a:noFill/>
        </p:spPr>
        <p:txBody>
          <a:bodyPr anchor="ctr"/>
          <a:lstStyle/>
          <a:p>
            <a:pPr>
              <a:buFontTx/>
              <a:buNone/>
            </a:pPr>
            <a:r>
              <a:rPr lang="ru-RU" sz="6600"/>
              <a:t>564</a:t>
            </a:r>
          </a:p>
        </p:txBody>
      </p:sp>
      <p:sp>
        <p:nvSpPr>
          <p:cNvPr id="152583" name="Rectangle 7"/>
          <p:cNvSpPr>
            <a:spLocks noGrp="1" noChangeArrowheads="1"/>
          </p:cNvSpPr>
          <p:nvPr>
            <p:ph sz="quarter" idx="3"/>
          </p:nvPr>
        </p:nvSpPr>
        <p:spPr>
          <a:xfrm>
            <a:off x="457200" y="3903663"/>
            <a:ext cx="5194300" cy="2152650"/>
          </a:xfrm>
          <a:noFill/>
        </p:spPr>
        <p:txBody>
          <a:bodyPr anchor="ctr" anchorCtr="1"/>
          <a:lstStyle/>
          <a:p>
            <a:pPr>
              <a:buFontTx/>
              <a:buNone/>
            </a:pPr>
            <a:r>
              <a:rPr lang="ru-RU" sz="6600"/>
              <a:t>952- 350=</a:t>
            </a:r>
          </a:p>
        </p:txBody>
      </p:sp>
      <p:sp>
        <p:nvSpPr>
          <p:cNvPr id="152584" name="Rectangle 8"/>
          <p:cNvSpPr>
            <a:spLocks noGrp="1" noChangeArrowheads="1"/>
          </p:cNvSpPr>
          <p:nvPr>
            <p:ph sz="quarter" idx="4"/>
          </p:nvPr>
        </p:nvSpPr>
        <p:spPr>
          <a:xfrm>
            <a:off x="5219700" y="3860800"/>
            <a:ext cx="3467100" cy="2152650"/>
          </a:xfrm>
          <a:noFill/>
        </p:spPr>
        <p:txBody>
          <a:bodyPr anchor="ctr"/>
          <a:lstStyle/>
          <a:p>
            <a:pPr>
              <a:buFontTx/>
              <a:buNone/>
            </a:pPr>
            <a:r>
              <a:rPr lang="ru-RU" sz="6600"/>
              <a:t>602</a:t>
            </a:r>
          </a:p>
        </p:txBody>
      </p:sp>
    </p:spTree>
    <p:extLst>
      <p:ext uri="{BB962C8B-B14F-4D97-AF65-F5344CB8AC3E}">
        <p14:creationId xmlns:p14="http://schemas.microsoft.com/office/powerpoint/2010/main" xmlns="" val="395371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2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2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2" grpId="0"/>
      <p:bldP spid="15258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12" name="Rectangle 8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9513" name="Rectangle 9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5338763" cy="2151063"/>
          </a:xfrm>
          <a:noFill/>
        </p:spPr>
        <p:txBody>
          <a:bodyPr anchor="ctr" anchorCtr="1"/>
          <a:lstStyle/>
          <a:p>
            <a:pPr>
              <a:buFontTx/>
              <a:buNone/>
            </a:pPr>
            <a:r>
              <a:rPr lang="ru-RU" sz="6600"/>
              <a:t>1300–600=</a:t>
            </a:r>
          </a:p>
        </p:txBody>
      </p:sp>
      <p:sp>
        <p:nvSpPr>
          <p:cNvPr id="149514" name="Rectangle 10"/>
          <p:cNvSpPr>
            <a:spLocks noGrp="1" noChangeArrowheads="1"/>
          </p:cNvSpPr>
          <p:nvPr>
            <p:ph sz="quarter" idx="2"/>
          </p:nvPr>
        </p:nvSpPr>
        <p:spPr>
          <a:xfrm>
            <a:off x="5580063" y="1628775"/>
            <a:ext cx="3106737" cy="2151063"/>
          </a:xfrm>
          <a:noFill/>
        </p:spPr>
        <p:txBody>
          <a:bodyPr anchor="ctr"/>
          <a:lstStyle/>
          <a:p>
            <a:pPr>
              <a:buFontTx/>
              <a:buNone/>
            </a:pPr>
            <a:r>
              <a:rPr lang="ru-RU" sz="6600"/>
              <a:t>700</a:t>
            </a:r>
          </a:p>
        </p:txBody>
      </p:sp>
      <p:sp>
        <p:nvSpPr>
          <p:cNvPr id="149515" name="Rectangle 11"/>
          <p:cNvSpPr>
            <a:spLocks noGrp="1" noChangeArrowheads="1"/>
          </p:cNvSpPr>
          <p:nvPr>
            <p:ph sz="quarter" idx="3"/>
          </p:nvPr>
        </p:nvSpPr>
        <p:spPr>
          <a:xfrm>
            <a:off x="457200" y="3903663"/>
            <a:ext cx="4762500" cy="2152650"/>
          </a:xfrm>
          <a:noFill/>
        </p:spPr>
        <p:txBody>
          <a:bodyPr anchor="ctr" anchorCtr="1"/>
          <a:lstStyle/>
          <a:p>
            <a:pPr>
              <a:buFontTx/>
              <a:buNone/>
            </a:pPr>
            <a:r>
              <a:rPr lang="ru-RU" sz="6600"/>
              <a:t>850+640=</a:t>
            </a:r>
          </a:p>
        </p:txBody>
      </p:sp>
      <p:sp>
        <p:nvSpPr>
          <p:cNvPr id="149516" name="Rectangle 12"/>
          <p:cNvSpPr>
            <a:spLocks noGrp="1" noChangeArrowheads="1"/>
          </p:cNvSpPr>
          <p:nvPr>
            <p:ph sz="quarter" idx="4"/>
          </p:nvPr>
        </p:nvSpPr>
        <p:spPr>
          <a:xfrm>
            <a:off x="5219700" y="3903663"/>
            <a:ext cx="3467100" cy="2152650"/>
          </a:xfrm>
          <a:noFill/>
        </p:spPr>
        <p:txBody>
          <a:bodyPr anchor="ctr"/>
          <a:lstStyle/>
          <a:p>
            <a:pPr>
              <a:buFontTx/>
              <a:buNone/>
            </a:pPr>
            <a:r>
              <a:rPr lang="ru-RU" sz="6600"/>
              <a:t>1490</a:t>
            </a:r>
          </a:p>
        </p:txBody>
      </p:sp>
    </p:spTree>
    <p:extLst>
      <p:ext uri="{BB962C8B-B14F-4D97-AF65-F5344CB8AC3E}">
        <p14:creationId xmlns:p14="http://schemas.microsoft.com/office/powerpoint/2010/main" xmlns="" val="129545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9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9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9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9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14" grpId="0"/>
      <p:bldP spid="1495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641" y="4372168"/>
            <a:ext cx="697416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9600" b="0" dirty="0" smtClean="0">
                <a:solidFill>
                  <a:schemeClr val="accent6">
                    <a:lumMod val="75000"/>
                  </a:schemeClr>
                </a:solidFill>
              </a:rPr>
              <a:t>2013</a:t>
            </a:r>
            <a:endParaRPr lang="ru-RU" sz="9600" b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11560" y="731520"/>
            <a:ext cx="6932240" cy="3474720"/>
          </a:xfrm>
        </p:spPr>
        <p:txBody>
          <a:bodyPr/>
          <a:lstStyle/>
          <a:p>
            <a:pPr marL="45720" indent="0" algn="ctr">
              <a:buNone/>
            </a:pPr>
            <a:r>
              <a:rPr lang="ru-RU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" indent="0">
              <a:buNone/>
            </a:pPr>
            <a:r>
              <a:rPr lang="ru-RU" sz="4800" dirty="0" smtClean="0">
                <a:solidFill>
                  <a:srgbClr val="002060"/>
                </a:solidFill>
              </a:rPr>
              <a:t>                </a:t>
            </a:r>
            <a:endParaRPr lang="ru-RU" sz="48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25164" y="2450965"/>
            <a:ext cx="1238835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515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55776" y="2420451"/>
            <a:ext cx="1224136" cy="914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800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97152" y="2420888"/>
            <a:ext cx="1198984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500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72200" y="2450965"/>
            <a:ext cx="1198984" cy="914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198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12620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3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2999" y="731518"/>
            <a:ext cx="3645026" cy="4569689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800" b="1" dirty="0" smtClean="0"/>
              <a:t>1200+</a:t>
            </a:r>
            <a:r>
              <a:rPr lang="ru-RU" sz="2800" b="1" dirty="0" smtClean="0">
                <a:solidFill>
                  <a:srgbClr val="FF0000"/>
                </a:solidFill>
              </a:rPr>
              <a:t>Х</a:t>
            </a:r>
            <a:r>
              <a:rPr lang="ru-RU" sz="2800" b="1" dirty="0" smtClean="0"/>
              <a:t> х2= 2600</a:t>
            </a:r>
          </a:p>
          <a:p>
            <a:pPr marL="45720" indent="0">
              <a:buNone/>
            </a:pPr>
            <a:endParaRPr lang="ru-RU" sz="2800" b="1" dirty="0" smtClean="0"/>
          </a:p>
          <a:p>
            <a:pPr marL="45720" indent="0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Х</a:t>
            </a:r>
            <a:r>
              <a:rPr lang="ru-RU" sz="2800" b="1" dirty="0" smtClean="0"/>
              <a:t>-2600:2=1200</a:t>
            </a:r>
          </a:p>
          <a:p>
            <a:pPr marL="45720" indent="0">
              <a:buNone/>
            </a:pPr>
            <a:endParaRPr lang="ru-RU" sz="2800" b="1" dirty="0" smtClean="0"/>
          </a:p>
          <a:p>
            <a:pPr marL="45720" indent="0">
              <a:buNone/>
            </a:pPr>
            <a:r>
              <a:rPr lang="ru-RU" sz="2800" b="1" dirty="0" smtClean="0"/>
              <a:t>2600-</a:t>
            </a:r>
            <a:r>
              <a:rPr lang="ru-RU" sz="2800" b="1" dirty="0" smtClean="0">
                <a:solidFill>
                  <a:srgbClr val="FF0000"/>
                </a:solidFill>
              </a:rPr>
              <a:t>Х</a:t>
            </a:r>
            <a:r>
              <a:rPr lang="ru-RU" sz="2800" b="1" dirty="0" smtClean="0"/>
              <a:t>=1200х2</a:t>
            </a:r>
          </a:p>
          <a:p>
            <a:pPr marL="45720" indent="0">
              <a:buNone/>
            </a:pPr>
            <a:endParaRPr lang="ru-RU" sz="2800" b="1" dirty="0" smtClean="0"/>
          </a:p>
          <a:p>
            <a:pPr marL="45720" indent="0">
              <a:buNone/>
            </a:pPr>
            <a:r>
              <a:rPr lang="ru-RU" sz="2800" b="1" dirty="0" smtClean="0"/>
              <a:t>1200 х </a:t>
            </a:r>
            <a:r>
              <a:rPr lang="ru-RU" sz="2800" b="1" dirty="0" err="1" smtClean="0">
                <a:solidFill>
                  <a:srgbClr val="FF0000"/>
                </a:solidFill>
              </a:rPr>
              <a:t>Х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</a:rPr>
              <a:t>-600=3000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6012160" y="731520"/>
            <a:ext cx="1979696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Б</a:t>
            </a:r>
          </a:p>
          <a:p>
            <a:pPr marL="45720" indent="0"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marL="45720" indent="0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А</a:t>
            </a:r>
          </a:p>
          <a:p>
            <a:pPr marL="45720" indent="0"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marL="45720" indent="0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Р</a:t>
            </a:r>
          </a:p>
          <a:p>
            <a:pPr marL="45720" indent="0"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marL="45720" indent="0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С</a:t>
            </a:r>
          </a:p>
        </p:txBody>
      </p:sp>
    </p:spTree>
    <p:extLst>
      <p:ext uri="{BB962C8B-B14F-4D97-AF65-F5344CB8AC3E}">
        <p14:creationId xmlns:p14="http://schemas.microsoft.com/office/powerpoint/2010/main" xmlns="" val="405335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80463"/>
            <a:ext cx="5976664" cy="677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82665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idx="1"/>
          </p:nvPr>
        </p:nvSpPr>
        <p:spPr/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23528" y="332656"/>
            <a:ext cx="4608512" cy="482453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b="1" dirty="0"/>
              <a:t>Талисман </a:t>
            </a:r>
            <a:r>
              <a:rPr lang="ru-RU" b="1" dirty="0" smtClean="0"/>
              <a:t>казанской </a:t>
            </a:r>
            <a:r>
              <a:rPr lang="en-US" b="1" dirty="0" smtClean="0"/>
              <a:t>  </a:t>
            </a:r>
            <a:r>
              <a:rPr lang="en-US" b="1" dirty="0"/>
              <a:t>XXIX-II=                     </a:t>
            </a:r>
            <a:r>
              <a:rPr lang="ru-RU" b="1" dirty="0"/>
              <a:t>Универсиады</a:t>
            </a:r>
            <a:r>
              <a:rPr lang="ru-RU" dirty="0"/>
              <a:t> — </a:t>
            </a:r>
            <a:r>
              <a:rPr lang="ru-RU" dirty="0" err="1"/>
              <a:t>Юни</a:t>
            </a:r>
            <a:r>
              <a:rPr lang="ru-RU" dirty="0"/>
              <a:t> (</a:t>
            </a:r>
            <a:r>
              <a:rPr lang="ru-RU" dirty="0" err="1"/>
              <a:t>Unie</a:t>
            </a:r>
            <a:r>
              <a:rPr lang="ru-RU" dirty="0"/>
              <a:t>), котенок крылатого снежного барса. </a:t>
            </a:r>
          </a:p>
          <a:p>
            <a:pPr marL="45720" indent="0">
              <a:buNone/>
            </a:pPr>
            <a:r>
              <a:rPr lang="ru-RU" i="1" dirty="0"/>
              <a:t>Снежный барс или ирбис </a:t>
            </a:r>
            <a:r>
              <a:rPr lang="ru-RU" i="1" dirty="0" smtClean="0"/>
              <a:t> </a:t>
            </a:r>
            <a:r>
              <a:rPr lang="ru-RU" i="1" dirty="0"/>
              <a:t>млекопитающее из семейства кошачьих, обитающее в горных массивах Центральной Азии .</a:t>
            </a:r>
            <a:r>
              <a:rPr lang="ru-RU" dirty="0"/>
              <a:t> Взрослые самцы </a:t>
            </a:r>
            <a:r>
              <a:rPr lang="ru-RU" dirty="0" smtClean="0"/>
              <a:t>весят </a:t>
            </a:r>
            <a:r>
              <a:rPr lang="ru-RU" dirty="0"/>
              <a:t>от 6500:100 =           до   7500:100= </a:t>
            </a:r>
          </a:p>
          <a:p>
            <a:pPr marL="45720" indent="0">
              <a:buNone/>
            </a:pPr>
            <a:r>
              <a:rPr lang="ru-RU" dirty="0"/>
              <a:t> кг. </a:t>
            </a:r>
            <a:r>
              <a:rPr lang="ru-RU" dirty="0" smtClean="0"/>
              <a:t>Длина </a:t>
            </a:r>
            <a:r>
              <a:rPr lang="ru-RU" dirty="0"/>
              <a:t>тела - до 500см -200см 90дм =     </a:t>
            </a:r>
          </a:p>
          <a:p>
            <a:pPr marL="45720" indent="0">
              <a:buNone/>
            </a:pPr>
            <a:r>
              <a:rPr lang="ru-RU" dirty="0"/>
              <a:t> м          см.    Хвост      толстый, покрытый густой шерстью</a:t>
            </a:r>
            <a:r>
              <a:rPr lang="ru-RU" i="1" dirty="0"/>
              <a:t> Барс занесен в Международную Красную книгу и Красную книгу России. Крылатый снежный барс является национальным символом республики Татарстан.</a:t>
            </a:r>
            <a:endParaRPr lang="ru-RU" dirty="0"/>
          </a:p>
          <a:p>
            <a:pPr marL="45720" indent="0">
              <a:buNone/>
            </a:pPr>
            <a:r>
              <a:rPr lang="ru-RU" dirty="0"/>
              <a:t> </a:t>
            </a:r>
            <a:r>
              <a:rPr lang="en-US" dirty="0"/>
              <a:t>XXIX</a:t>
            </a:r>
            <a:endParaRPr lang="ru-RU" dirty="0"/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089648" y="1963409"/>
            <a:ext cx="410344" cy="3383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75656" y="2318048"/>
            <a:ext cx="410344" cy="3383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50029" y="2586608"/>
            <a:ext cx="410344" cy="3383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2924944"/>
            <a:ext cx="410344" cy="3383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10976" y="478237"/>
            <a:ext cx="1224136" cy="3383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Picture 2" descr="C:\Users\User\Desktop\img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86090"/>
            <a:ext cx="3572067" cy="4108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5916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219</TotalTime>
  <Words>243</Words>
  <Application>Microsoft Office PowerPoint</Application>
  <PresentationFormat>Экран (4:3)</PresentationFormat>
  <Paragraphs>119</Paragraphs>
  <Slides>22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Воздушный поток</vt:lpstr>
      <vt:lpstr>Мультимедийная презентация  к уроку математики по теме   «Арифметические действия над числами» 4 класс УМК «Школа 2100» </vt:lpstr>
      <vt:lpstr>УСТНЫЙ СЧЁТ </vt:lpstr>
      <vt:lpstr>Слайд 3</vt:lpstr>
      <vt:lpstr>Слайд 4</vt:lpstr>
      <vt:lpstr>Слайд 5</vt:lpstr>
      <vt:lpstr>2013</vt:lpstr>
      <vt:lpstr>Слайд 7</vt:lpstr>
      <vt:lpstr>Слайд 8</vt:lpstr>
      <vt:lpstr>Слайд 9</vt:lpstr>
      <vt:lpstr>Самостоятельная работа </vt:lpstr>
      <vt:lpstr>Слайд 11</vt:lpstr>
      <vt:lpstr>Слайд 12</vt:lpstr>
      <vt:lpstr>Берегите животных!</vt:lpstr>
      <vt:lpstr> </vt:lpstr>
      <vt:lpstr>Проверка  результативности  урока Блиц-опрос</vt:lpstr>
      <vt:lpstr>1 вопрос.</vt:lpstr>
      <vt:lpstr>1 вопрос.</vt:lpstr>
      <vt:lpstr>2 вопрос.</vt:lpstr>
      <vt:lpstr>3 вопрос.</vt:lpstr>
      <vt:lpstr>4 вопрос.</vt:lpstr>
      <vt:lpstr>Слайд 21</vt:lpstr>
      <vt:lpstr>СПАСИБО ЗА УРОК!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1</cp:lastModifiedBy>
  <cp:revision>33</cp:revision>
  <dcterms:created xsi:type="dcterms:W3CDTF">2013-02-04T17:03:15Z</dcterms:created>
  <dcterms:modified xsi:type="dcterms:W3CDTF">2013-02-08T03:44:19Z</dcterms:modified>
</cp:coreProperties>
</file>