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9"/>
  </p:notesMasterIdLst>
  <p:sldIdLst>
    <p:sldId id="256" r:id="rId2"/>
    <p:sldId id="271" r:id="rId3"/>
    <p:sldId id="260" r:id="rId4"/>
    <p:sldId id="272" r:id="rId5"/>
    <p:sldId id="269" r:id="rId6"/>
    <p:sldId id="257" r:id="rId7"/>
    <p:sldId id="258" r:id="rId8"/>
    <p:sldId id="259" r:id="rId9"/>
    <p:sldId id="263" r:id="rId10"/>
    <p:sldId id="262" r:id="rId11"/>
    <p:sldId id="264" r:id="rId12"/>
    <p:sldId id="265" r:id="rId13"/>
    <p:sldId id="268" r:id="rId14"/>
    <p:sldId id="267" r:id="rId15"/>
    <p:sldId id="270" r:id="rId16"/>
    <p:sldId id="261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Medium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Medium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Medium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Medium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180E6C-7F8A-5547-A4E0-5BCE5B9300A0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8E726B-095E-5540-B9C1-6DDC7449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79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74EBD1-571E-1141-A102-563A81C754E3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E343C10-2A87-7047-ACE6-BAAB07065ACA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B613A0-9384-1B4C-A2F0-E959F9C32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FCF9-4DB8-E143-B6ED-174D3A7DE571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326E-CAA3-4E45-8D77-FCD9516E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1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F401-51A0-2547-A91E-211C5A54D9A3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DB33A2D-23AE-6841-A905-6F377B33C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201A-239A-C444-B17D-BF193EC7F9D1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6A8C-42F8-0749-9A15-20C367163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0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3DFD0C-B47C-E045-B706-B67FEA331E44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97E3B6B-9D45-A648-8458-49ADC134C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6DC8-CDC6-2344-A0A6-138E95CC8426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16E51-977E-094B-B23B-C1B9F4A84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A50E-A806-1842-9D4E-A8F2F8163BD4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4F21B-5D1E-8046-9C9B-BB06A5CDA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82E7-7ED3-7A49-9561-F9187E5894DF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F8EF-024D-674D-A0B9-045478E9C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8681-AD73-0A46-847D-9B3EE9F32492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1AD3-9EB0-624F-B5C5-68D1EE157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961B-2C62-6646-A9CA-2D6915386A84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5F374F-4706-604F-B60D-A5B1EE940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3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8110-ADC8-9143-AB63-0F67A2DE6548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A9EF-D9A5-D847-BF90-BDC77BAD3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4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BFE5AA-BDF3-A640-AD5A-595A0B724F99}" type="datetimeFigureOut">
              <a:rPr lang="en-US"/>
              <a:pPr>
                <a:defRPr/>
              </a:pPr>
              <a:t>08.06.14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F5FFB-95FA-0048-A0AC-4174F891F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6" r:id="rId2"/>
    <p:sldLayoutId id="2147483832" r:id="rId3"/>
    <p:sldLayoutId id="2147483827" r:id="rId4"/>
    <p:sldLayoutId id="2147483828" r:id="rId5"/>
    <p:sldLayoutId id="2147483829" r:id="rId6"/>
    <p:sldLayoutId id="2147483833" r:id="rId7"/>
    <p:sldLayoutId id="2147483834" r:id="rId8"/>
    <p:sldLayoutId id="2147483835" r:id="rId9"/>
    <p:sldLayoutId id="2147483830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charset="0"/>
        <a:buChar char=""/>
        <a:defRPr sz="2000" kern="1200" spc="1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charset="0"/>
        <a:buChar char="§"/>
        <a:defRPr sz="16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charset="0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charset="0"/>
        <a:buChar char="§"/>
        <a:defRPr sz="1300" kern="1200" spc="1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38125"/>
            <a:ext cx="66722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spc="-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Государственное бюджетное специальное (коррекционное)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spc="-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образовательное учреждение для обучающихся,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spc="-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воспитанников с ограниченными возможностями здоровья,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spc="-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специальная (коррекционная) общеобразовательная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spc="-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школа-интернат (</a:t>
            </a:r>
            <a:r>
              <a:rPr lang="en-US" sz="1100" b="1" spc="-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ru-RU" sz="1100" b="1" spc="-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вида) №2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spc="-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Адмиралтейского района Санкт-Петербурга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175" y="6284913"/>
            <a:ext cx="66706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3" algn="ctr" fontAlgn="auto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ru-RU" sz="1100" dirty="0">
                <a:solidFill>
                  <a:srgbClr val="FFFFFF"/>
                </a:solidFill>
                <a:effectLst>
                  <a:outerShdw blurRad="38100" dist="38100" dir="2700000" algn="tl">
                    <a:srgbClr val="242852"/>
                  </a:outerShdw>
                </a:effectLst>
                <a:latin typeface="+mn-lt"/>
                <a:ea typeface="+mn-ea"/>
                <a:cs typeface="+mn-cs"/>
              </a:rPr>
              <a:t>Щербакова Наталья Юрьевна 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242852"/>
                  </a:outerShdw>
                </a:effectLst>
                <a:latin typeface="+mn-lt"/>
                <a:ea typeface="+mn-ea"/>
                <a:cs typeface="+mn-cs"/>
              </a:rPr>
              <a:t>–</a:t>
            </a:r>
            <a:r>
              <a:rPr lang="ru-RU" sz="1100" dirty="0">
                <a:solidFill>
                  <a:srgbClr val="FFFFFF"/>
                </a:solidFill>
                <a:effectLst>
                  <a:outerShdw blurRad="38100" dist="38100" dir="2700000" algn="tl">
                    <a:srgbClr val="242852"/>
                  </a:outerShdw>
                </a:effectLst>
                <a:latin typeface="+mn-lt"/>
                <a:ea typeface="+mn-ea"/>
                <a:cs typeface="+mn-cs"/>
              </a:rPr>
              <a:t> воспитатель 5-А класса специальной коррекционной школы 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242852"/>
                  </a:outerShdw>
                </a:effectLst>
                <a:latin typeface="+mn-lt"/>
                <a:ea typeface="+mn-ea"/>
                <a:cs typeface="+mn-cs"/>
              </a:rPr>
              <a:t>V</a:t>
            </a:r>
            <a:r>
              <a:rPr lang="ru-RU" sz="1100" dirty="0">
                <a:solidFill>
                  <a:srgbClr val="FFFFFF"/>
                </a:solidFill>
                <a:effectLst>
                  <a:outerShdw blurRad="38100" dist="38100" dir="2700000" algn="tl">
                    <a:srgbClr val="242852"/>
                  </a:outerShdw>
                </a:effectLst>
                <a:latin typeface="+mn-lt"/>
                <a:ea typeface="+mn-ea"/>
                <a:cs typeface="+mn-cs"/>
              </a:rPr>
              <a:t> вида.</a:t>
            </a: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242852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0175" y="2320925"/>
            <a:ext cx="6670675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>
                <a:ea typeface="+mn-ea"/>
                <a:cs typeface="+mn-cs"/>
              </a:rPr>
              <a:t>Развитие мелкой моторики </a:t>
            </a:r>
            <a:r>
              <a:rPr lang="ru-RU" dirty="0">
                <a:ea typeface="+mn-ea"/>
                <a:cs typeface="+mn-cs"/>
              </a:rPr>
              <a:t>и</a:t>
            </a:r>
            <a:r>
              <a:rPr lang="ru-RU" dirty="0" smtClean="0">
                <a:ea typeface="+mn-ea"/>
                <a:cs typeface="+mn-cs"/>
              </a:rPr>
              <a:t> творческого потенциала у детей с ТНР на внеклассных занятиях декоративно-прикладного цикла.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Коллективные работы </a:t>
            </a:r>
            <a:br>
              <a:rPr lang="ru-RU" dirty="0" smtClean="0">
                <a:ea typeface="+mj-ea"/>
                <a:cs typeface="+mj-cs"/>
              </a:rPr>
            </a:br>
            <a:r>
              <a:rPr lang="ru-RU" dirty="0" smtClean="0">
                <a:ea typeface="+mj-ea"/>
                <a:cs typeface="+mj-cs"/>
              </a:rPr>
              <a:t>«мир в капле осени»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4578" name="Picture 5" descr="IMG_02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38125" y="2270125"/>
            <a:ext cx="4954588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IMG_09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27538" y="2270125"/>
            <a:ext cx="495458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К</a:t>
            </a:r>
            <a:r>
              <a:rPr lang="ru-RU" dirty="0" err="1" smtClean="0">
                <a:ea typeface="+mj-ea"/>
                <a:cs typeface="+mj-cs"/>
              </a:rPr>
              <a:t>оллективная</a:t>
            </a:r>
            <a:r>
              <a:rPr lang="ru-RU" dirty="0" smtClean="0">
                <a:ea typeface="+mj-ea"/>
                <a:cs typeface="+mj-cs"/>
              </a:rPr>
              <a:t> работа </a:t>
            </a:r>
            <a:br>
              <a:rPr lang="ru-RU" dirty="0" smtClean="0">
                <a:ea typeface="+mj-ea"/>
                <a:cs typeface="+mj-cs"/>
              </a:rPr>
            </a:br>
            <a:r>
              <a:rPr lang="ru-RU" dirty="0" smtClean="0">
                <a:ea typeface="+mj-ea"/>
                <a:cs typeface="+mj-cs"/>
              </a:rPr>
              <a:t>посвященная дню защиты детей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5602" name="Picture 3" descr="IMG_09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1655763"/>
            <a:ext cx="693261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К</a:t>
            </a:r>
            <a:r>
              <a:rPr lang="ru-RU" dirty="0" err="1" smtClean="0">
                <a:ea typeface="+mj-ea"/>
                <a:cs typeface="+mj-cs"/>
              </a:rPr>
              <a:t>оллективные</a:t>
            </a:r>
            <a:r>
              <a:rPr lang="ru-RU" dirty="0" smtClean="0">
                <a:ea typeface="+mj-ea"/>
                <a:cs typeface="+mj-cs"/>
              </a:rPr>
              <a:t> работы </a:t>
            </a:r>
            <a:br>
              <a:rPr lang="ru-RU" dirty="0" smtClean="0">
                <a:ea typeface="+mj-ea"/>
                <a:cs typeface="+mj-cs"/>
              </a:rPr>
            </a:br>
            <a:r>
              <a:rPr lang="ru-RU" dirty="0" smtClean="0">
                <a:ea typeface="+mj-ea"/>
                <a:cs typeface="+mj-cs"/>
              </a:rPr>
              <a:t>к новому году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6626" name="Picture 3" descr="IMG_10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67519" y="2280444"/>
            <a:ext cx="4983163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IMG_10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338" y="2243138"/>
            <a:ext cx="5008562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Индивидуальные работы после посещения музея связи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7650" name="Picture 3" descr="IMG_10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6518" y="2315369"/>
            <a:ext cx="4991100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IMG_10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52901" y="2309812"/>
            <a:ext cx="495141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В</a:t>
            </a:r>
            <a:r>
              <a:rPr lang="ru-RU" dirty="0" err="1" smtClean="0">
                <a:ea typeface="+mj-ea"/>
                <a:cs typeface="+mj-cs"/>
              </a:rPr>
              <a:t>ыставка</a:t>
            </a:r>
            <a:r>
              <a:rPr lang="ru-RU" dirty="0" smtClean="0">
                <a:ea typeface="+mj-ea"/>
                <a:cs typeface="+mj-cs"/>
              </a:rPr>
              <a:t> детского рисунка в пушкинской библиотеке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8674" name="Picture 3" descr="IMG_10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35731" y="2277269"/>
            <a:ext cx="49482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IMG_10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40994" y="2277269"/>
            <a:ext cx="49482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Наши награды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9698" name="Picture 7" descr="IMG_10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1660525"/>
            <a:ext cx="8818562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ea typeface="+mn-ea"/>
                <a:cs typeface="+mn-cs"/>
              </a:rPr>
              <a:t>Творческая деятельность </a:t>
            </a:r>
            <a:r>
              <a:rPr lang="en-US" sz="1600" dirty="0" smtClean="0">
                <a:ea typeface="+mn-ea"/>
                <a:cs typeface="+mn-cs"/>
              </a:rPr>
              <a:t>–</a:t>
            </a:r>
            <a:r>
              <a:rPr lang="ru-RU" sz="1600" dirty="0" smtClean="0">
                <a:ea typeface="+mn-ea"/>
                <a:cs typeface="+mn-cs"/>
              </a:rPr>
              <a:t> это реальная возможность каждому ребенку испытать свои силы, иметь шанс на успех и удачу.</a:t>
            </a:r>
          </a:p>
          <a:p>
            <a:pPr marL="4572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600" dirty="0">
              <a:ea typeface="+mn-ea"/>
              <a:cs typeface="+mn-cs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ea typeface="+mn-ea"/>
                <a:cs typeface="+mn-cs"/>
              </a:rPr>
              <a:t>На базе этого состояния: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1600" dirty="0" err="1">
                <a:ea typeface="+mn-ea"/>
                <a:cs typeface="+mn-cs"/>
              </a:rPr>
              <a:t>Р</a:t>
            </a:r>
            <a:r>
              <a:rPr lang="ru-RU" sz="1600" dirty="0" err="1" smtClean="0">
                <a:ea typeface="+mn-ea"/>
                <a:cs typeface="+mn-cs"/>
              </a:rPr>
              <a:t>азвивается</a:t>
            </a:r>
            <a:r>
              <a:rPr lang="ru-RU" sz="1600" dirty="0" smtClean="0">
                <a:ea typeface="+mn-ea"/>
                <a:cs typeface="+mn-cs"/>
              </a:rPr>
              <a:t> и обогащается речь;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1600" dirty="0" err="1" smtClean="0">
                <a:ea typeface="+mn-ea"/>
                <a:cs typeface="+mn-cs"/>
              </a:rPr>
              <a:t>Ф</a:t>
            </a:r>
            <a:r>
              <a:rPr lang="ru-RU" sz="1600" dirty="0" err="1" smtClean="0">
                <a:ea typeface="+mn-ea"/>
                <a:cs typeface="+mn-cs"/>
              </a:rPr>
              <a:t>ормируются</a:t>
            </a:r>
            <a:r>
              <a:rPr lang="ru-RU" sz="1600" dirty="0" smtClean="0">
                <a:ea typeface="+mn-ea"/>
                <a:cs typeface="+mn-cs"/>
              </a:rPr>
              <a:t> представления об окружающем мире;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1600" dirty="0" err="1" smtClean="0">
                <a:ea typeface="+mn-ea"/>
                <a:cs typeface="+mn-cs"/>
              </a:rPr>
              <a:t>Р</a:t>
            </a:r>
            <a:r>
              <a:rPr lang="ru-RU" sz="1600" dirty="0" err="1" smtClean="0">
                <a:ea typeface="+mn-ea"/>
                <a:cs typeface="+mn-cs"/>
              </a:rPr>
              <a:t>азвиваются</a:t>
            </a:r>
            <a:r>
              <a:rPr lang="ru-RU" sz="1600" dirty="0" smtClean="0">
                <a:ea typeface="+mn-ea"/>
                <a:cs typeface="+mn-cs"/>
              </a:rPr>
              <a:t> умственные способности детей;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1600" dirty="0" err="1" smtClean="0">
                <a:ea typeface="+mn-ea"/>
                <a:cs typeface="+mn-cs"/>
              </a:rPr>
              <a:t>М</a:t>
            </a:r>
            <a:r>
              <a:rPr lang="ru-RU" sz="1600" dirty="0" err="1" smtClean="0">
                <a:ea typeface="+mn-ea"/>
                <a:cs typeface="+mn-cs"/>
              </a:rPr>
              <a:t>еняется</a:t>
            </a:r>
            <a:r>
              <a:rPr lang="ru-RU" sz="1600" dirty="0" smtClean="0">
                <a:ea typeface="+mn-ea"/>
                <a:cs typeface="+mn-cs"/>
              </a:rPr>
              <a:t> уровень самооценки;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sz="1600" dirty="0" err="1" smtClean="0">
                <a:ea typeface="+mn-ea"/>
                <a:cs typeface="+mn-cs"/>
              </a:rPr>
              <a:t>Ф</a:t>
            </a:r>
            <a:r>
              <a:rPr lang="ru-RU" sz="1600" dirty="0" err="1" smtClean="0">
                <a:ea typeface="+mn-ea"/>
                <a:cs typeface="+mn-cs"/>
              </a:rPr>
              <a:t>ормируется</a:t>
            </a:r>
            <a:r>
              <a:rPr lang="ru-RU" sz="1600" dirty="0" smtClean="0">
                <a:ea typeface="+mn-ea"/>
                <a:cs typeface="+mn-cs"/>
              </a:rPr>
              <a:t> интерес к родной культуре.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ru-RU" sz="1600" dirty="0">
              <a:ea typeface="+mn-ea"/>
              <a:cs typeface="+mn-cs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ru-RU" sz="1600" dirty="0" smtClean="0">
              <a:ea typeface="+mn-ea"/>
              <a:cs typeface="+mn-cs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ea typeface="+mn-ea"/>
                <a:cs typeface="+mn-cs"/>
              </a:rPr>
              <a:t>Все это усиливает эффект коррекции недостатков у детей с тяжелой речевой патологией.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Результаты творческой деятельности 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31746" name="Picture 4" descr="IMG_10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66225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225550" y="500063"/>
            <a:ext cx="673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FF00"/>
                </a:solidFill>
              </a:rPr>
              <a:t>Спасибо за внимание!</a:t>
            </a:r>
            <a:endParaRPr 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Цель работы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303338" y="2517775"/>
            <a:ext cx="6462712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2000">
                <a:latin typeface="Arial" charset="0"/>
                <a:cs typeface="Arial" charset="0"/>
              </a:rPr>
              <a:t>Цель моей работы – показать пластические возможности бумаги в создании декоративно – прикладных работ</a:t>
            </a:r>
            <a:r>
              <a:rPr lang="en-US" sz="2000">
                <a:latin typeface="Arial" charset="0"/>
                <a:cs typeface="Arial" charset="0"/>
              </a:rPr>
              <a:t>; </a:t>
            </a:r>
            <a:r>
              <a:rPr lang="ru-RU" sz="2000">
                <a:latin typeface="Arial" charset="0"/>
                <a:cs typeface="Arial" charset="0"/>
              </a:rPr>
              <a:t>познакомить учащихся с основными приемами работы с бумагой в разных техниках</a:t>
            </a:r>
            <a:r>
              <a:rPr lang="en-US" sz="2000">
                <a:latin typeface="Arial" charset="0"/>
                <a:cs typeface="Arial" charset="0"/>
              </a:rPr>
              <a:t>; </a:t>
            </a:r>
            <a:r>
              <a:rPr lang="ru-RU" sz="2000">
                <a:latin typeface="Arial" charset="0"/>
                <a:cs typeface="Arial" charset="0"/>
              </a:rPr>
              <a:t>развивать эстетический и художественный вкус</a:t>
            </a:r>
            <a:r>
              <a:rPr lang="en-US" sz="2000">
                <a:latin typeface="Arial" charset="0"/>
                <a:cs typeface="Arial" charset="0"/>
              </a:rPr>
              <a:t>; </a:t>
            </a:r>
            <a:r>
              <a:rPr lang="ru-RU" sz="2000">
                <a:latin typeface="Arial" charset="0"/>
                <a:cs typeface="Arial" charset="0"/>
              </a:rPr>
              <a:t>творческую и познавательную активность</a:t>
            </a:r>
            <a:r>
              <a:rPr lang="en-US" sz="2000">
                <a:latin typeface="Arial" charset="0"/>
                <a:cs typeface="Arial" charset="0"/>
              </a:rPr>
              <a:t>; </a:t>
            </a:r>
            <a:r>
              <a:rPr lang="ru-RU" sz="2000">
                <a:latin typeface="Arial" charset="0"/>
                <a:cs typeface="Arial" charset="0"/>
              </a:rPr>
              <a:t>развивать мелкую моторику рук, глазомер</a:t>
            </a:r>
            <a:r>
              <a:rPr lang="en-US" sz="2000">
                <a:latin typeface="Arial" charset="0"/>
                <a:cs typeface="Arial" charset="0"/>
              </a:rPr>
              <a:t>; </a:t>
            </a:r>
            <a:r>
              <a:rPr lang="ru-RU" sz="2000">
                <a:latin typeface="Arial" charset="0"/>
                <a:cs typeface="Arial" charset="0"/>
              </a:rPr>
              <a:t>воспитывать любовь к различным видам современного творчества.</a:t>
            </a:r>
          </a:p>
          <a:p>
            <a:pPr eaLnBrk="1" hangingPunct="1"/>
            <a:endParaRPr 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Материалы для творчества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7410" name="Picture 8" descr="IMG_10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863" y="3262313"/>
            <a:ext cx="45688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IMG_10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1663700"/>
            <a:ext cx="4664075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Бумага как материал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055688" y="2325688"/>
            <a:ext cx="69802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800">
                <a:latin typeface="Arial" charset="0"/>
                <a:cs typeface="Arial" charset="0"/>
              </a:rPr>
              <a:t>Доступность бумаги как материала, простота ее обработки привлекают детей. Они овладевают различными приемами и способами действия с бумагой, такие как сгибание, многократное складывание, надрезание, склеивание, сминание. Бумагопластика развивает у детей способность работать руками под контролем сознания, у них совершенствуется мелкая моторика рук, точное движение пальцев, происходит развитие глазомера. Работа с бумагой способствует концентрации внимания, так как заставляет сосредоточиться на процессе изготовления, чтобы получить желаемый результат.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Литература для творческой работы с детьми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9458" name="Picture 4" descr="IMG_10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75" y="1633538"/>
            <a:ext cx="7124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творческий процесс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0482" name="Picture 5" descr="IMG_10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07694" y="2455069"/>
            <a:ext cx="44958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IMG_10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038" y="2455863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Творческий процесс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1506" name="Picture 4" descr="IMG_10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200" y="1749425"/>
            <a:ext cx="54927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Content Placeholder 6" descr="IMG_105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77081" y="2907506"/>
            <a:ext cx="4867275" cy="25511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3" descr="IMG_105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494" y="2971006"/>
            <a:ext cx="4656138" cy="24415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Творческий процесс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2531" name="Picture 4" descr="DSC01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07682" y="2882106"/>
            <a:ext cx="46561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К</a:t>
            </a:r>
            <a:r>
              <a:rPr lang="ru-RU" dirty="0" err="1" smtClean="0">
                <a:ea typeface="+mj-ea"/>
                <a:cs typeface="+mj-cs"/>
              </a:rPr>
              <a:t>оллективная</a:t>
            </a:r>
            <a:r>
              <a:rPr lang="ru-RU" dirty="0" smtClean="0">
                <a:ea typeface="+mj-ea"/>
                <a:cs typeface="+mj-cs"/>
              </a:rPr>
              <a:t> работа к 8 марта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3554" name="Picture 3" descr="IMG_01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525" y="1685925"/>
            <a:ext cx="6592888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283</TotalTime>
  <Words>318</Words>
  <Application>Microsoft Macintosh PowerPoint</Application>
  <PresentationFormat>On-screen Show (4:3)</PresentationFormat>
  <Paragraphs>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Franklin Gothic Medium</vt:lpstr>
      <vt:lpstr>ＭＳ Ｐゴシック</vt:lpstr>
      <vt:lpstr>Arial</vt:lpstr>
      <vt:lpstr>Wingdings 2</vt:lpstr>
      <vt:lpstr>Wingdings</vt:lpstr>
      <vt:lpstr>Calibri</vt:lpstr>
      <vt:lpstr>Grid</vt:lpstr>
      <vt:lpstr>PowerPoint Presentation</vt:lpstr>
      <vt:lpstr>Цель работы</vt:lpstr>
      <vt:lpstr>Материалы для творчества</vt:lpstr>
      <vt:lpstr>Бумага как материал</vt:lpstr>
      <vt:lpstr>Литература для творческой работы с детьми</vt:lpstr>
      <vt:lpstr>творческий процесс</vt:lpstr>
      <vt:lpstr>Творческий процесс</vt:lpstr>
      <vt:lpstr>Творческий процесс</vt:lpstr>
      <vt:lpstr>Коллективная работа к 8 марта</vt:lpstr>
      <vt:lpstr>Коллективные работы  «мир в капле осени»</vt:lpstr>
      <vt:lpstr>Коллективная работа  посвященная дню защиты детей</vt:lpstr>
      <vt:lpstr>Коллективные работы  к новому году</vt:lpstr>
      <vt:lpstr>Индивидуальные работы после посещения музея связи</vt:lpstr>
      <vt:lpstr>Выставка детского рисунка в пушкинской библиотеке</vt:lpstr>
      <vt:lpstr>Наши награды</vt:lpstr>
      <vt:lpstr>Результаты творческой деятельности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Алексей Карпов</dc:creator>
  <cp:lastModifiedBy>Алексей Карпов</cp:lastModifiedBy>
  <cp:revision>28</cp:revision>
  <dcterms:created xsi:type="dcterms:W3CDTF">2013-04-06T10:35:17Z</dcterms:created>
  <dcterms:modified xsi:type="dcterms:W3CDTF">2014-06-08T15:11:28Z</dcterms:modified>
</cp:coreProperties>
</file>