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96" y="-1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BE066-59CF-4E5D-BD0F-F048287ADDFF}" type="datetimeFigureOut">
              <a:rPr lang="ru-RU" smtClean="0"/>
              <a:t>02.01.2016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32E77-1E78-4EAF-89E7-796C40A740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56722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BE066-59CF-4E5D-BD0F-F048287ADDFF}" type="datetimeFigureOut">
              <a:rPr lang="ru-RU" smtClean="0"/>
              <a:t>02.01.2016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32E77-1E78-4EAF-89E7-796C40A740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7481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BE066-59CF-4E5D-BD0F-F048287ADDFF}" type="datetimeFigureOut">
              <a:rPr lang="ru-RU" smtClean="0"/>
              <a:t>02.01.2016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32E77-1E78-4EAF-89E7-796C40A740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07318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BE066-59CF-4E5D-BD0F-F048287ADDFF}" type="datetimeFigureOut">
              <a:rPr lang="ru-RU" smtClean="0"/>
              <a:t>02.01.2016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32E77-1E78-4EAF-89E7-796C40A740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66774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BE066-59CF-4E5D-BD0F-F048287ADDFF}" type="datetimeFigureOut">
              <a:rPr lang="ru-RU" smtClean="0"/>
              <a:t>02.01.2016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32E77-1E78-4EAF-89E7-796C40A740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70837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BE066-59CF-4E5D-BD0F-F048287ADDFF}" type="datetimeFigureOut">
              <a:rPr lang="ru-RU" smtClean="0"/>
              <a:t>02.01.2016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32E77-1E78-4EAF-89E7-796C40A740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58757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BE066-59CF-4E5D-BD0F-F048287ADDFF}" type="datetimeFigureOut">
              <a:rPr lang="ru-RU" smtClean="0"/>
              <a:t>02.01.2016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32E77-1E78-4EAF-89E7-796C40A740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68246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BE066-59CF-4E5D-BD0F-F048287ADDFF}" type="datetimeFigureOut">
              <a:rPr lang="ru-RU" smtClean="0"/>
              <a:t>02.01.2016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32E77-1E78-4EAF-89E7-796C40A740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21770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BE066-59CF-4E5D-BD0F-F048287ADDFF}" type="datetimeFigureOut">
              <a:rPr lang="ru-RU" smtClean="0"/>
              <a:t>02.01.2016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32E77-1E78-4EAF-89E7-796C40A740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80292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BE066-59CF-4E5D-BD0F-F048287ADDFF}" type="datetimeFigureOut">
              <a:rPr lang="ru-RU" smtClean="0"/>
              <a:t>02.01.2016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32E77-1E78-4EAF-89E7-796C40A740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12601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BE066-59CF-4E5D-BD0F-F048287ADDFF}" type="datetimeFigureOut">
              <a:rPr lang="ru-RU" smtClean="0"/>
              <a:t>02.01.2016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32E77-1E78-4EAF-89E7-796C40A740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19061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4BE066-59CF-4E5D-BD0F-F048287ADDFF}" type="datetimeFigureOut">
              <a:rPr lang="ru-RU" smtClean="0"/>
              <a:t>02.01.2016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532E77-1E78-4EAF-89E7-796C40A740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62995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957391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6000" b="1" dirty="0" smtClean="0">
                <a:solidFill>
                  <a:srgbClr val="C00000"/>
                </a:solidFill>
              </a:rPr>
              <a:t>ГРАММАТИЧЕСКИЕ</a:t>
            </a:r>
            <a:br>
              <a:rPr lang="ru-RU" sz="6000" b="1" dirty="0" smtClean="0">
                <a:solidFill>
                  <a:srgbClr val="C00000"/>
                </a:solidFill>
              </a:rPr>
            </a:br>
            <a:r>
              <a:rPr lang="ru-RU" sz="6000" b="1" dirty="0" smtClean="0">
                <a:solidFill>
                  <a:srgbClr val="C00000"/>
                </a:solidFill>
              </a:rPr>
              <a:t>ОШИБКИ</a:t>
            </a:r>
            <a:endParaRPr lang="ru-RU" sz="6000" b="1" dirty="0"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869160"/>
            <a:ext cx="6400800" cy="769640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638165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8726481"/>
              </p:ext>
            </p:extLst>
          </p:nvPr>
        </p:nvGraphicFramePr>
        <p:xfrm>
          <a:off x="0" y="0"/>
          <a:ext cx="9144000" cy="6857999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611560"/>
                <a:gridCol w="3600400"/>
                <a:gridCol w="4932040"/>
              </a:tblGrid>
              <a:tr h="542599"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effectLst/>
                        </a:rPr>
                        <a:t>№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effectLst/>
                        </a:rPr>
                        <a:t>Вид ошибки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rgbClr val="002060"/>
                          </a:solidFill>
                          <a:effectLst/>
                        </a:rPr>
                        <a:t>Примеры</a:t>
                      </a:r>
                    </a:p>
                  </a:txBody>
                  <a:tcPr marL="0" marR="0" marT="0" marB="0">
                    <a:solidFill>
                      <a:schemeClr val="bg2"/>
                    </a:solidFill>
                  </a:tcPr>
                </a:tc>
              </a:tr>
              <a:tr h="3122604">
                <a:tc>
                  <a:txBody>
                    <a:bodyPr/>
                    <a:lstStyle/>
                    <a:p>
                      <a:pPr algn="ctr"/>
                      <a:r>
                        <a:rPr lang="ru-RU" b="1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Г1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b="1" dirty="0">
                          <a:effectLst/>
                        </a:rPr>
                        <a:t>Ошибочное словообразование. Ошибочное образование форм существительного, прилагательного, числительного, местоимения, глагола (личных форм глаголов, действительных и страдательных причастий, деепричастий)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b="1" dirty="0" smtClean="0">
                          <a:effectLst/>
                        </a:rPr>
                        <a:t>       </a:t>
                      </a:r>
                      <a:r>
                        <a:rPr lang="ru-RU" b="1" dirty="0" smtClean="0">
                          <a:solidFill>
                            <a:srgbClr val="002060"/>
                          </a:solidFill>
                          <a:effectLst/>
                        </a:rPr>
                        <a:t>Благород</a:t>
                      </a:r>
                      <a:r>
                        <a:rPr lang="ru-RU" b="1" u="none" strike="noStrike" dirty="0" smtClean="0">
                          <a:solidFill>
                            <a:srgbClr val="C00000"/>
                          </a:solidFill>
                          <a:effectLst/>
                          <a:latin typeface="Arial"/>
                        </a:rPr>
                        <a:t>ность</a:t>
                      </a:r>
                      <a:r>
                        <a:rPr lang="ru-RU" b="1" dirty="0">
                          <a:solidFill>
                            <a:srgbClr val="002060"/>
                          </a:solidFill>
                          <a:effectLst/>
                        </a:rPr>
                        <a:t>, </a:t>
                      </a:r>
                      <a:r>
                        <a:rPr lang="ru-RU" b="1" u="none" strike="noStrike" dirty="0">
                          <a:solidFill>
                            <a:srgbClr val="C00000"/>
                          </a:solidFill>
                          <a:effectLst/>
                          <a:latin typeface="Arial"/>
                        </a:rPr>
                        <a:t>чуда</a:t>
                      </a:r>
                      <a:r>
                        <a:rPr lang="ru-RU" b="1" dirty="0">
                          <a:solidFill>
                            <a:srgbClr val="002060"/>
                          </a:solidFill>
                          <a:effectLst/>
                        </a:rPr>
                        <a:t> техники, </a:t>
                      </a:r>
                      <a:r>
                        <a:rPr lang="ru-RU" b="1" dirty="0" smtClean="0">
                          <a:solidFill>
                            <a:srgbClr val="002060"/>
                          </a:solidFill>
                          <a:effectLst/>
                        </a:rPr>
                        <a:t>    </a:t>
                      </a:r>
                    </a:p>
                    <a:p>
                      <a:pPr algn="l"/>
                      <a:r>
                        <a:rPr lang="ru-RU" b="1" baseline="0" dirty="0" smtClean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ru-RU" b="1" dirty="0" smtClean="0">
                          <a:solidFill>
                            <a:srgbClr val="002060"/>
                          </a:solidFill>
                          <a:effectLst/>
                        </a:rPr>
                        <a:t>   по</a:t>
                      </a:r>
                      <a:r>
                        <a:rPr lang="ru-RU" b="1" u="none" strike="noStrike" dirty="0" smtClean="0">
                          <a:solidFill>
                            <a:srgbClr val="C00000"/>
                          </a:solidFill>
                          <a:effectLst/>
                          <a:latin typeface="Arial"/>
                        </a:rPr>
                        <a:t>д</a:t>
                      </a:r>
                      <a:r>
                        <a:rPr lang="ru-RU" b="1" dirty="0" smtClean="0">
                          <a:solidFill>
                            <a:srgbClr val="002060"/>
                          </a:solidFill>
                          <a:effectLst/>
                        </a:rPr>
                        <a:t>черк</a:t>
                      </a:r>
                      <a:r>
                        <a:rPr lang="ru-RU" b="1" dirty="0">
                          <a:solidFill>
                            <a:srgbClr val="002060"/>
                          </a:solidFill>
                          <a:effectLst/>
                        </a:rPr>
                        <a:t>, </a:t>
                      </a:r>
                      <a:r>
                        <a:rPr lang="ru-RU" b="1" u="none" strike="noStrike" dirty="0">
                          <a:solidFill>
                            <a:srgbClr val="C00000"/>
                          </a:solidFill>
                          <a:effectLst/>
                          <a:latin typeface="Arial"/>
                        </a:rPr>
                        <a:t>над</a:t>
                      </a:r>
                      <a:r>
                        <a:rPr lang="ru-RU" b="1" dirty="0">
                          <a:solidFill>
                            <a:srgbClr val="002060"/>
                          </a:solidFill>
                          <a:effectLst/>
                        </a:rPr>
                        <a:t>смехаться</a:t>
                      </a:r>
                      <a:r>
                        <a:rPr lang="ru-RU" b="1" dirty="0" smtClean="0">
                          <a:solidFill>
                            <a:srgbClr val="002060"/>
                          </a:solidFill>
                          <a:effectLst/>
                        </a:rPr>
                        <a:t>; </a:t>
                      </a:r>
                      <a:r>
                        <a:rPr lang="ru-RU" b="1" u="none" strike="noStrike" dirty="0" smtClean="0">
                          <a:solidFill>
                            <a:srgbClr val="C00000"/>
                          </a:solidFill>
                          <a:effectLst/>
                          <a:latin typeface="Arial"/>
                        </a:rPr>
                        <a:t>более </a:t>
                      </a:r>
                      <a:r>
                        <a:rPr lang="ru-RU" b="1" u="none" strike="noStrike" dirty="0">
                          <a:solidFill>
                            <a:srgbClr val="C00000"/>
                          </a:solidFill>
                          <a:effectLst/>
                          <a:latin typeface="Arial"/>
                        </a:rPr>
                        <a:t>интереснее</a:t>
                      </a:r>
                      <a:r>
                        <a:rPr lang="ru-RU" b="1" u="none" strike="noStrike" dirty="0">
                          <a:solidFill>
                            <a:srgbClr val="002060"/>
                          </a:solidFill>
                          <a:effectLst/>
                          <a:latin typeface="Arial"/>
                        </a:rPr>
                        <a:t>, </a:t>
                      </a:r>
                      <a:r>
                        <a:rPr lang="ru-RU" b="1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/>
                        </a:rPr>
                        <a:t>          </a:t>
                      </a:r>
                      <a:r>
                        <a:rPr lang="ru-RU" b="1" u="none" strike="noStrike" baseline="0" dirty="0" smtClean="0">
                          <a:solidFill>
                            <a:srgbClr val="002060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ru-RU" b="1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/>
                        </a:rPr>
                        <a:t>         </a:t>
                      </a:r>
                      <a:r>
                        <a:rPr lang="ru-RU" b="1" u="none" strike="noStrike" dirty="0" err="1" smtClean="0">
                          <a:solidFill>
                            <a:srgbClr val="C00000"/>
                          </a:solidFill>
                          <a:effectLst/>
                          <a:latin typeface="Arial"/>
                        </a:rPr>
                        <a:t>красивше</a:t>
                      </a:r>
                      <a:r>
                        <a:rPr lang="ru-RU" b="1" dirty="0">
                          <a:solidFill>
                            <a:srgbClr val="002060"/>
                          </a:solidFill>
                          <a:effectLst/>
                        </a:rPr>
                        <a:t>; с</a:t>
                      </a:r>
                      <a:r>
                        <a:rPr lang="ru-RU" b="1" u="none" strike="noStrike" dirty="0">
                          <a:solidFill>
                            <a:srgbClr val="002060"/>
                          </a:solidFill>
                          <a:effectLst/>
                          <a:latin typeface="Arial"/>
                        </a:rPr>
                        <a:t> </a:t>
                      </a:r>
                      <a:r>
                        <a:rPr lang="ru-RU" b="1" u="none" strike="noStrike" dirty="0" err="1">
                          <a:solidFill>
                            <a:srgbClr val="C00000"/>
                          </a:solidFill>
                          <a:effectLst/>
                          <a:latin typeface="Arial"/>
                        </a:rPr>
                        <a:t>пятистами</a:t>
                      </a:r>
                      <a:r>
                        <a:rPr lang="ru-RU" b="1" dirty="0">
                          <a:solidFill>
                            <a:srgbClr val="002060"/>
                          </a:solidFill>
                          <a:effectLst/>
                        </a:rPr>
                        <a:t> рублями; </a:t>
                      </a:r>
                      <a:r>
                        <a:rPr lang="ru-RU" b="1" dirty="0" smtClean="0">
                          <a:solidFill>
                            <a:srgbClr val="002060"/>
                          </a:solidFill>
                          <a:effectLst/>
                        </a:rPr>
                        <a:t>    жонглировал</a:t>
                      </a:r>
                      <a:r>
                        <a:rPr lang="ru-RU" b="1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r>
                        <a:rPr lang="ru-RU" b="1" u="none" strike="noStrike" dirty="0">
                          <a:solidFill>
                            <a:srgbClr val="C00000"/>
                          </a:solidFill>
                          <a:effectLst/>
                          <a:latin typeface="Arial"/>
                        </a:rPr>
                        <a:t>обоими</a:t>
                      </a:r>
                      <a:r>
                        <a:rPr lang="ru-RU" b="1" dirty="0">
                          <a:solidFill>
                            <a:srgbClr val="002060"/>
                          </a:solidFill>
                          <a:effectLst/>
                        </a:rPr>
                        <a:t> руками, </a:t>
                      </a:r>
                      <a:r>
                        <a:rPr lang="ru-RU" b="1" u="none" strike="noStrike" dirty="0">
                          <a:solidFill>
                            <a:srgbClr val="C00000"/>
                          </a:solidFill>
                          <a:effectLst/>
                          <a:latin typeface="Arial"/>
                        </a:rPr>
                        <a:t>ихнего</a:t>
                      </a:r>
                      <a:r>
                        <a:rPr lang="ru-RU" b="1" u="none" strike="noStrike" dirty="0">
                          <a:solidFill>
                            <a:srgbClr val="002060"/>
                          </a:solidFill>
                          <a:effectLst/>
                          <a:latin typeface="Arial"/>
                        </a:rPr>
                        <a:t> </a:t>
                      </a:r>
                      <a:r>
                        <a:rPr lang="ru-RU" b="1" dirty="0">
                          <a:solidFill>
                            <a:srgbClr val="002060"/>
                          </a:solidFill>
                          <a:effectLst/>
                        </a:rPr>
                        <a:t>пафоса, </a:t>
                      </a:r>
                      <a:r>
                        <a:rPr lang="ru-RU" b="1" dirty="0" smtClean="0">
                          <a:solidFill>
                            <a:srgbClr val="002060"/>
                          </a:solidFill>
                          <a:effectLst/>
                        </a:rPr>
                        <a:t>  вокруг</a:t>
                      </a:r>
                      <a:r>
                        <a:rPr lang="ru-RU" b="1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r>
                        <a:rPr lang="ru-RU" b="1" u="none" strike="noStrike" dirty="0" smtClean="0">
                          <a:solidFill>
                            <a:srgbClr val="C00000"/>
                          </a:solidFill>
                          <a:effectLst/>
                          <a:latin typeface="Arial"/>
                        </a:rPr>
                        <a:t>его</a:t>
                      </a:r>
                      <a:r>
                        <a:rPr lang="ru-RU" b="1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ru-RU" b="1" dirty="0" smtClean="0">
                          <a:solidFill>
                            <a:srgbClr val="002060"/>
                          </a:solidFill>
                          <a:effectLst/>
                        </a:rPr>
                        <a:t>ничего </a:t>
                      </a:r>
                      <a:r>
                        <a:rPr lang="ru-RU" b="1" dirty="0">
                          <a:solidFill>
                            <a:srgbClr val="002060"/>
                          </a:solidFill>
                          <a:effectLst/>
                        </a:rPr>
                        <a:t>нет; </a:t>
                      </a:r>
                      <a:r>
                        <a:rPr lang="ru-RU" b="1" u="none" strike="noStrike" dirty="0">
                          <a:solidFill>
                            <a:srgbClr val="C00000"/>
                          </a:solidFill>
                          <a:effectLst/>
                          <a:latin typeface="Arial"/>
                        </a:rPr>
                        <a:t>сколько</a:t>
                      </a:r>
                      <a:r>
                        <a:rPr lang="ru-RU" b="1" dirty="0">
                          <a:solidFill>
                            <a:srgbClr val="002060"/>
                          </a:solidFill>
                          <a:effectLst/>
                        </a:rPr>
                        <a:t> нравственных принципов мы лишились из-за утраты духовности; им</a:t>
                      </a:r>
                      <a:r>
                        <a:rPr lang="ru-RU" b="1" u="none" strike="noStrike" dirty="0">
                          <a:solidFill>
                            <a:srgbClr val="002060"/>
                          </a:solidFill>
                          <a:effectLst/>
                          <a:latin typeface="Arial"/>
                        </a:rPr>
                        <a:t> </a:t>
                      </a:r>
                      <a:r>
                        <a:rPr lang="ru-RU" b="1" u="none" strike="noStrike" dirty="0">
                          <a:solidFill>
                            <a:srgbClr val="C00000"/>
                          </a:solidFill>
                          <a:effectLst/>
                          <a:latin typeface="Arial"/>
                        </a:rPr>
                        <a:t>двигает</a:t>
                      </a:r>
                      <a:r>
                        <a:rPr lang="ru-RU" b="1" u="none" strike="noStrike" dirty="0">
                          <a:solidFill>
                            <a:srgbClr val="002060"/>
                          </a:solidFill>
                          <a:effectLst/>
                          <a:latin typeface="Arial"/>
                        </a:rPr>
                        <a:t> </a:t>
                      </a:r>
                      <a:r>
                        <a:rPr lang="ru-RU" b="1" dirty="0">
                          <a:solidFill>
                            <a:srgbClr val="002060"/>
                          </a:solidFill>
                          <a:effectLst/>
                        </a:rPr>
                        <a:t>чувство сострадания; ручейки воды, </a:t>
                      </a:r>
                      <a:r>
                        <a:rPr lang="ru-RU" b="1" u="none" strike="noStrike" dirty="0" err="1">
                          <a:solidFill>
                            <a:srgbClr val="C00000"/>
                          </a:solidFill>
                          <a:effectLst/>
                          <a:latin typeface="Arial"/>
                        </a:rPr>
                        <a:t>стекаемые</a:t>
                      </a:r>
                      <a:r>
                        <a:rPr lang="ru-RU" b="1" dirty="0">
                          <a:solidFill>
                            <a:srgbClr val="002060"/>
                          </a:solidFill>
                          <a:effectLst/>
                        </a:rPr>
                        <a:t> вниз, поразили автора текста; </a:t>
                      </a:r>
                      <a:r>
                        <a:rPr lang="ru-RU" b="1" u="none" strike="noStrike" dirty="0" err="1">
                          <a:solidFill>
                            <a:srgbClr val="C00000"/>
                          </a:solidFill>
                          <a:effectLst/>
                          <a:latin typeface="Arial"/>
                        </a:rPr>
                        <a:t>вышев</a:t>
                      </a:r>
                      <a:r>
                        <a:rPr lang="ru-RU" b="1" dirty="0">
                          <a:solidFill>
                            <a:srgbClr val="002060"/>
                          </a:solidFill>
                          <a:effectLst/>
                        </a:rPr>
                        <a:t> на сцену, певцы поклонились.</a:t>
                      </a:r>
                    </a:p>
                  </a:txBody>
                  <a:tcPr marL="0" marR="0" marT="0" marB="0">
                    <a:solidFill>
                      <a:schemeClr val="bg2"/>
                    </a:solidFill>
                  </a:tcPr>
                </a:tc>
              </a:tr>
              <a:tr h="811822">
                <a:tc>
                  <a:txBody>
                    <a:bodyPr/>
                    <a:lstStyle/>
                    <a:p>
                      <a:pPr algn="ctr"/>
                      <a:r>
                        <a:rPr lang="ru-RU" b="1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Г2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b="1" dirty="0">
                          <a:effectLst/>
                        </a:rPr>
                        <a:t>Нарушение норм согласования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b="1" dirty="0">
                          <a:solidFill>
                            <a:srgbClr val="002060"/>
                          </a:solidFill>
                          <a:effectLst/>
                        </a:rPr>
                        <a:t>Я знаком с группой ребят, серьезно </a:t>
                      </a:r>
                      <a:r>
                        <a:rPr lang="ru-RU" b="1" u="none" strike="noStrike" dirty="0" smtClean="0">
                          <a:solidFill>
                            <a:srgbClr val="C00000"/>
                          </a:solidFill>
                          <a:effectLst/>
                          <a:latin typeface="Arial"/>
                        </a:rPr>
                        <a:t>увлекающимися</a:t>
                      </a:r>
                      <a:r>
                        <a:rPr lang="ru-RU" b="1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ru-RU" b="1" dirty="0" smtClean="0">
                          <a:solidFill>
                            <a:srgbClr val="002060"/>
                          </a:solidFill>
                          <a:effectLst/>
                        </a:rPr>
                        <a:t>джазом</a:t>
                      </a:r>
                      <a:r>
                        <a:rPr lang="ru-RU" b="1" dirty="0">
                          <a:solidFill>
                            <a:srgbClr val="002060"/>
                          </a:solidFill>
                          <a:effectLst/>
                        </a:rPr>
                        <a:t>.</a:t>
                      </a:r>
                    </a:p>
                  </a:txBody>
                  <a:tcPr marL="0" marR="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819672">
                <a:tc>
                  <a:txBody>
                    <a:bodyPr/>
                    <a:lstStyle/>
                    <a:p>
                      <a:pPr algn="ctr"/>
                      <a:r>
                        <a:rPr lang="ru-RU" b="1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Г3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b="1" dirty="0">
                          <a:effectLst/>
                        </a:rPr>
                        <a:t>Нарушение норм управления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b="1" dirty="0">
                          <a:solidFill>
                            <a:srgbClr val="002060"/>
                          </a:solidFill>
                          <a:effectLst/>
                        </a:rPr>
                        <a:t>Нужно сделать природу более </a:t>
                      </a:r>
                      <a:r>
                        <a:rPr lang="ru-RU" b="1" u="none" strike="noStrike" dirty="0">
                          <a:solidFill>
                            <a:srgbClr val="C00000"/>
                          </a:solidFill>
                          <a:effectLst/>
                          <a:latin typeface="Arial"/>
                        </a:rPr>
                        <a:t>красивую</a:t>
                      </a:r>
                      <a:r>
                        <a:rPr lang="ru-RU" b="1" dirty="0">
                          <a:solidFill>
                            <a:srgbClr val="002060"/>
                          </a:solidFill>
                          <a:effectLst/>
                        </a:rPr>
                        <a:t>. Все удивлялись его </a:t>
                      </a:r>
                      <a:r>
                        <a:rPr lang="ru-RU" b="1" u="none" strike="noStrike" dirty="0">
                          <a:solidFill>
                            <a:srgbClr val="C00000"/>
                          </a:solidFill>
                          <a:effectLst/>
                          <a:latin typeface="Arial"/>
                        </a:rPr>
                        <a:t>силой</a:t>
                      </a:r>
                      <a:r>
                        <a:rPr lang="ru-RU" b="1" dirty="0">
                          <a:solidFill>
                            <a:srgbClr val="002060"/>
                          </a:solidFill>
                          <a:effectLst/>
                        </a:rPr>
                        <a:t>.</a:t>
                      </a:r>
                    </a:p>
                  </a:txBody>
                  <a:tcPr marL="0" marR="0" marT="0" marB="0">
                    <a:solidFill>
                      <a:schemeClr val="bg2"/>
                    </a:solidFill>
                  </a:tcPr>
                </a:tc>
              </a:tr>
              <a:tr h="1561302">
                <a:tc>
                  <a:txBody>
                    <a:bodyPr/>
                    <a:lstStyle/>
                    <a:p>
                      <a:pPr algn="ctr"/>
                      <a:r>
                        <a:rPr lang="ru-RU" b="1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Г4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b="1" dirty="0">
                          <a:effectLst/>
                        </a:rPr>
                        <a:t>Нарушение связи между подлежащим и сказуемым или способа выражения сказуемого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b="1" dirty="0">
                          <a:solidFill>
                            <a:srgbClr val="002060"/>
                          </a:solidFill>
                          <a:effectLst/>
                        </a:rPr>
                        <a:t>Главное, чему теперь я хочу уделить внимание, </a:t>
                      </a:r>
                      <a:r>
                        <a:rPr lang="ru-RU" b="1" dirty="0" smtClean="0">
                          <a:solidFill>
                            <a:srgbClr val="002060"/>
                          </a:solidFill>
                          <a:effectLst/>
                        </a:rPr>
                        <a:t> это </a:t>
                      </a:r>
                      <a:r>
                        <a:rPr lang="ru-RU" b="1" u="none" strike="noStrike" dirty="0" smtClean="0">
                          <a:solidFill>
                            <a:srgbClr val="C00000"/>
                          </a:solidFill>
                          <a:effectLst/>
                          <a:latin typeface="Arial"/>
                        </a:rPr>
                        <a:t>художественной </a:t>
                      </a:r>
                      <a:r>
                        <a:rPr lang="ru-RU" b="1" u="none" strike="noStrike" dirty="0">
                          <a:solidFill>
                            <a:srgbClr val="C00000"/>
                          </a:solidFill>
                          <a:effectLst/>
                          <a:latin typeface="Arial"/>
                        </a:rPr>
                        <a:t>стороне произведения</a:t>
                      </a:r>
                      <a:r>
                        <a:rPr lang="ru-RU" b="1" dirty="0">
                          <a:solidFill>
                            <a:srgbClr val="C00000"/>
                          </a:solidFill>
                          <a:effectLst/>
                        </a:rPr>
                        <a:t>. </a:t>
                      </a:r>
                      <a:br>
                        <a:rPr lang="ru-RU" b="1" dirty="0">
                          <a:solidFill>
                            <a:srgbClr val="C00000"/>
                          </a:solidFill>
                          <a:effectLst/>
                        </a:rPr>
                      </a:br>
                      <a:r>
                        <a:rPr lang="ru-RU" b="1" dirty="0">
                          <a:solidFill>
                            <a:srgbClr val="002060"/>
                          </a:solidFill>
                          <a:effectLst/>
                        </a:rPr>
                        <a:t>Он написал книгу, которая эпопея. Все были рады, счастливы и </a:t>
                      </a:r>
                      <a:r>
                        <a:rPr lang="ru-RU" b="1" u="none" strike="noStrike" dirty="0">
                          <a:solidFill>
                            <a:srgbClr val="C00000"/>
                          </a:solidFill>
                          <a:effectLst/>
                          <a:latin typeface="Arial"/>
                        </a:rPr>
                        <a:t>веселые</a:t>
                      </a:r>
                      <a:r>
                        <a:rPr lang="ru-RU" b="1" dirty="0">
                          <a:solidFill>
                            <a:srgbClr val="C00000"/>
                          </a:solidFill>
                          <a:effectLst/>
                        </a:rPr>
                        <a:t>.</a:t>
                      </a:r>
                    </a:p>
                  </a:txBody>
                  <a:tcPr marL="0" marR="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475202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2607119"/>
              </p:ext>
            </p:extLst>
          </p:nvPr>
        </p:nvGraphicFramePr>
        <p:xfrm>
          <a:off x="0" y="2"/>
          <a:ext cx="9144000" cy="6858000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683568"/>
                <a:gridCol w="3096344"/>
                <a:gridCol w="5364088"/>
              </a:tblGrid>
              <a:tr h="1143000">
                <a:tc>
                  <a:txBody>
                    <a:bodyPr/>
                    <a:lstStyle/>
                    <a:p>
                      <a:pPr algn="ctr"/>
                      <a:r>
                        <a:rPr lang="ru-RU" b="1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Г5</a:t>
                      </a:r>
                    </a:p>
                  </a:txBody>
                  <a:tcPr marL="0" marR="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dirty="0">
                          <a:solidFill>
                            <a:schemeClr val="tx1"/>
                          </a:solidFill>
                          <a:effectLst/>
                        </a:rPr>
                        <a:t>Ошибки в построении предложения с однородными членами</a:t>
                      </a:r>
                    </a:p>
                  </a:txBody>
                  <a:tcPr marL="0" marR="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>
                          <a:solidFill>
                            <a:srgbClr val="002060"/>
                          </a:solidFill>
                          <a:effectLst/>
                        </a:rPr>
                        <a:t>Страна</a:t>
                      </a:r>
                      <a:r>
                        <a:rPr lang="ru-RU" dirty="0">
                          <a:effectLst/>
                        </a:rPr>
                        <a:t> </a:t>
                      </a:r>
                      <a:r>
                        <a:rPr lang="ru-RU" b="1" u="none" strike="noStrike" dirty="0">
                          <a:solidFill>
                            <a:srgbClr val="C00000"/>
                          </a:solidFill>
                          <a:effectLst/>
                          <a:latin typeface="Arial"/>
                        </a:rPr>
                        <a:t>любила и гордилась</a:t>
                      </a:r>
                      <a:r>
                        <a:rPr lang="ru-RU" dirty="0">
                          <a:effectLst/>
                        </a:rPr>
                        <a:t> </a:t>
                      </a:r>
                      <a:r>
                        <a:rPr lang="ru-RU" dirty="0">
                          <a:solidFill>
                            <a:srgbClr val="002060"/>
                          </a:solidFill>
                          <a:effectLst/>
                        </a:rPr>
                        <a:t>поэтом. </a:t>
                      </a:r>
                      <a:r>
                        <a:rPr lang="ru-RU" dirty="0">
                          <a:effectLst/>
                        </a:rPr>
                        <a:t/>
                      </a:r>
                      <a:br>
                        <a:rPr lang="ru-RU" dirty="0">
                          <a:effectLst/>
                        </a:rPr>
                      </a:br>
                      <a:r>
                        <a:rPr lang="ru-RU" dirty="0">
                          <a:solidFill>
                            <a:srgbClr val="002060"/>
                          </a:solidFill>
                          <a:effectLst/>
                        </a:rPr>
                        <a:t>В сочинении я хотел сказать</a:t>
                      </a:r>
                      <a:r>
                        <a:rPr lang="ru-RU" dirty="0">
                          <a:effectLst/>
                        </a:rPr>
                        <a:t> </a:t>
                      </a:r>
                      <a:r>
                        <a:rPr lang="ru-RU" b="1" u="none" strike="noStrike" dirty="0">
                          <a:solidFill>
                            <a:srgbClr val="C00000"/>
                          </a:solidFill>
                          <a:effectLst/>
                          <a:latin typeface="Arial"/>
                        </a:rPr>
                        <a:t>о значении спорта и почему я его люблю</a:t>
                      </a:r>
                      <a:r>
                        <a:rPr lang="ru-RU" dirty="0">
                          <a:solidFill>
                            <a:srgbClr val="C00000"/>
                          </a:solidFill>
                          <a:effectLst/>
                        </a:rPr>
                        <a:t>.</a:t>
                      </a:r>
                    </a:p>
                  </a:txBody>
                  <a:tcPr marL="0" marR="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1143000">
                <a:tc>
                  <a:txBody>
                    <a:bodyPr/>
                    <a:lstStyle/>
                    <a:p>
                      <a:pPr algn="ctr"/>
                      <a:r>
                        <a:rPr lang="ru-RU" b="1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Г6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b="1" dirty="0">
                          <a:effectLst/>
                        </a:rPr>
                        <a:t>Ошибки в построении предложения с деепричастным оборотом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b="1" u="none" strike="noStrike" dirty="0">
                          <a:solidFill>
                            <a:srgbClr val="C00000"/>
                          </a:solidFill>
                          <a:effectLst/>
                          <a:latin typeface="Arial"/>
                        </a:rPr>
                        <a:t>Читая текст</a:t>
                      </a:r>
                      <a:r>
                        <a:rPr lang="ru-RU" dirty="0">
                          <a:solidFill>
                            <a:srgbClr val="002060"/>
                          </a:solidFill>
                          <a:effectLst/>
                        </a:rPr>
                        <a:t>, </a:t>
                      </a:r>
                      <a:r>
                        <a:rPr lang="ru-RU" b="1" dirty="0">
                          <a:solidFill>
                            <a:srgbClr val="002060"/>
                          </a:solidFill>
                          <a:effectLst/>
                        </a:rPr>
                        <a:t>возникает такое чувство сопереживания.</a:t>
                      </a:r>
                    </a:p>
                  </a:txBody>
                  <a:tcPr marL="0" marR="0" marT="0" marB="0">
                    <a:solidFill>
                      <a:schemeClr val="bg2"/>
                    </a:solidFill>
                  </a:tcPr>
                </a:tc>
              </a:tr>
              <a:tr h="1143000">
                <a:tc>
                  <a:txBody>
                    <a:bodyPr/>
                    <a:lstStyle/>
                    <a:p>
                      <a:pPr algn="ctr"/>
                      <a:r>
                        <a:rPr lang="ru-RU" b="1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Г7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b="1" dirty="0">
                          <a:effectLst/>
                        </a:rPr>
                        <a:t>Ошибки в построении предложения с причастным оборотом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b="1" dirty="0">
                          <a:solidFill>
                            <a:srgbClr val="002060"/>
                          </a:solidFill>
                          <a:effectLst/>
                        </a:rPr>
                        <a:t>Узкая дорожка была покрыта </a:t>
                      </a:r>
                      <a:r>
                        <a:rPr lang="ru-RU" b="1" u="none" strike="noStrike" dirty="0">
                          <a:solidFill>
                            <a:srgbClr val="C00000"/>
                          </a:solidFill>
                          <a:effectLst/>
                          <a:latin typeface="Arial"/>
                        </a:rPr>
                        <a:t>проваливающимся </a:t>
                      </a:r>
                      <a:r>
                        <a:rPr lang="ru-RU" b="1" dirty="0" smtClean="0">
                          <a:solidFill>
                            <a:srgbClr val="002060"/>
                          </a:solidFill>
                          <a:effectLst/>
                        </a:rPr>
                        <a:t>снегом </a:t>
                      </a:r>
                      <a:r>
                        <a:rPr lang="ru-RU" b="1" u="none" strike="noStrike" dirty="0" smtClean="0">
                          <a:solidFill>
                            <a:srgbClr val="C00000"/>
                          </a:solidFill>
                          <a:effectLst/>
                          <a:latin typeface="Arial"/>
                        </a:rPr>
                        <a:t>под </a:t>
                      </a:r>
                      <a:r>
                        <a:rPr lang="ru-RU" b="1" u="none" strike="noStrike" dirty="0">
                          <a:solidFill>
                            <a:srgbClr val="C00000"/>
                          </a:solidFill>
                          <a:effectLst/>
                          <a:latin typeface="Arial"/>
                        </a:rPr>
                        <a:t>ногами</a:t>
                      </a:r>
                      <a:r>
                        <a:rPr lang="ru-RU" dirty="0">
                          <a:solidFill>
                            <a:srgbClr val="002060"/>
                          </a:solidFill>
                          <a:effectLst/>
                        </a:rPr>
                        <a:t>.</a:t>
                      </a:r>
                    </a:p>
                  </a:txBody>
                  <a:tcPr marL="0" marR="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1143000">
                <a:tc>
                  <a:txBody>
                    <a:bodyPr/>
                    <a:lstStyle/>
                    <a:p>
                      <a:pPr algn="ctr"/>
                      <a:r>
                        <a:rPr lang="ru-RU" b="1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Г8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b="1" dirty="0">
                          <a:effectLst/>
                        </a:rPr>
                        <a:t>Ошибки в построении сложного предложения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b="1" dirty="0">
                          <a:solidFill>
                            <a:srgbClr val="002060"/>
                          </a:solidFill>
                          <a:effectLst/>
                        </a:rPr>
                        <a:t>Эта </a:t>
                      </a:r>
                      <a:r>
                        <a:rPr lang="ru-RU" b="1" u="none" strike="noStrike" dirty="0">
                          <a:solidFill>
                            <a:srgbClr val="C00000"/>
                          </a:solidFill>
                          <a:effectLst/>
                          <a:latin typeface="Arial"/>
                        </a:rPr>
                        <a:t>книга</a:t>
                      </a:r>
                      <a:r>
                        <a:rPr lang="ru-RU" b="1" dirty="0">
                          <a:solidFill>
                            <a:srgbClr val="002060"/>
                          </a:solidFill>
                          <a:effectLst/>
                        </a:rPr>
                        <a:t> научила меня ценить и уважать друзей</a:t>
                      </a:r>
                      <a:r>
                        <a:rPr lang="ru-RU" b="1" dirty="0" smtClean="0">
                          <a:solidFill>
                            <a:srgbClr val="002060"/>
                          </a:solidFill>
                          <a:effectLst/>
                        </a:rPr>
                        <a:t>, </a:t>
                      </a:r>
                      <a:r>
                        <a:rPr lang="ru-RU" b="1" u="none" strike="noStrike" dirty="0" smtClean="0">
                          <a:solidFill>
                            <a:srgbClr val="C00000"/>
                          </a:solidFill>
                          <a:effectLst/>
                          <a:latin typeface="Arial"/>
                        </a:rPr>
                        <a:t>которую </a:t>
                      </a:r>
                      <a:r>
                        <a:rPr lang="ru-RU" b="1" u="none" strike="noStrike" dirty="0">
                          <a:solidFill>
                            <a:srgbClr val="C00000"/>
                          </a:solidFill>
                          <a:effectLst/>
                          <a:latin typeface="Arial"/>
                        </a:rPr>
                        <a:t>я прочитал еще в детстве</a:t>
                      </a:r>
                      <a:r>
                        <a:rPr lang="ru-RU" b="1" dirty="0">
                          <a:solidFill>
                            <a:srgbClr val="002060"/>
                          </a:solidFill>
                          <a:effectLst/>
                        </a:rPr>
                        <a:t>. </a:t>
                      </a:r>
                      <a:br>
                        <a:rPr lang="ru-RU" b="1" dirty="0">
                          <a:solidFill>
                            <a:srgbClr val="002060"/>
                          </a:solidFill>
                          <a:effectLst/>
                        </a:rPr>
                      </a:br>
                      <a:r>
                        <a:rPr lang="ru-RU" b="1" dirty="0">
                          <a:solidFill>
                            <a:srgbClr val="002060"/>
                          </a:solidFill>
                          <a:effectLst/>
                        </a:rPr>
                        <a:t>Человеку показалось </a:t>
                      </a:r>
                      <a:r>
                        <a:rPr lang="ru-RU" b="1" u="none" strike="noStrike" dirty="0">
                          <a:solidFill>
                            <a:srgbClr val="C00000"/>
                          </a:solidFill>
                          <a:effectLst/>
                          <a:latin typeface="Arial"/>
                        </a:rPr>
                        <a:t>то</a:t>
                      </a:r>
                      <a:r>
                        <a:rPr lang="ru-RU" b="1" dirty="0">
                          <a:solidFill>
                            <a:srgbClr val="002060"/>
                          </a:solidFill>
                          <a:effectLst/>
                        </a:rPr>
                        <a:t>, что это сон.</a:t>
                      </a:r>
                    </a:p>
                  </a:txBody>
                  <a:tcPr marL="0" marR="0" marT="0" marB="0">
                    <a:solidFill>
                      <a:schemeClr val="bg2"/>
                    </a:solidFill>
                  </a:tcPr>
                </a:tc>
              </a:tr>
              <a:tr h="1143000">
                <a:tc>
                  <a:txBody>
                    <a:bodyPr/>
                    <a:lstStyle/>
                    <a:p>
                      <a:pPr algn="ctr"/>
                      <a:r>
                        <a:rPr lang="ru-RU" b="1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Г9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b="1" dirty="0">
                          <a:effectLst/>
                        </a:rPr>
                        <a:t>Смешение прямой и косвенной речи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b="1" dirty="0">
                          <a:solidFill>
                            <a:srgbClr val="002060"/>
                          </a:solidFill>
                          <a:effectLst/>
                        </a:rPr>
                        <a:t>Автор сказал, </a:t>
                      </a:r>
                      <a:r>
                        <a:rPr lang="ru-RU" b="1" u="none" strike="noStrike" dirty="0">
                          <a:solidFill>
                            <a:srgbClr val="C00000"/>
                          </a:solidFill>
                          <a:effectLst/>
                          <a:latin typeface="Arial"/>
                        </a:rPr>
                        <a:t>что я</a:t>
                      </a:r>
                      <a:r>
                        <a:rPr lang="ru-RU" b="1" dirty="0">
                          <a:solidFill>
                            <a:srgbClr val="002060"/>
                          </a:solidFill>
                          <a:effectLst/>
                        </a:rPr>
                        <a:t> не согласен с мнением рецензента.</a:t>
                      </a:r>
                    </a:p>
                  </a:txBody>
                  <a:tcPr marL="0" marR="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1143000">
                <a:tc>
                  <a:txBody>
                    <a:bodyPr/>
                    <a:lstStyle/>
                    <a:p>
                      <a:pPr algn="ctr"/>
                      <a:r>
                        <a:rPr lang="ru-RU" b="1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Г10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b="1" dirty="0" smtClean="0">
                          <a:effectLst/>
                        </a:rPr>
                        <a:t>Нарушение</a:t>
                      </a:r>
                      <a:r>
                        <a:rPr lang="ru-RU" b="1" baseline="0" dirty="0" smtClean="0">
                          <a:effectLst/>
                        </a:rPr>
                        <a:t> </a:t>
                      </a:r>
                      <a:r>
                        <a:rPr lang="ru-RU" b="1" dirty="0" smtClean="0">
                          <a:effectLst/>
                        </a:rPr>
                        <a:t>границ </a:t>
                      </a:r>
                      <a:r>
                        <a:rPr lang="ru-RU" b="1" dirty="0">
                          <a:effectLst/>
                        </a:rPr>
                        <a:t>предложения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b="1" dirty="0">
                          <a:solidFill>
                            <a:srgbClr val="002060"/>
                          </a:solidFill>
                          <a:effectLst/>
                        </a:rPr>
                        <a:t>Его не приняли в баскетбольную </a:t>
                      </a:r>
                      <a:r>
                        <a:rPr lang="ru-RU" b="1" dirty="0">
                          <a:solidFill>
                            <a:srgbClr val="C00000"/>
                          </a:solidFill>
                          <a:effectLst/>
                        </a:rPr>
                        <a:t>команду. Потому </a:t>
                      </a:r>
                      <a:r>
                        <a:rPr lang="ru-RU" b="1" dirty="0">
                          <a:solidFill>
                            <a:srgbClr val="002060"/>
                          </a:solidFill>
                          <a:effectLst/>
                        </a:rPr>
                        <a:t>что он был невысокого роста.</a:t>
                      </a:r>
                    </a:p>
                  </a:txBody>
                  <a:tcPr marL="0" marR="0" marT="0" marB="0"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087998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6012842"/>
              </p:ext>
            </p:extLst>
          </p:nvPr>
        </p:nvGraphicFramePr>
        <p:xfrm>
          <a:off x="0" y="-2"/>
          <a:ext cx="9252519" cy="6858001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755576"/>
                <a:gridCol w="3528392"/>
                <a:gridCol w="4968551"/>
              </a:tblGrid>
              <a:tr h="1600770">
                <a:tc>
                  <a:txBody>
                    <a:bodyPr/>
                    <a:lstStyle/>
                    <a:p>
                      <a:pPr algn="ctr"/>
                      <a:r>
                        <a:rPr lang="ru-RU" b="1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Г11</a:t>
                      </a:r>
                    </a:p>
                  </a:txBody>
                  <a:tcPr marL="0" marR="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dirty="0">
                          <a:solidFill>
                            <a:schemeClr val="tx1"/>
                          </a:solidFill>
                          <a:effectLst/>
                        </a:rPr>
                        <a:t>Нарушение видовременной соотнесенности глагольных форм</a:t>
                      </a:r>
                    </a:p>
                  </a:txBody>
                  <a:tcPr marL="0" marR="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b="1" u="none" strike="noStrike" dirty="0" smtClean="0">
                          <a:solidFill>
                            <a:srgbClr val="C00000"/>
                          </a:solidFill>
                          <a:effectLst/>
                          <a:latin typeface="Arial"/>
                        </a:rPr>
                        <a:t>   Замирает</a:t>
                      </a:r>
                      <a:r>
                        <a:rPr lang="ru-RU" dirty="0">
                          <a:solidFill>
                            <a:srgbClr val="002060"/>
                          </a:solidFill>
                          <a:effectLst/>
                        </a:rPr>
                        <a:t> на мгновение сердце и </a:t>
                      </a:r>
                      <a:r>
                        <a:rPr lang="ru-RU" dirty="0" smtClean="0">
                          <a:solidFill>
                            <a:srgbClr val="002060"/>
                          </a:solidFill>
                          <a:effectLst/>
                        </a:rPr>
                        <a:t>  вдруг</a:t>
                      </a:r>
                      <a:r>
                        <a:rPr lang="ru-RU" dirty="0">
                          <a:solidFill>
                            <a:srgbClr val="C00000"/>
                          </a:solidFill>
                          <a:effectLst/>
                        </a:rPr>
                        <a:t> </a:t>
                      </a:r>
                      <a:r>
                        <a:rPr lang="ru-RU" b="1" u="none" strike="noStrike" dirty="0">
                          <a:solidFill>
                            <a:srgbClr val="C00000"/>
                          </a:solidFill>
                          <a:effectLst/>
                          <a:latin typeface="Arial"/>
                        </a:rPr>
                        <a:t>застучит</a:t>
                      </a:r>
                      <a:r>
                        <a:rPr lang="ru-RU" dirty="0">
                          <a:solidFill>
                            <a:srgbClr val="002060"/>
                          </a:solidFill>
                          <a:effectLst/>
                        </a:rPr>
                        <a:t> вновь.</a:t>
                      </a:r>
                    </a:p>
                  </a:txBody>
                  <a:tcPr marL="0" marR="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1341238">
                <a:tc>
                  <a:txBody>
                    <a:bodyPr/>
                    <a:lstStyle/>
                    <a:p>
                      <a:pPr algn="ctr"/>
                      <a:r>
                        <a:rPr lang="ru-RU" b="1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Г12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b="1" dirty="0">
                          <a:effectLst/>
                        </a:rPr>
                        <a:t>Пропуск члена предложения (эллипсис)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b="1" dirty="0" smtClean="0">
                          <a:solidFill>
                            <a:srgbClr val="002060"/>
                          </a:solidFill>
                          <a:effectLst/>
                        </a:rPr>
                        <a:t>    На </a:t>
                      </a:r>
                      <a:r>
                        <a:rPr lang="ru-RU" b="1" dirty="0">
                          <a:solidFill>
                            <a:srgbClr val="002060"/>
                          </a:solidFill>
                          <a:effectLst/>
                        </a:rPr>
                        <a:t>собрании было </a:t>
                      </a:r>
                      <a:r>
                        <a:rPr lang="ru-RU" b="1" u="none" strike="noStrike" dirty="0">
                          <a:solidFill>
                            <a:srgbClr val="C00000"/>
                          </a:solidFill>
                          <a:effectLst/>
                          <a:latin typeface="Arial"/>
                        </a:rPr>
                        <a:t>принято (?)</a:t>
                      </a:r>
                      <a:r>
                        <a:rPr lang="ru-RU" b="1" dirty="0">
                          <a:solidFill>
                            <a:srgbClr val="002060"/>
                          </a:solidFill>
                          <a:effectLst/>
                        </a:rPr>
                        <a:t> провести субботник.</a:t>
                      </a:r>
                    </a:p>
                  </a:txBody>
                  <a:tcPr marL="0" marR="0" marT="0" marB="0">
                    <a:solidFill>
                      <a:schemeClr val="bg2"/>
                    </a:solidFill>
                  </a:tcPr>
                </a:tc>
              </a:tr>
              <a:tr h="3915993">
                <a:tc>
                  <a:txBody>
                    <a:bodyPr/>
                    <a:lstStyle/>
                    <a:p>
                      <a:pPr algn="ctr"/>
                      <a:r>
                        <a:rPr lang="ru-RU" b="1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Г13</a:t>
                      </a:r>
                    </a:p>
                    <a:p>
                      <a:pPr algn="ctr"/>
                      <a:endParaRPr lang="ru-RU" b="1" u="none" strike="noStrike" dirty="0" smtClean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algn="ctr"/>
                      <a:endParaRPr lang="ru-RU" b="1" u="none" strike="noStrike" dirty="0" smtClean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algn="ctr"/>
                      <a:endParaRPr lang="ru-RU" b="1" u="none" strike="noStrike" dirty="0" smtClean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algn="ctr"/>
                      <a:endParaRPr lang="ru-RU" b="1" u="none" strike="noStrike" dirty="0" smtClean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algn="ctr"/>
                      <a:endParaRPr lang="ru-RU" b="1" u="none" strike="noStrike" dirty="0" smtClean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algn="ctr"/>
                      <a:endParaRPr lang="ru-RU" b="1" u="none" strike="noStrike" dirty="0" smtClean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algn="ctr"/>
                      <a:r>
                        <a:rPr lang="ru-RU" b="1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Г14</a:t>
                      </a:r>
                      <a:endParaRPr lang="ru-RU" b="1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b="1" dirty="0">
                          <a:effectLst/>
                        </a:rPr>
                        <a:t>Ошибки, связанные с употреблением частиц: отрыв частицы от того компонента предложения, к которому она </a:t>
                      </a:r>
                      <a:r>
                        <a:rPr lang="ru-RU" b="1" dirty="0" smtClean="0">
                          <a:effectLst/>
                        </a:rPr>
                        <a:t>относится</a:t>
                      </a:r>
                    </a:p>
                    <a:p>
                      <a:pPr algn="just"/>
                      <a:endParaRPr lang="ru-RU" b="1" dirty="0" smtClean="0">
                        <a:effectLst/>
                      </a:endParaRPr>
                    </a:p>
                    <a:p>
                      <a:pPr algn="just"/>
                      <a:endParaRPr lang="ru-RU" b="1" dirty="0" smtClean="0">
                        <a:effectLst/>
                      </a:endParaRPr>
                    </a:p>
                    <a:p>
                      <a:pPr algn="just"/>
                      <a:r>
                        <a:rPr lang="ru-RU" b="1" dirty="0" smtClean="0">
                          <a:effectLst/>
                        </a:rPr>
                        <a:t>Нарушение в построении предложения с несогласованным</a:t>
                      </a:r>
                      <a:r>
                        <a:rPr lang="ru-RU" b="1" baseline="0" dirty="0" smtClean="0">
                          <a:effectLst/>
                        </a:rPr>
                        <a:t> приложением</a:t>
                      </a:r>
                      <a:endParaRPr lang="ru-RU" b="1" dirty="0">
                        <a:effectLst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b="1" dirty="0" smtClean="0">
                          <a:solidFill>
                            <a:srgbClr val="002060"/>
                          </a:solidFill>
                          <a:effectLst/>
                        </a:rPr>
                        <a:t>   Хорошо </a:t>
                      </a:r>
                      <a:r>
                        <a:rPr lang="ru-RU" b="1" dirty="0">
                          <a:solidFill>
                            <a:srgbClr val="002060"/>
                          </a:solidFill>
                          <a:effectLst/>
                        </a:rPr>
                        <a:t>было бы, если </a:t>
                      </a:r>
                      <a:r>
                        <a:rPr lang="ru-RU" b="1" dirty="0">
                          <a:solidFill>
                            <a:srgbClr val="C00000"/>
                          </a:solidFill>
                          <a:effectLst/>
                        </a:rPr>
                        <a:t>бы</a:t>
                      </a:r>
                      <a:r>
                        <a:rPr lang="ru-RU" b="1" dirty="0">
                          <a:solidFill>
                            <a:srgbClr val="002060"/>
                          </a:solidFill>
                          <a:effectLst/>
                        </a:rPr>
                        <a:t> на картине </a:t>
                      </a:r>
                      <a:r>
                        <a:rPr lang="ru-RU" b="1" dirty="0" smtClean="0">
                          <a:solidFill>
                            <a:srgbClr val="002060"/>
                          </a:solidFill>
                          <a:effectLst/>
                        </a:rPr>
                        <a:t>      стояла</a:t>
                      </a:r>
                      <a:r>
                        <a:rPr lang="ru-RU" b="1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r>
                        <a:rPr lang="ru-RU" b="1" u="none" strike="noStrike" dirty="0">
                          <a:solidFill>
                            <a:srgbClr val="C00000"/>
                          </a:solidFill>
                          <a:effectLst/>
                          <a:latin typeface="Arial"/>
                        </a:rPr>
                        <a:t>бы</a:t>
                      </a:r>
                      <a:r>
                        <a:rPr lang="ru-RU" b="1" dirty="0">
                          <a:solidFill>
                            <a:srgbClr val="002060"/>
                          </a:solidFill>
                          <a:effectLst/>
                        </a:rPr>
                        <a:t> подпись художника.</a:t>
                      </a:r>
                      <a:br>
                        <a:rPr lang="ru-RU" b="1" dirty="0">
                          <a:solidFill>
                            <a:srgbClr val="002060"/>
                          </a:solidFill>
                          <a:effectLst/>
                        </a:rPr>
                      </a:br>
                      <a:r>
                        <a:rPr lang="ru-RU" b="1" dirty="0" smtClean="0">
                          <a:solidFill>
                            <a:srgbClr val="002060"/>
                          </a:solidFill>
                          <a:effectLst/>
                        </a:rPr>
                        <a:t>   В </a:t>
                      </a:r>
                      <a:r>
                        <a:rPr lang="ru-RU" b="1" dirty="0">
                          <a:solidFill>
                            <a:srgbClr val="002060"/>
                          </a:solidFill>
                          <a:effectLst/>
                        </a:rPr>
                        <a:t>тексте</a:t>
                      </a:r>
                      <a:r>
                        <a:rPr lang="ru-RU" b="1" dirty="0">
                          <a:solidFill>
                            <a:srgbClr val="C00000"/>
                          </a:solidFill>
                          <a:effectLst/>
                        </a:rPr>
                        <a:t> </a:t>
                      </a:r>
                      <a:r>
                        <a:rPr lang="ru-RU" b="1" u="none" strike="noStrike" dirty="0">
                          <a:solidFill>
                            <a:srgbClr val="C00000"/>
                          </a:solidFill>
                          <a:effectLst/>
                          <a:latin typeface="Arial"/>
                        </a:rPr>
                        <a:t>всего</a:t>
                      </a:r>
                      <a:r>
                        <a:rPr lang="ru-RU" b="1" dirty="0">
                          <a:solidFill>
                            <a:srgbClr val="002060"/>
                          </a:solidFill>
                          <a:effectLst/>
                        </a:rPr>
                        <a:t> раскрываются две проблемы</a:t>
                      </a:r>
                      <a:r>
                        <a:rPr lang="ru-RU" b="1" dirty="0" smtClean="0">
                          <a:solidFill>
                            <a:srgbClr val="002060"/>
                          </a:solidFill>
                          <a:effectLst/>
                        </a:rPr>
                        <a:t>.</a:t>
                      </a:r>
                    </a:p>
                    <a:p>
                      <a:pPr algn="l"/>
                      <a:endParaRPr lang="ru-RU" b="1" dirty="0" smtClean="0">
                        <a:solidFill>
                          <a:srgbClr val="002060"/>
                        </a:solidFill>
                        <a:effectLst/>
                      </a:endParaRPr>
                    </a:p>
                    <a:p>
                      <a:pPr algn="l"/>
                      <a:endParaRPr lang="ru-RU" b="1" dirty="0" smtClean="0">
                        <a:solidFill>
                          <a:srgbClr val="002060"/>
                        </a:solidFill>
                        <a:effectLst/>
                      </a:endParaRPr>
                    </a:p>
                    <a:p>
                      <a:pPr algn="l"/>
                      <a:endParaRPr lang="ru-RU" b="1" dirty="0" smtClean="0">
                        <a:solidFill>
                          <a:srgbClr val="002060"/>
                        </a:solidFill>
                        <a:effectLst/>
                      </a:endParaRPr>
                    </a:p>
                    <a:p>
                      <a:pPr algn="l"/>
                      <a:endParaRPr lang="ru-RU" b="1" dirty="0" smtClean="0">
                        <a:solidFill>
                          <a:srgbClr val="002060"/>
                        </a:solidFill>
                        <a:effectLst/>
                      </a:endParaRPr>
                    </a:p>
                    <a:p>
                      <a:pPr algn="l"/>
                      <a:r>
                        <a:rPr lang="ru-RU" b="1" dirty="0" smtClean="0">
                          <a:solidFill>
                            <a:srgbClr val="002060"/>
                          </a:solidFill>
                          <a:effectLst/>
                        </a:rPr>
                        <a:t>  Журнал </a:t>
                      </a:r>
                      <a:r>
                        <a:rPr lang="ru-RU" b="1" dirty="0" smtClean="0">
                          <a:solidFill>
                            <a:srgbClr val="C00000"/>
                          </a:solidFill>
                          <a:effectLst/>
                        </a:rPr>
                        <a:t>«Природу»</a:t>
                      </a:r>
                      <a:r>
                        <a:rPr lang="ru-RU" b="1" dirty="0" smtClean="0">
                          <a:solidFill>
                            <a:srgbClr val="002060"/>
                          </a:solidFill>
                          <a:effectLst/>
                        </a:rPr>
                        <a:t> мы выписываем регулярно.</a:t>
                      </a:r>
                      <a:endParaRPr lang="ru-RU" b="1" dirty="0">
                        <a:solidFill>
                          <a:srgbClr val="002060"/>
                        </a:solidFill>
                        <a:effectLst/>
                      </a:endParaRPr>
                    </a:p>
                  </a:txBody>
                  <a:tcPr marL="0" marR="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6735479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207</Words>
  <Application>Microsoft Office PowerPoint</Application>
  <PresentationFormat>Экран (4:3)</PresentationFormat>
  <Paragraphs>59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ГРАММАТИЧЕСКИЕ ОШИБКИ</vt:lpstr>
      <vt:lpstr>Презентация PowerPoint</vt:lpstr>
      <vt:lpstr>Презентация PowerPoint</vt:lpstr>
      <vt:lpstr>Презентация PowerPoint</vt:lpstr>
    </vt:vector>
  </TitlesOfParts>
  <Company>CtrlSoft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ГРАММАТИЧЕСКИЕ ОШИБКИ</dc:title>
  <dc:creator>Таня</dc:creator>
  <cp:lastModifiedBy>Таня</cp:lastModifiedBy>
  <cp:revision>5</cp:revision>
  <dcterms:created xsi:type="dcterms:W3CDTF">2014-10-25T20:06:49Z</dcterms:created>
  <dcterms:modified xsi:type="dcterms:W3CDTF">2016-01-02T18:58:04Z</dcterms:modified>
</cp:coreProperties>
</file>