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1" r:id="rId2"/>
    <p:sldId id="273" r:id="rId3"/>
    <p:sldId id="259" r:id="rId4"/>
    <p:sldId id="260" r:id="rId5"/>
    <p:sldId id="261" r:id="rId6"/>
    <p:sldId id="262" r:id="rId7"/>
    <p:sldId id="274" r:id="rId8"/>
    <p:sldId id="275" r:id="rId9"/>
    <p:sldId id="276" r:id="rId10"/>
    <p:sldId id="277" r:id="rId11"/>
    <p:sldId id="278" r:id="rId12"/>
    <p:sldId id="279" r:id="rId13"/>
    <p:sldId id="284" r:id="rId14"/>
    <p:sldId id="271" r:id="rId15"/>
    <p:sldId id="282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png"/><Relationship Id="rId7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Relationship Id="rId9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2214554"/>
            <a:ext cx="6072230" cy="185738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Решение н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еравенств с одной переменной</a:t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214290"/>
            <a:ext cx="7215238" cy="17526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№30 имени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А.И.Колдунова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786454"/>
            <a:ext cx="1828800" cy="30480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4857760"/>
            <a:ext cx="25527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Picture 12" descr="pro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7" y="2071678"/>
            <a:ext cx="164307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928794" y="928670"/>
            <a:ext cx="6786610" cy="52435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Определение.</a:t>
            </a:r>
          </a:p>
          <a:p>
            <a:pPr>
              <a:buNone/>
            </a:pPr>
            <a:r>
              <a:rPr lang="ru-RU" dirty="0" smtClean="0"/>
              <a:t>	Несколько неравенств с одной переменной образуют совокупность неравенств, если ставится задача найти все такие значения переменной, каждое из которых является хотя бы одного из заданных неравенств.</a:t>
            </a:r>
          </a:p>
          <a:p>
            <a:pPr>
              <a:buNone/>
            </a:pPr>
            <a:r>
              <a:rPr lang="ru-RU" dirty="0" smtClean="0"/>
              <a:t>	Каждое такое значение переменной называют частным решением совокупности неравенств.</a:t>
            </a:r>
          </a:p>
          <a:p>
            <a:pPr>
              <a:buNone/>
            </a:pPr>
            <a:r>
              <a:rPr lang="ru-RU" dirty="0" smtClean="0"/>
              <a:t>	Множество всех частных решений совокупности неравенств представляет собой решение совокупности неравенств.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257412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428992" y="428604"/>
            <a:ext cx="5286412" cy="574359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 совокупности неравенств представляет собой объединение решений неравенств, образующих совокупность.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Неравенства, образующие совокупность, объединяются квадратной скобкой.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292674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Например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043098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786050" y="928670"/>
            <a:ext cx="5141798" cy="524353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Решим совокупность неравенств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  <a:endParaRPr lang="ru-RU" dirty="0"/>
          </a:p>
        </p:txBody>
      </p:sp>
      <p:pic>
        <p:nvPicPr>
          <p:cNvPr id="5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85926"/>
            <a:ext cx="192882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1571612"/>
            <a:ext cx="2171700" cy="781050"/>
          </a:xfrm>
          <a:prstGeom prst="rect">
            <a:avLst/>
          </a:prstGeom>
          <a:noFill/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1500174"/>
            <a:ext cx="1638300" cy="781050"/>
          </a:xfrm>
          <a:prstGeom prst="rect">
            <a:avLst/>
          </a:prstGeom>
          <a:noFill/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1500174"/>
            <a:ext cx="914400" cy="781050"/>
          </a:xfrm>
          <a:prstGeom prst="rect">
            <a:avLst/>
          </a:prstGeom>
          <a:noFill/>
        </p:spPr>
      </p:pic>
      <p:cxnSp>
        <p:nvCxnSpPr>
          <p:cNvPr id="12" name="Прямая со стрелкой 11"/>
          <p:cNvCxnSpPr/>
          <p:nvPr/>
        </p:nvCxnSpPr>
        <p:spPr>
          <a:xfrm>
            <a:off x="2643174" y="2928934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>
            <a:off x="3500430" y="2786058"/>
            <a:ext cx="214314" cy="21431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4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000372"/>
            <a:ext cx="152400" cy="38100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3643306" y="2786058"/>
            <a:ext cx="4572032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857884" y="2786058"/>
            <a:ext cx="214314" cy="2143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3071810"/>
            <a:ext cx="142876" cy="38100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5929322" y="2928934"/>
            <a:ext cx="2286016" cy="1428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857628"/>
            <a:ext cx="3756310" cy="500066"/>
          </a:xfrm>
          <a:prstGeom prst="rect">
            <a:avLst/>
          </a:prstGeom>
          <a:noFill/>
        </p:spPr>
      </p:pic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5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5000636"/>
            <a:ext cx="809625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48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5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Задание группам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57422" y="1600200"/>
            <a:ext cx="6357982" cy="418625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8000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8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786050" y="1571612"/>
            <a:ext cx="5357850" cy="46005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№ 57.4а; 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№ 57.5а; 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№ 57.8а.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928802"/>
            <a:ext cx="200026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Домашнее задание</a:t>
            </a:r>
            <a:endParaRPr lang="ru-RU" sz="48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№№ </a:t>
            </a:r>
          </a:p>
          <a:p>
            <a:pPr algn="ctr">
              <a:buNone/>
            </a:pPr>
            <a:r>
              <a:rPr lang="ru-RU" sz="4800" dirty="0" smtClean="0"/>
              <a:t>57.4б, </a:t>
            </a:r>
          </a:p>
          <a:p>
            <a:pPr algn="ctr">
              <a:buNone/>
            </a:pPr>
            <a:r>
              <a:rPr lang="ru-RU" sz="4800" dirty="0" smtClean="0"/>
              <a:t>57.5б, </a:t>
            </a:r>
          </a:p>
          <a:p>
            <a:pPr algn="ctr">
              <a:buNone/>
            </a:pPr>
            <a:r>
              <a:rPr lang="ru-RU" sz="4800" dirty="0" smtClean="0"/>
              <a:t>57.8б.</a:t>
            </a:r>
            <a:endParaRPr lang="ru-RU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Самостоятельная работа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1 вариант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№№</a:t>
            </a:r>
          </a:p>
          <a:p>
            <a:pPr algn="ctr">
              <a:buNone/>
            </a:pPr>
            <a:r>
              <a:rPr lang="ru-RU" sz="3200" dirty="0" smtClean="0"/>
              <a:t>57.6а,</a:t>
            </a:r>
          </a:p>
          <a:p>
            <a:pPr algn="ctr">
              <a:buNone/>
            </a:pPr>
            <a:r>
              <a:rPr lang="ru-RU" sz="3200" dirty="0" smtClean="0"/>
              <a:t>57.7а, </a:t>
            </a:r>
          </a:p>
          <a:p>
            <a:pPr algn="ctr">
              <a:buNone/>
            </a:pPr>
            <a:r>
              <a:rPr lang="ru-RU" sz="3200" dirty="0" smtClean="0"/>
              <a:t>57.9а.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2 вариант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№№</a:t>
            </a:r>
          </a:p>
          <a:p>
            <a:pPr algn="ctr">
              <a:buNone/>
            </a:pPr>
            <a:r>
              <a:rPr lang="ru-RU" sz="3200" dirty="0" smtClean="0"/>
              <a:t>57.6б, </a:t>
            </a:r>
          </a:p>
          <a:p>
            <a:pPr algn="ctr">
              <a:buNone/>
            </a:pPr>
            <a:r>
              <a:rPr lang="ru-RU" sz="3200" dirty="0" smtClean="0"/>
              <a:t>57.7б, </a:t>
            </a:r>
          </a:p>
          <a:p>
            <a:pPr algn="ctr">
              <a:buNone/>
            </a:pPr>
            <a:r>
              <a:rPr lang="ru-RU" sz="3200" dirty="0" smtClean="0"/>
              <a:t>57.9б.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Литература: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А.Г.Мордкович «Алгебра и начала анализа», часть 1,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Мемозина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Москва, 2012.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А.Г.Мордкович «Алгебра и начала анализа», часть 2, «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Мемозина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», Москва, 2012.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Цели: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329642" cy="5402406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логического мышления формируя умения и навыки решения систем и совокупностей неравенств,  выполняя равносильные переходы;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развитие умения кратко отвечать на вопрос и ставить его;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развитие учебно-коммуникативных умений при работе в группе (слушать, аргументировать,   доходчиво объяснять);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развитие умений работать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во времени;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развитие навыков самостоятельной деятельности и самоконтроля.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2071670" y="4714884"/>
            <a:ext cx="6643734" cy="12858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два неравенства являются равносильными на множестве Х, если множества решений этих неравенств совпадают.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71670" y="1643050"/>
            <a:ext cx="6643734" cy="304324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Два неравенства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)&gt;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)&lt;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называются равносильными на множестве Х, если а) выполнены два условия: каждое решение первого неравенства, принадлежащее множеству Х, является решением второго, и наоборот, каждое решение второго неравенства, принадлежащее множеству Х, является решением первого;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б) или оба неравенства не имеют решений.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1857388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6500858" cy="1511288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Поэтому вместо того чтобы решать 	данное неравенство, можно решать 	любое другое, равносильное данному.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71736" y="3643314"/>
            <a:ext cx="5929386" cy="100013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714612" y="2000240"/>
            <a:ext cx="6043626" cy="30718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Замену одного неравенства другим, равносильным данному на Х, называют равносильным переходом на Х.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Равносильный переход обозначат двойной стрелкой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Например: 	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²&lt;1        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|х|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&lt;1.      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	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2" descr="pro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857232"/>
            <a:ext cx="242889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86" name="Object 2"/>
          <p:cNvGraphicFramePr>
            <a:graphicFrameLocks/>
          </p:cNvGraphicFramePr>
          <p:nvPr/>
        </p:nvGraphicFramePr>
        <p:xfrm>
          <a:off x="4357686" y="3357562"/>
          <a:ext cx="790575" cy="385762"/>
        </p:xfrm>
        <a:graphic>
          <a:graphicData uri="http://schemas.openxmlformats.org/presentationml/2006/ole">
            <p:oleObj spid="_x0000_s16386" name="Формула" r:id="rId4" imgW="266400" imgH="1522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/>
          </p:cNvGraphicFramePr>
          <p:nvPr/>
        </p:nvGraphicFramePr>
        <p:xfrm>
          <a:off x="5357818" y="4143380"/>
          <a:ext cx="346075" cy="285750"/>
        </p:xfrm>
        <a:graphic>
          <a:graphicData uri="http://schemas.openxmlformats.org/presentationml/2006/ole">
            <p:oleObj spid="_x0000_s16391" name="Формула" r:id="rId5" imgW="215640" imgH="152280" progId="Equation.3">
              <p:embed/>
            </p:oleObj>
          </a:graphicData>
        </a:graphic>
      </p:graphicFrame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3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714884"/>
            <a:ext cx="3952875" cy="419100"/>
          </a:xfrm>
          <a:prstGeom prst="rect">
            <a:avLst/>
          </a:prstGeom>
          <a:noFill/>
        </p:spPr>
      </p:pic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5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143512"/>
            <a:ext cx="6048375" cy="409575"/>
          </a:xfrm>
          <a:prstGeom prst="rect">
            <a:avLst/>
          </a:prstGeom>
          <a:noFill/>
        </p:spPr>
      </p:pic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7" name="Picture 2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5572140"/>
            <a:ext cx="6210300" cy="409575"/>
          </a:xfrm>
          <a:prstGeom prst="rect">
            <a:avLst/>
          </a:prstGeom>
          <a:noFill/>
        </p:spPr>
      </p:pic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09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000768"/>
            <a:ext cx="7010400" cy="409575"/>
          </a:xfrm>
          <a:prstGeom prst="rect">
            <a:avLst/>
          </a:prstGeom>
          <a:noFill/>
        </p:spPr>
      </p:pic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411" name="Picture 2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6448425"/>
            <a:ext cx="577215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8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800" decel="100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8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800" decel="100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800" decel="100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800" decel="100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800" decel="100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4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357554" y="1500174"/>
            <a:ext cx="535785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Важно понимать, что для доказательства неравносильности  двух неравенств нет необходимости решать каждое из неравенств, а затем убеждаться в том, что  множества их решений не совпадают – достаточно указать одно решение одного из неравенств, которое не является решением другого неравенства.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8501090" y="1600200"/>
            <a:ext cx="71438" cy="45720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1" y="2357430"/>
            <a:ext cx="2695687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-142908" y="285728"/>
            <a:ext cx="9286908" cy="9286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Пусть функции </a:t>
            </a:r>
            <a:r>
              <a:rPr lang="en-US" dirty="0" smtClean="0"/>
              <a:t>f(x), g(x), h(x)</a:t>
            </a:r>
            <a:r>
              <a:rPr lang="ru-RU" dirty="0" smtClean="0"/>
              <a:t> определены на множестве Х. Тогда справедливы следующие равносильные переходы: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1928794" y="1714488"/>
            <a:ext cx="678661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3643305" y="5050450"/>
            <a:ext cx="1646409" cy="1521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1500174"/>
            <a:ext cx="5929354" cy="51292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1" y="2214554"/>
            <a:ext cx="7834367" cy="500066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000372"/>
            <a:ext cx="8501122" cy="500066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3786190"/>
            <a:ext cx="7889930" cy="500066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00570"/>
            <a:ext cx="8143932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Системы и совокупности неравенств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614470" cy="4572000"/>
          </a:xfrm>
        </p:spPr>
        <p:txBody>
          <a:bodyPr>
            <a:normAutofit fontScale="925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214546" y="928670"/>
            <a:ext cx="6500858" cy="524353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Определение.</a:t>
            </a:r>
          </a:p>
          <a:p>
            <a:pPr>
              <a:buNone/>
            </a:pPr>
            <a:r>
              <a:rPr lang="ru-RU" dirty="0" smtClean="0"/>
              <a:t>	Несколько неравенств с одной переменной образуют систему неравенств, если ставится задача найти все такие значения переменной, каждое из которых является частным решением заданных неравенств.</a:t>
            </a:r>
          </a:p>
          <a:p>
            <a:pPr>
              <a:buNone/>
            </a:pPr>
            <a:r>
              <a:rPr lang="ru-RU" dirty="0" smtClean="0"/>
              <a:t>	Частное решение системы неравенств – значение переменной, при котором каждое из неравенств системы обращается в верное числовое неравенство. </a:t>
            </a:r>
          </a:p>
          <a:p>
            <a:pPr>
              <a:buNone/>
            </a:pPr>
            <a:r>
              <a:rPr lang="ru-RU" dirty="0" smtClean="0"/>
              <a:t>	Множество всех частных решений системы неравенств представляют собой общее решение системы неравенств.</a:t>
            </a:r>
            <a:endParaRPr lang="ru-RU" dirty="0"/>
          </a:p>
        </p:txBody>
      </p:sp>
      <p:pic>
        <p:nvPicPr>
          <p:cNvPr id="5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192882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400288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357554" y="642918"/>
            <a:ext cx="5286412" cy="552928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Решить систему неравенств – значит найти все её частные решения.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Решение системы неравенств представляет собой пересечение решений неравенств, образующих систему.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Неравенства, образующие систему, объединяются фигурной скобкой.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071678"/>
            <a:ext cx="292674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1614470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500298" y="1000108"/>
            <a:ext cx="6286544" cy="51720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Решим систему неравенств: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	 </a:t>
            </a:r>
            <a:endParaRPr lang="ru-RU" dirty="0"/>
          </a:p>
        </p:txBody>
      </p:sp>
      <p:pic>
        <p:nvPicPr>
          <p:cNvPr id="5" name="Picture 12" descr="pro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14488"/>
            <a:ext cx="192882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1643050"/>
            <a:ext cx="1514475" cy="6477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1643050"/>
            <a:ext cx="2000250" cy="647700"/>
          </a:xfrm>
          <a:prstGeom prst="rect">
            <a:avLst/>
          </a:prstGeom>
          <a:noFill/>
        </p:spPr>
      </p:pic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64" y="1643050"/>
            <a:ext cx="847725" cy="647700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>
            <a:off x="2643174" y="2928934"/>
            <a:ext cx="578647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3500430" y="2857496"/>
            <a:ext cx="214314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3071810"/>
            <a:ext cx="152400" cy="381000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3643306" y="2786058"/>
            <a:ext cx="4572032" cy="142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86380" y="2857496"/>
            <a:ext cx="142876" cy="14287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3071810"/>
            <a:ext cx="142876" cy="381000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5429256" y="2928934"/>
            <a:ext cx="2786082" cy="1428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5072074"/>
            <a:ext cx="760815" cy="428628"/>
          </a:xfrm>
          <a:prstGeom prst="rect">
            <a:avLst/>
          </a:prstGeom>
          <a:noFill/>
        </p:spPr>
      </p:pic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3857628"/>
            <a:ext cx="4124111" cy="55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800" decel="100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00" decel="1000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16" grpId="0" animBg="1"/>
      <p:bldP spid="19" grpId="0" animBg="1"/>
      <p:bldP spid="20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878</TotalTime>
  <Words>174</Words>
  <PresentationFormat>Экран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Эркер</vt:lpstr>
      <vt:lpstr>Формула</vt:lpstr>
      <vt:lpstr> Решение неравенств с одной переменной </vt:lpstr>
      <vt:lpstr>Цели:</vt:lpstr>
      <vt:lpstr>Определение</vt:lpstr>
      <vt:lpstr> Поэтому вместо того чтобы решать  данное неравенство, можно решать  любое другое, равносильное данному.</vt:lpstr>
      <vt:lpstr>Слайд 5</vt:lpstr>
      <vt:lpstr>Слайд 6</vt:lpstr>
      <vt:lpstr>Системы и совокупности неравенств</vt:lpstr>
      <vt:lpstr>Слайд 8</vt:lpstr>
      <vt:lpstr>Например:</vt:lpstr>
      <vt:lpstr>Слайд 10</vt:lpstr>
      <vt:lpstr>Слайд 11</vt:lpstr>
      <vt:lpstr>Например</vt:lpstr>
      <vt:lpstr>Задание группам </vt:lpstr>
      <vt:lpstr>Домашнее задание</vt:lpstr>
      <vt:lpstr>Самостоятельная работа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Иррациональные неравенства</dc:title>
  <cp:lastModifiedBy>Кутоманова Е.М.</cp:lastModifiedBy>
  <cp:revision>112</cp:revision>
  <dcterms:modified xsi:type="dcterms:W3CDTF">2013-04-09T11:39:08Z</dcterms:modified>
</cp:coreProperties>
</file>