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4170" r:id="rId2"/>
  </p:sldMasterIdLst>
  <p:sldIdLst>
    <p:sldId id="256" r:id="rId3"/>
    <p:sldId id="329" r:id="rId4"/>
    <p:sldId id="307" r:id="rId5"/>
    <p:sldId id="330" r:id="rId6"/>
    <p:sldId id="310" r:id="rId7"/>
    <p:sldId id="311" r:id="rId8"/>
    <p:sldId id="350" r:id="rId9"/>
    <p:sldId id="312" r:id="rId10"/>
    <p:sldId id="351" r:id="rId11"/>
    <p:sldId id="352" r:id="rId12"/>
    <p:sldId id="332" r:id="rId13"/>
    <p:sldId id="360" r:id="rId14"/>
    <p:sldId id="331" r:id="rId15"/>
    <p:sldId id="313" r:id="rId16"/>
    <p:sldId id="353" r:id="rId17"/>
    <p:sldId id="324" r:id="rId18"/>
    <p:sldId id="354" r:id="rId19"/>
    <p:sldId id="314" r:id="rId20"/>
    <p:sldId id="355" r:id="rId21"/>
    <p:sldId id="326" r:id="rId22"/>
    <p:sldId id="356" r:id="rId23"/>
    <p:sldId id="315" r:id="rId24"/>
    <p:sldId id="357" r:id="rId25"/>
    <p:sldId id="316" r:id="rId26"/>
    <p:sldId id="358" r:id="rId27"/>
    <p:sldId id="327" r:id="rId28"/>
    <p:sldId id="317" r:id="rId29"/>
    <p:sldId id="359" r:id="rId30"/>
    <p:sldId id="319" r:id="rId31"/>
    <p:sldId id="322" r:id="rId32"/>
    <p:sldId id="337" r:id="rId33"/>
    <p:sldId id="328" r:id="rId34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6" autoAdjust="0"/>
    <p:restoredTop sz="94728" autoAdjust="0"/>
  </p:normalViewPr>
  <p:slideViewPr>
    <p:cSldViewPr>
      <p:cViewPr varScale="1">
        <p:scale>
          <a:sx n="87" d="100"/>
          <a:sy n="87" d="100"/>
        </p:scale>
        <p:origin x="-14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8D54-11B0-4197-81D6-B2BC5EF32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3B20-CC27-44E9-AE2B-E71C1AEB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C890-D685-48FA-A70F-1AD27D2B6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40814-19FD-4166-89A6-7D7E13FC0F6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CF842-6AF5-4C86-B48B-79309CABA4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23119-1DAB-4BDB-A937-B68616C481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62C7C-1100-487E-81B4-D37DFB0330E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78BE-F5AD-4845-9ED3-4B02F5CB679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7BF45-31C4-429B-9E14-8BF422B6B35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83B1F-28AC-40E5-9D20-A9D8B844D45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B5222-812A-4C3F-B627-CD08C17A4E3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BB78-E05F-44B3-8C53-4640AE59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8F7B-2FDA-4971-914F-821B56FF2E0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FA5E6-CBB3-4DEF-A6AC-86404420FF3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005D-7B1E-499C-BE64-78C95E493CA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2672-1C90-45BB-99D1-A3AC85F6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29B7-42FC-48CB-A98A-55E3D139C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F84A-65E8-48DB-A1B5-D610E615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85DA-B716-4106-8BEC-46FBF82F6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552C-E309-416E-9109-DD5A0E2D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ED2A-77BA-4FBA-A0F8-C130F1AC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C40F-DF1E-4924-898D-BBD37344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421F11B-C6BA-406A-A08A-5F0AFB0A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3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3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33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3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3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3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3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2" y="31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2" y="16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1" y="88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3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1" y="12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33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421F11B-C6BA-406A-A08A-5F0AFB0AD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proshkolu.ru/user/yuam/file/698980/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llustrators.ru/projects/20745_original.jpg?1264012895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iberamostumovil.com/images/ayuda.png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paratype.ru/pictures/help/term/111.gif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proshkolu.ru/user/zilja/file/301971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_qPIXDzE0wrY/SCua85CGkcI/AAAAAAAAACo/-IMNN4hsodQ/s400/comma.jpg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Рассказы о пунктуации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4005064"/>
            <a:ext cx="6695008" cy="1157548"/>
          </a:xfrm>
        </p:spPr>
        <p:txBody>
          <a:bodyPr/>
          <a:lstStyle/>
          <a:p>
            <a:pPr eaLnBrk="1" hangingPunct="1"/>
            <a:r>
              <a:rPr lang="ru-RU" dirty="0" smtClean="0"/>
              <a:t> 6 класс </a:t>
            </a:r>
          </a:p>
          <a:p>
            <a:pPr eaLnBrk="1" hangingPunct="1"/>
            <a:r>
              <a:rPr lang="ru-RU" dirty="0" smtClean="0"/>
              <a:t>МБОУ </a:t>
            </a:r>
            <a:r>
              <a:rPr lang="ru-RU" dirty="0" err="1" smtClean="0"/>
              <a:t>Шк</a:t>
            </a:r>
            <a:r>
              <a:rPr lang="ru-RU" dirty="0" smtClean="0"/>
              <a:t>.-интернат г. Моздок </a:t>
            </a:r>
          </a:p>
          <a:p>
            <a:pPr eaLnBrk="1" hangingPunct="1"/>
            <a:r>
              <a:rPr lang="ru-RU" dirty="0" smtClean="0"/>
              <a:t>2013г.</a:t>
            </a:r>
          </a:p>
          <a:p>
            <a:pPr eaLnBrk="1" hangingPunct="1"/>
            <a:r>
              <a:rPr lang="ru-RU" dirty="0" smtClean="0"/>
              <a:t> Руководитель: </a:t>
            </a:r>
            <a:r>
              <a:rPr lang="ru-RU" dirty="0" err="1" smtClean="0"/>
              <a:t>Кочиева</a:t>
            </a:r>
            <a:r>
              <a:rPr lang="ru-RU" dirty="0" smtClean="0"/>
              <a:t> С.А.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988840"/>
            <a:ext cx="3531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Вы знаете эту</a:t>
            </a:r>
            <a:r>
              <a:rPr lang="ru-RU" sz="4800" dirty="0" smtClean="0"/>
              <a:t> </a:t>
            </a:r>
            <a:r>
              <a:rPr lang="ru-RU" sz="4800" b="1" dirty="0" smtClean="0"/>
              <a:t>историю</a:t>
            </a:r>
            <a:r>
              <a:rPr lang="en-US" sz="4800" dirty="0" smtClean="0"/>
              <a:t>?</a:t>
            </a:r>
            <a:endParaRPr lang="ru-RU" sz="4800" dirty="0" smtClean="0"/>
          </a:p>
        </p:txBody>
      </p:sp>
      <p:pic>
        <p:nvPicPr>
          <p:cNvPr id="3" name="Picture 4" descr="img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932" y="154394"/>
            <a:ext cx="5040312" cy="63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7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0112"/>
          <a:stretch>
            <a:fillRect/>
          </a:stretch>
        </p:blipFill>
        <p:spPr bwMode="auto">
          <a:xfrm>
            <a:off x="336492" y="1457298"/>
            <a:ext cx="7738670" cy="20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4893">
            <a:off x="4645026" y="3575052"/>
            <a:ext cx="3933792" cy="295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466" y="223312"/>
            <a:ext cx="8570943" cy="64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366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t="20430"/>
          <a:stretch>
            <a:fillRect/>
          </a:stretch>
        </p:blipFill>
        <p:spPr bwMode="auto">
          <a:xfrm>
            <a:off x="1142976" y="356191"/>
            <a:ext cx="6643734" cy="6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7338" y="296863"/>
            <a:ext cx="8856662" cy="578008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 русском языке большинство известных нам сегодня знаков препинания появляется в XVI-XVIII веках. Так, </a:t>
            </a:r>
            <a:r>
              <a:rPr lang="ru-RU" sz="3200" b="1" dirty="0" smtClean="0">
                <a:solidFill>
                  <a:srgbClr val="FF0000"/>
                </a:solidFill>
              </a:rPr>
              <a:t>скобки </a:t>
            </a:r>
            <a:r>
              <a:rPr lang="ru-RU" sz="3200" b="1" dirty="0" smtClean="0">
                <a:solidFill>
                  <a:schemeClr val="tx1"/>
                </a:solidFill>
              </a:rPr>
              <a:t>[()] встречаются в памятниках XVI века. Раньше этот знак назывался „</a:t>
            </a:r>
            <a:r>
              <a:rPr lang="ru-RU" sz="3200" i="1" u="sng" dirty="0" smtClean="0">
                <a:solidFill>
                  <a:schemeClr val="tx1"/>
                </a:solidFill>
              </a:rPr>
              <a:t>вместительным</a:t>
            </a:r>
            <a:r>
              <a:rPr lang="ru-RU" sz="3200" b="1" dirty="0" smtClean="0">
                <a:solidFill>
                  <a:schemeClr val="tx1"/>
                </a:solidFill>
              </a:rPr>
              <a:t>“.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 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074" name="Picture 2" descr="http://fb.ru/misc/i/gallery/26186/77566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0" t="62559" r="33833"/>
          <a:stretch/>
        </p:blipFill>
        <p:spPr bwMode="auto">
          <a:xfrm>
            <a:off x="1007604" y="3537012"/>
            <a:ext cx="4284476" cy="307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00708"/>
            <a:ext cx="4716524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</a:t>
            </a:r>
            <a:r>
              <a:rPr lang="ru-RU" sz="4000" b="1" u="sng" dirty="0" smtClean="0">
                <a:solidFill>
                  <a:srgbClr val="FF0000"/>
                </a:solidFill>
              </a:rPr>
              <a:t>скобки</a:t>
            </a:r>
            <a:r>
              <a:rPr lang="ru-RU" sz="4000" b="1" dirty="0" smtClean="0"/>
              <a:t> ставят высказывание, несущее не основную, а дополнительную информацию.</a:t>
            </a:r>
            <a:endParaRPr lang="ru-RU" sz="4000" dirty="0"/>
          </a:p>
        </p:txBody>
      </p:sp>
      <p:pic>
        <p:nvPicPr>
          <p:cNvPr id="1026" name="Picture 2" descr="http://indy.by/wp-content/uploads/2014/10/indy.by-rewallscom-336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4615" y="2564904"/>
            <a:ext cx="2971800" cy="36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682875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FF0000"/>
                </a:solidFill>
              </a:rPr>
              <a:t>Двоеточие </a:t>
            </a:r>
            <a:r>
              <a:rPr lang="ru-RU" sz="2800" b="1" smtClean="0">
                <a:solidFill>
                  <a:schemeClr val="tx1"/>
                </a:solidFill>
              </a:rPr>
              <a:t>[:] как разделительный знак начинает употребляться с конца XVI века. Оно упоминается в грамматиках Лаврентия Зизания, Мелетия Смотрицкого (1619), а также в первой русской грамматике доломоносовского периода В. Е. Адодурова (1731).</a:t>
            </a:r>
            <a:endParaRPr lang="ru-RU" sz="2800" smtClean="0"/>
          </a:p>
        </p:txBody>
      </p:sp>
      <p:sp>
        <p:nvSpPr>
          <p:cNvPr id="2" name="Овал 1"/>
          <p:cNvSpPr/>
          <p:nvPr/>
        </p:nvSpPr>
        <p:spPr>
          <a:xfrm>
            <a:off x="1835696" y="3356992"/>
            <a:ext cx="864096" cy="792088"/>
          </a:xfrm>
          <a:prstGeom prst="ellipse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824945" y="4725144"/>
            <a:ext cx="874847" cy="792088"/>
          </a:xfrm>
          <a:prstGeom prst="ellipse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58361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Двоеточие</a:t>
            </a:r>
            <a:r>
              <a:rPr lang="ru-RU" sz="4400" b="1" dirty="0" smtClean="0"/>
              <a:t> ставят, если </a:t>
            </a:r>
          </a:p>
          <a:p>
            <a:r>
              <a:rPr lang="ru-RU" sz="4400" b="1" dirty="0" smtClean="0"/>
              <a:t>хотят сказать:</a:t>
            </a:r>
            <a:r>
              <a:rPr lang="ru-RU" sz="4400" dirty="0" smtClean="0"/>
              <a:t> </a:t>
            </a:r>
            <a:r>
              <a:rPr lang="ru-RU" sz="4400" b="1" i="1" dirty="0" smtClean="0"/>
              <a:t>«Я собираюсь пояснить сделанное сообщение».</a:t>
            </a:r>
          </a:p>
        </p:txBody>
      </p:sp>
      <p:pic>
        <p:nvPicPr>
          <p:cNvPr id="3" name="Picture 7" descr="смайл а нас двое ура - Юрий Александрович Машинистов">
            <a:hlinkClick r:id="rId2" tooltip="далее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20099">
            <a:off x="5857791" y="2817147"/>
            <a:ext cx="30194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225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47700" y="333375"/>
            <a:ext cx="8496300" cy="28797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Восклицательный знак [!] </a:t>
            </a:r>
            <a:r>
              <a:rPr lang="ru-RU" sz="3200" b="1" dirty="0" smtClean="0">
                <a:solidFill>
                  <a:schemeClr val="tx1"/>
                </a:solidFill>
              </a:rPr>
              <a:t>отмечается для выражения восклицания (</a:t>
            </a:r>
            <a:r>
              <a:rPr lang="ru-RU" sz="3200" b="1" u="sng" dirty="0" smtClean="0">
                <a:solidFill>
                  <a:schemeClr val="tx1"/>
                </a:solidFill>
              </a:rPr>
              <a:t>удивления</a:t>
            </a:r>
            <a:r>
              <a:rPr lang="ru-RU" sz="3200" b="1" dirty="0" smtClean="0">
                <a:solidFill>
                  <a:schemeClr val="tx1"/>
                </a:solidFill>
              </a:rPr>
              <a:t>) также в грамматиках М. </a:t>
            </a:r>
            <a:r>
              <a:rPr lang="ru-RU" sz="3200" b="1" dirty="0" err="1" smtClean="0">
                <a:solidFill>
                  <a:schemeClr val="tx1"/>
                </a:solidFill>
              </a:rPr>
              <a:t>Смотрицкого</a:t>
            </a:r>
            <a:r>
              <a:rPr lang="ru-RU" sz="3200" b="1" dirty="0" smtClean="0">
                <a:solidFill>
                  <a:schemeClr val="tx1"/>
                </a:solidFill>
              </a:rPr>
              <a:t> и В. Е. </a:t>
            </a:r>
            <a:r>
              <a:rPr lang="ru-RU" sz="3200" b="1" dirty="0" err="1" smtClean="0">
                <a:solidFill>
                  <a:schemeClr val="tx1"/>
                </a:solidFill>
              </a:rPr>
              <a:t>Адодурова</a:t>
            </a:r>
            <a:r>
              <a:rPr lang="ru-RU" sz="3200" b="1" dirty="0" smtClean="0">
                <a:solidFill>
                  <a:schemeClr val="tx1"/>
                </a:solidFill>
              </a:rPr>
              <a:t>. Правила постановки „удивительного знака“ определяются в „Российской грамматике“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М. В. Ломоносова (1755).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playing-field.ru/img/2015/052112/4805037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4"/>
          <a:stretch/>
        </p:blipFill>
        <p:spPr bwMode="auto">
          <a:xfrm rot="20461208">
            <a:off x="1026283" y="2715596"/>
            <a:ext cx="2265537" cy="40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61436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Ставя </a:t>
            </a:r>
            <a:r>
              <a:rPr lang="ru-RU" sz="4400" b="1" u="sng" dirty="0" smtClean="0">
                <a:solidFill>
                  <a:srgbClr val="FF0000"/>
                </a:solidFill>
              </a:rPr>
              <a:t>восклицательный знак </a:t>
            </a:r>
            <a:r>
              <a:rPr lang="ru-RU" sz="4400" b="1" dirty="0" smtClean="0"/>
              <a:t>пишущий показывает,  насколько сильно его волнует содержание собственного высказывания.</a:t>
            </a:r>
            <a:endParaRPr lang="ru-RU" sz="4400" dirty="0"/>
          </a:p>
        </p:txBody>
      </p:sp>
      <p:pic>
        <p:nvPicPr>
          <p:cNvPr id="3" name="Picture 2" descr="http://illustrators.ru/projects/20745_original.jpg?12640128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857496"/>
            <a:ext cx="2643186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19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265747" y="3940182"/>
            <a:ext cx="2724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8A1E7B"/>
                </a:solidFill>
              </a:rPr>
              <a:t>(К.Паустовский)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299979" y="2151045"/>
            <a:ext cx="806608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“Знаки препинания – это нотные знаки.</a:t>
            </a:r>
          </a:p>
          <a:p>
            <a:pPr algn="ctr"/>
            <a:r>
              <a:rPr lang="ru-RU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Они твёрдо держат текст"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043237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</a:rPr>
              <a:t>Вопросительный знак [?] </a:t>
            </a:r>
            <a:r>
              <a:rPr lang="ru-RU" sz="3200" b="1" smtClean="0">
                <a:solidFill>
                  <a:schemeClr val="tx1"/>
                </a:solidFill>
              </a:rPr>
              <a:t>встречается в печатных книгах с XVI века, однако для выражения вопроса он закрепляется значительно позже, лишь в XVIII веке. Первоначально в значении [?] встречалась [;] 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026" name="Picture 2" descr="https://im1-tub-ru.yandex.net/i?id=221cf642ea8fdf796aeb1f3ab1397d0b&amp;n=33&amp;h=190&amp;w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2052228" cy="320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61436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Вопросительный знак </a:t>
            </a:r>
            <a:r>
              <a:rPr lang="ru-RU" sz="4400" b="1" dirty="0" smtClean="0"/>
              <a:t>требует ответа. </a:t>
            </a:r>
          </a:p>
          <a:p>
            <a:r>
              <a:rPr lang="ru-RU" sz="4400" b="1" dirty="0" smtClean="0"/>
              <a:t>В устной речи ему соответствуют особого рода интонация и вопросительные слова.</a:t>
            </a:r>
          </a:p>
        </p:txBody>
      </p:sp>
      <p:pic>
        <p:nvPicPr>
          <p:cNvPr id="3" name="Picture 6" descr="Картинка 23 из 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778" y="3176972"/>
            <a:ext cx="24384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563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227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Тире [-] </a:t>
            </a:r>
            <a:r>
              <a:rPr lang="ru-RU" sz="3200" b="1" dirty="0" smtClean="0"/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многоточие </a:t>
            </a:r>
            <a:r>
              <a:rPr lang="ru-RU" sz="3200" b="1" dirty="0" smtClean="0">
                <a:solidFill>
                  <a:schemeClr val="tx1"/>
                </a:solidFill>
              </a:rPr>
              <a:t>[…] относятся к более поздним знакам. Предполагалось, что тире изобрёл Н.М. Карамзин, однако оказалось, что в русской печати этот знак встречался уже в 60-е годы XVIII века, а Н. М. Карамзин лишь способствовал популяризации и закреплению функций этого знака. Впервые знак тире [-] под названием „</a:t>
            </a:r>
            <a:r>
              <a:rPr lang="ru-RU" sz="3200" b="1" u="sng" dirty="0" smtClean="0">
                <a:solidFill>
                  <a:schemeClr val="tx1"/>
                </a:solidFill>
              </a:rPr>
              <a:t>молчанка</a:t>
            </a:r>
            <a:r>
              <a:rPr lang="ru-RU" sz="3200" b="1" dirty="0" smtClean="0">
                <a:solidFill>
                  <a:schemeClr val="tx1"/>
                </a:solidFill>
              </a:rPr>
              <a:t>“ описан в 1797 году в „Российской грамматике“ А. А. </a:t>
            </a:r>
            <a:r>
              <a:rPr lang="ru-RU" sz="3200" b="1" dirty="0" err="1" smtClean="0">
                <a:solidFill>
                  <a:schemeClr val="tx1"/>
                </a:solidFill>
              </a:rPr>
              <a:t>Барсова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2763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</a:rPr>
              <a:t>Тире </a:t>
            </a:r>
            <a:r>
              <a:rPr lang="ru-RU" sz="3600" b="1" i="1" dirty="0" smtClean="0"/>
              <a:t>показывает, что в сообщении есть пропуск каких-то слов, или указывает, что в диалоге сменился автор реплики, или что от прямой речи перешли к авторской, или в значении следования.</a:t>
            </a:r>
            <a:endParaRPr lang="ru-RU" sz="3600" dirty="0"/>
          </a:p>
        </p:txBody>
      </p:sp>
      <p:pic>
        <p:nvPicPr>
          <p:cNvPr id="3" name="Picture 4" descr="img2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D6B0"/>
              </a:clrFrom>
              <a:clrTo>
                <a:srgbClr val="EED6B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5379" y="4581128"/>
            <a:ext cx="3559049" cy="21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13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31800" y="368300"/>
            <a:ext cx="8229600" cy="57245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Знак многоточие </a:t>
            </a:r>
            <a:r>
              <a:rPr lang="ru-RU" sz="3200" b="1" dirty="0" smtClean="0">
                <a:solidFill>
                  <a:schemeClr val="tx1"/>
                </a:solidFill>
              </a:rPr>
              <a:t>[…] под названием „знак </a:t>
            </a:r>
            <a:r>
              <a:rPr lang="ru-RU" sz="3200" b="1" dirty="0" err="1" smtClean="0">
                <a:solidFill>
                  <a:schemeClr val="tx1"/>
                </a:solidFill>
              </a:rPr>
              <a:t>п</a:t>
            </a:r>
            <a:r>
              <a:rPr lang="ru-RU" sz="3200" b="1" u="sng" dirty="0" err="1" smtClean="0">
                <a:solidFill>
                  <a:schemeClr val="tx1"/>
                </a:solidFill>
              </a:rPr>
              <a:t>ресекательный</a:t>
            </a:r>
            <a:r>
              <a:rPr lang="ru-RU" sz="3200" b="1" dirty="0" smtClean="0">
                <a:solidFill>
                  <a:schemeClr val="tx1"/>
                </a:solidFill>
              </a:rPr>
              <a:t>“ отмечается в 1831 году в грамматике А. Х. Востокова, хотя его употребление встречается в практике письма значительно раньше.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 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denisemtaylor.com.au/wp-content/uploads/2013/08/ellipsis_bgcrop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00549"/>
            <a:ext cx="52673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1531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Многоточие </a:t>
            </a:r>
            <a:r>
              <a:rPr lang="ru-RU" sz="4800" b="1" dirty="0" smtClean="0"/>
              <a:t>ставят, когда хотят сказать: </a:t>
            </a:r>
            <a:r>
              <a:rPr lang="ru-RU" sz="4800" b="1" i="1" dirty="0" smtClean="0"/>
              <a:t>«Я</a:t>
            </a:r>
            <a:r>
              <a:rPr lang="ru-RU" sz="4800" b="1" dirty="0" smtClean="0"/>
              <a:t> </a:t>
            </a:r>
            <a:r>
              <a:rPr lang="ru-RU" sz="4800" b="1" i="1" dirty="0" smtClean="0"/>
              <a:t>сообщил вам еще не все, что знаю».</a:t>
            </a:r>
            <a:endParaRPr lang="ru-RU" sz="4800" b="1" dirty="0"/>
          </a:p>
        </p:txBody>
      </p:sp>
      <p:pic>
        <p:nvPicPr>
          <p:cNvPr id="3" name="Picture 2" descr="Картинка 23 из 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357562"/>
            <a:ext cx="3167074" cy="3167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26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5115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Не менее интересна история появления знака, который впоследствии получил название </a:t>
            </a:r>
            <a:r>
              <a:rPr lang="ru-RU" sz="3600" b="1" dirty="0" smtClean="0">
                <a:solidFill>
                  <a:srgbClr val="FF0000"/>
                </a:solidFill>
              </a:rPr>
              <a:t>кавычки</a:t>
            </a:r>
            <a:r>
              <a:rPr lang="ru-RU" sz="3600" b="1" dirty="0" smtClean="0">
                <a:solidFill>
                  <a:schemeClr val="tx1"/>
                </a:solidFill>
              </a:rPr>
              <a:t> [» «]. Слово кавычки в значении нотного (крюкового) знака встречается </a:t>
            </a:r>
            <a:r>
              <a:rPr lang="ru-RU" sz="3600" dirty="0" smtClean="0">
                <a:solidFill>
                  <a:schemeClr val="tx1"/>
                </a:solidFill>
              </a:rPr>
              <a:t>в XVI веке.</a:t>
            </a:r>
            <a:endParaRPr lang="ru-RU" sz="3600" dirty="0" smtClean="0"/>
          </a:p>
        </p:txBody>
      </p:sp>
      <p:pic>
        <p:nvPicPr>
          <p:cNvPr id="4098" name="Picture 2" descr="http://fb.ru/misc/i/gallery/26186/77566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6" b="59240"/>
          <a:stretch/>
        </p:blipFill>
        <p:spPr bwMode="auto">
          <a:xfrm>
            <a:off x="3098828" y="4077072"/>
            <a:ext cx="3420380" cy="24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99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Учёные считают, что происхождение этого слова не до конца понятно. Сопоставление с украинским названием лапки даёт возможность предположить, что оно образовано от глагола </a:t>
            </a:r>
            <a:r>
              <a:rPr lang="ru-RU" sz="3200" b="1" dirty="0" err="1" smtClean="0">
                <a:solidFill>
                  <a:schemeClr val="tx1"/>
                </a:solidFill>
              </a:rPr>
              <a:t>кавыкать</a:t>
            </a:r>
            <a:r>
              <a:rPr lang="ru-RU" sz="3200" b="1" dirty="0" smtClean="0">
                <a:solidFill>
                  <a:schemeClr val="tx1"/>
                </a:solidFill>
              </a:rPr>
              <a:t> — „ковылять“, „прихрамывать“. В русских диалектах </a:t>
            </a:r>
            <a:r>
              <a:rPr lang="ru-RU" sz="3200" b="1" dirty="0" err="1" smtClean="0">
                <a:solidFill>
                  <a:schemeClr val="tx1"/>
                </a:solidFill>
              </a:rPr>
              <a:t>кавыш</a:t>
            </a:r>
            <a:r>
              <a:rPr lang="ru-RU" sz="3200" b="1" dirty="0" smtClean="0">
                <a:solidFill>
                  <a:schemeClr val="tx1"/>
                </a:solidFill>
              </a:rPr>
              <a:t> — „утёнок“, „гусёнок“; </a:t>
            </a:r>
            <a:r>
              <a:rPr lang="ru-RU" sz="3200" b="1" dirty="0" err="1" smtClean="0">
                <a:solidFill>
                  <a:schemeClr val="tx1"/>
                </a:solidFill>
              </a:rPr>
              <a:t>кавка</a:t>
            </a:r>
            <a:r>
              <a:rPr lang="ru-RU" sz="3200" b="1" dirty="0" smtClean="0">
                <a:solidFill>
                  <a:schemeClr val="tx1"/>
                </a:solidFill>
              </a:rPr>
              <a:t> — „лягушка“. Таким образом, кавычки — „следы от утиных или лягушачьих лапок“, „крючок“, „закорючка“.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52235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Кавычки</a:t>
            </a:r>
            <a:r>
              <a:rPr lang="ru-RU" sz="4000" b="1" dirty="0" smtClean="0"/>
              <a:t> нужны, если они – знак иронического отношения к обсуждаемому предмету или обозначают границы прямой речи либо цитаты.</a:t>
            </a:r>
            <a:endParaRPr lang="ru-RU" sz="4000" dirty="0"/>
          </a:p>
        </p:txBody>
      </p:sp>
      <p:pic>
        <p:nvPicPr>
          <p:cNvPr id="3" name="Picture 4" descr="img2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2BF"/>
              </a:clrFrom>
              <a:clrTo>
                <a:srgbClr val="F6E2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428736"/>
            <a:ext cx="28797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8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38" y="3429000"/>
            <a:ext cx="2847975" cy="322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215900" y="260350"/>
            <a:ext cx="7092950" cy="44640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Начало научному изучению пунктуации было положено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М. В. Ломоносовым в «Российской грамматике». Сегодня мы с вами пользуемся «Правилами орфографии и пунктуации», принятыми в 1956 году, то есть больше полувека назад.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368300"/>
            <a:ext cx="8229600" cy="5437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Из истории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chemeClr val="tx1"/>
                </a:solidFill>
              </a:rPr>
              <a:t>Сегодня трудно представить, что когда-то книги печатались без этих маленьких значков, которые мы называем </a:t>
            </a:r>
            <a:r>
              <a:rPr lang="ru-RU" sz="4000" b="1" i="1" dirty="0" smtClean="0">
                <a:solidFill>
                  <a:schemeClr val="tx1"/>
                </a:solidFill>
                <a:latin typeface="+mn-lt"/>
              </a:rPr>
              <a:t>знаками препинания.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Такие книги очень трудно было прочесть, потому что написаны они были сплошным текстом.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800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А вот появление</a:t>
            </a:r>
            <a:r>
              <a:rPr lang="ru-RU" sz="3600" b="1" dirty="0" smtClean="0">
                <a:solidFill>
                  <a:srgbClr val="FF0000"/>
                </a:solidFill>
              </a:rPr>
              <a:t> абзацных </a:t>
            </a:r>
            <a:r>
              <a:rPr lang="ru-RU" sz="3600" b="1" dirty="0" smtClean="0">
                <a:solidFill>
                  <a:schemeClr val="tx1"/>
                </a:solidFill>
              </a:rPr>
              <a:t>отступов связывают с техническим недоразумением. Ещё в относительно недалёком прошлом текст обычно набирался безо всяких отступов. Знаки же структурного деления текста часто вписывались краской другого цвета уже после набора основного текста, и поэтому для них оставляли пустое место. 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09518" y="398421"/>
            <a:ext cx="8229600" cy="5505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200" i="1" dirty="0" smtClean="0"/>
              <a:t>Человек потерял </a:t>
            </a:r>
            <a:r>
              <a:rPr lang="ru-RU" sz="3200" i="1" dirty="0" smtClean="0">
                <a:solidFill>
                  <a:srgbClr val="B2062B"/>
                </a:solidFill>
              </a:rPr>
              <a:t>запятую,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Стал бояться сложных предложений.</a:t>
            </a:r>
            <a:br>
              <a:rPr lang="ru-RU" sz="3200" i="1" dirty="0" smtClean="0"/>
            </a:br>
            <a:r>
              <a:rPr lang="ru-RU" sz="3200" i="1" dirty="0" smtClean="0"/>
              <a:t>За несложными фразами пришли несложные мысли.</a:t>
            </a:r>
            <a:br>
              <a:rPr lang="ru-RU" sz="3200" i="1" dirty="0" smtClean="0"/>
            </a:br>
            <a:r>
              <a:rPr lang="ru-RU" sz="3200" i="1" dirty="0" smtClean="0"/>
              <a:t>Потом он потерял </a:t>
            </a:r>
            <a:r>
              <a:rPr lang="ru-RU" sz="3600" b="1" i="1" dirty="0" smtClean="0">
                <a:solidFill>
                  <a:srgbClr val="B2062B"/>
                </a:solidFill>
              </a:rPr>
              <a:t>!</a:t>
            </a:r>
            <a:r>
              <a:rPr lang="ru-RU" sz="3200" i="1" dirty="0" smtClean="0"/>
              <a:t> и начал говорить тихо, с одной интонацией.</a:t>
            </a:r>
            <a:br>
              <a:rPr lang="ru-RU" sz="3200" i="1" dirty="0" smtClean="0"/>
            </a:br>
            <a:r>
              <a:rPr lang="ru-RU" sz="3200" i="1" dirty="0" smtClean="0"/>
              <a:t>Его ничего не радовало и не возмущало.</a:t>
            </a:r>
            <a:br>
              <a:rPr lang="ru-RU" sz="3200" i="1" dirty="0" smtClean="0"/>
            </a:br>
            <a:r>
              <a:rPr lang="ru-RU" sz="3200" i="1" dirty="0" smtClean="0"/>
              <a:t>Затем он потерял </a:t>
            </a:r>
            <a:r>
              <a:rPr lang="ru-RU" sz="3200" b="1" i="1" dirty="0" smtClean="0">
                <a:solidFill>
                  <a:srgbClr val="B2062B"/>
                </a:solidFill>
              </a:rPr>
              <a:t>?</a:t>
            </a:r>
            <a:r>
              <a:rPr lang="ru-RU" sz="3200" i="1" dirty="0" smtClean="0"/>
              <a:t> и перестал задавать весёлые вопросы.</a:t>
            </a:r>
            <a:br>
              <a:rPr lang="ru-RU" sz="3200" i="1" dirty="0" smtClean="0"/>
            </a:br>
            <a:r>
              <a:rPr lang="ru-RU" sz="3200" i="1" dirty="0" smtClean="0"/>
              <a:t>Так он дошёл до </a:t>
            </a:r>
            <a:r>
              <a:rPr lang="ru-RU" sz="3200" i="1" dirty="0" smtClean="0">
                <a:solidFill>
                  <a:srgbClr val="B2062B"/>
                </a:solidFill>
              </a:rPr>
              <a:t>точки</a:t>
            </a:r>
            <a:r>
              <a:rPr lang="ru-RU" sz="3200" i="1" dirty="0" smtClean="0"/>
              <a:t> и совсем разучился мыслить.</a:t>
            </a:r>
            <a:br>
              <a:rPr lang="ru-RU" sz="3200" i="1" dirty="0" smtClean="0"/>
            </a:br>
            <a:r>
              <a:rPr lang="ru-RU" sz="3200" i="1" dirty="0" smtClean="0">
                <a:solidFill>
                  <a:srgbClr val="B2062B"/>
                </a:solidFill>
              </a:rPr>
              <a:t>Берегите знаки препинания!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448780"/>
            <a:ext cx="8352928" cy="864096"/>
          </a:xfrm>
        </p:spPr>
        <p:txBody>
          <a:bodyPr/>
          <a:lstStyle/>
          <a:p>
            <a:r>
              <a:rPr lang="ru-RU" sz="3600" dirty="0" smtClean="0"/>
              <a:t>Используемые материалы: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81507" y="2816932"/>
            <a:ext cx="7956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А.Б.Шапиро</a:t>
            </a:r>
            <a:r>
              <a:rPr lang="ru-RU" dirty="0"/>
              <a:t>. Современный </a:t>
            </a:r>
            <a:r>
              <a:rPr lang="ru-RU" dirty="0" smtClean="0"/>
              <a:t>русский язык</a:t>
            </a:r>
            <a:r>
              <a:rPr lang="ru-RU" dirty="0"/>
              <a:t>. Пунктуация. – </a:t>
            </a:r>
            <a:r>
              <a:rPr lang="ru-RU" dirty="0" smtClean="0"/>
              <a:t>М.: «Просвещение</a:t>
            </a:r>
            <a:r>
              <a:rPr lang="ru-RU" dirty="0"/>
              <a:t>», </a:t>
            </a:r>
            <a:r>
              <a:rPr lang="ru-RU" dirty="0" smtClean="0"/>
              <a:t>1966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Б.А.Успенский</a:t>
            </a:r>
            <a:r>
              <a:rPr lang="ru-RU" dirty="0"/>
              <a:t>. Краткий очерк </a:t>
            </a:r>
            <a:r>
              <a:rPr lang="ru-RU" dirty="0" smtClean="0"/>
              <a:t>истории русского </a:t>
            </a:r>
            <a:r>
              <a:rPr lang="ru-RU" dirty="0"/>
              <a:t>литературного языка (XI-XIX </a:t>
            </a:r>
            <a:r>
              <a:rPr lang="ru-RU" dirty="0" smtClean="0"/>
              <a:t>вв</a:t>
            </a:r>
            <a:r>
              <a:rPr lang="ru-RU" dirty="0"/>
              <a:t>.) – М.: «</a:t>
            </a:r>
            <a:r>
              <a:rPr lang="ru-RU" dirty="0" err="1"/>
              <a:t>Гнозис</a:t>
            </a:r>
            <a:r>
              <a:rPr lang="ru-RU" dirty="0"/>
              <a:t>», 1994</a:t>
            </a:r>
          </a:p>
          <a:p>
            <a:r>
              <a:rPr lang="ru-RU" dirty="0"/>
              <a:t>3. </a:t>
            </a:r>
            <a:r>
              <a:rPr lang="ru-RU" dirty="0" err="1"/>
              <a:t>А.Н.Качалкин</a:t>
            </a:r>
            <a:r>
              <a:rPr lang="ru-RU" dirty="0"/>
              <a:t>. История и </a:t>
            </a:r>
            <a:r>
              <a:rPr lang="ru-RU" dirty="0" smtClean="0"/>
              <a:t>современное состояние </a:t>
            </a:r>
            <a:r>
              <a:rPr lang="ru-RU" dirty="0"/>
              <a:t>русской пунктуации. </a:t>
            </a:r>
          </a:p>
          <a:p>
            <a:r>
              <a:rPr lang="ru-RU" dirty="0" err="1"/>
              <a:t>Видеолекция</a:t>
            </a:r>
            <a:r>
              <a:rPr lang="ru-RU" dirty="0"/>
              <a:t>. </a:t>
            </a:r>
            <a:r>
              <a:rPr lang="ru-RU" dirty="0" smtClean="0"/>
              <a:t>- http</a:t>
            </a:r>
            <a:r>
              <a:rPr lang="ru-RU" dirty="0"/>
              <a:t>://</a:t>
            </a:r>
            <a:r>
              <a:rPr lang="ru-RU" dirty="0" smtClean="0"/>
              <a:t>rusterra.com/2008/08/18/istoriya-i-sovremennoe-sostoyanie-russkoy-punktuatsii</a:t>
            </a:r>
            <a:r>
              <a:rPr lang="ru-RU" dirty="0"/>
              <a:t>/ </a:t>
            </a:r>
          </a:p>
          <a:p>
            <a:r>
              <a:rPr lang="ru-RU" dirty="0"/>
              <a:t>4. </a:t>
            </a:r>
            <a:r>
              <a:rPr lang="ru-RU" dirty="0" err="1"/>
              <a:t>Валгина</a:t>
            </a:r>
            <a:r>
              <a:rPr lang="ru-RU" dirty="0"/>
              <a:t> Н.С. Русская пунктуация: </a:t>
            </a:r>
            <a:r>
              <a:rPr lang="ru-RU" dirty="0" smtClean="0"/>
              <a:t>принципы </a:t>
            </a:r>
            <a:r>
              <a:rPr lang="ru-RU" dirty="0"/>
              <a:t>и назначение. Пособие </a:t>
            </a:r>
            <a:r>
              <a:rPr lang="ru-RU" dirty="0" smtClean="0"/>
              <a:t>для учителей</a:t>
            </a:r>
            <a:r>
              <a:rPr lang="ru-RU" dirty="0"/>
              <a:t>. — М., 1979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21739" b="18478"/>
          <a:stretch>
            <a:fillRect/>
          </a:stretch>
        </p:blipFill>
        <p:spPr bwMode="auto">
          <a:xfrm>
            <a:off x="-1" y="0"/>
            <a:ext cx="9165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886575" cy="4267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Самым древним знаком является </a:t>
            </a:r>
            <a:r>
              <a:rPr lang="ru-RU" sz="3200" b="1" i="1" dirty="0" smtClean="0">
                <a:solidFill>
                  <a:srgbClr val="FF0000"/>
                </a:solidFill>
              </a:rPr>
              <a:t>точка. </a:t>
            </a:r>
            <a:r>
              <a:rPr lang="ru-RU" sz="3200" b="1" dirty="0" smtClean="0">
                <a:solidFill>
                  <a:schemeClr val="tx1"/>
                </a:solidFill>
              </a:rPr>
              <a:t>Она встречается уже в памятниках древнерусской письменности. Но в то время её употребление отличалось от сегодняшнего: во-первых, оно не было регламентировано; во-вторых, точка ставилась не внизу строки, а посреди неё.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3" name="Picture 2" descr="https://im0-tub-ru.yandex.net/i?id=ba536bb5f44212e7d490798a19bf8e76&amp;n=33&amp;h=190&amp;w=2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4193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296863"/>
            <a:ext cx="8820150" cy="3168650"/>
          </a:xfrm>
        </p:spPr>
        <p:txBody>
          <a:bodyPr>
            <a:normAutofit fontScale="90000"/>
          </a:bodyPr>
          <a:lstStyle/>
          <a:p>
            <a:r>
              <a:rPr lang="ru-RU" sz="2800" b="1" smtClean="0"/>
              <a:t>„</a:t>
            </a:r>
            <a:r>
              <a:rPr lang="ru-RU" sz="2800" b="1" smtClean="0">
                <a:solidFill>
                  <a:srgbClr val="FF0000"/>
                </a:solidFill>
              </a:rPr>
              <a:t>ТОЧКА</a:t>
            </a:r>
            <a:r>
              <a:rPr lang="ru-RU" sz="2800" b="1" smtClean="0">
                <a:solidFill>
                  <a:schemeClr val="tx1"/>
                </a:solidFill>
              </a:rPr>
              <a:t> (ткнуть) ж., значок от укола, от приткнутия к чему острием, кончиком пера, карандаша; мелкая крапина“. </a:t>
            </a:r>
            <a:r>
              <a:rPr lang="ru-RU" sz="2800" smtClean="0">
                <a:solidFill>
                  <a:schemeClr val="tx1"/>
                </a:solidFill>
              </a:rPr>
              <a:t/>
            </a:r>
            <a:br>
              <a:rPr lang="ru-RU" sz="2800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 Точку по праву можно считать родоначальницей русской пунктуации. Не случайно это слово (или его корень) вошло в название таких знаков, как </a:t>
            </a:r>
            <a:r>
              <a:rPr lang="ru-RU" sz="2800" b="1" i="1" smtClean="0">
                <a:solidFill>
                  <a:schemeClr val="tx1"/>
                </a:solidFill>
              </a:rPr>
              <a:t>точка с </a:t>
            </a:r>
            <a:r>
              <a:rPr lang="ru-RU" sz="2800" b="1" i="1" smtClean="0">
                <a:solidFill>
                  <a:srgbClr val="FF0000"/>
                </a:solidFill>
              </a:rPr>
              <a:t>запятой, двоеточие, многоточие</a:t>
            </a:r>
            <a:r>
              <a:rPr lang="ru-RU" sz="2800" b="1" i="1" smtClean="0">
                <a:solidFill>
                  <a:schemeClr val="tx1"/>
                </a:solidFill>
              </a:rPr>
              <a:t>. </a:t>
            </a:r>
            <a:r>
              <a:rPr lang="ru-RU" sz="2800" b="1" smtClean="0">
                <a:solidFill>
                  <a:schemeClr val="tx1"/>
                </a:solidFill>
              </a:rPr>
              <a:t>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" name="Picture 2" descr="http://zhaba.ru/storage-10667/images-3172/5c98e7123f708bf5babd67a6cd9a93e3_10317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D4B6"/>
              </a:clrFrom>
              <a:clrTo>
                <a:srgbClr val="E5D4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318385"/>
            <a:ext cx="7135552" cy="33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59293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Точка</a:t>
            </a:r>
            <a:r>
              <a:rPr lang="ru-RU" sz="4800" b="1" dirty="0" smtClean="0">
                <a:solidFill>
                  <a:srgbClr val="C01A3E"/>
                </a:solidFill>
              </a:rPr>
              <a:t> </a:t>
            </a:r>
          </a:p>
          <a:p>
            <a:r>
              <a:rPr lang="ru-RU" sz="4800" b="1" dirty="0" smtClean="0"/>
              <a:t>обозначает конец сообщения, но не предлагает собеседнику немедленно на него реагировать. </a:t>
            </a:r>
            <a:endParaRPr lang="ru-RU" sz="4800" dirty="0"/>
          </a:p>
        </p:txBody>
      </p:sp>
      <p:pic>
        <p:nvPicPr>
          <p:cNvPr id="5" name="Picture 12" descr="настроение - Зиля Минтагировна Гатина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77072"/>
            <a:ext cx="1954573" cy="19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1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9363" y="368300"/>
            <a:ext cx="6167437" cy="60483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Самым распространённым знаком препинания в русском языке считается </a:t>
            </a:r>
            <a:r>
              <a:rPr lang="ru-RU" sz="3200" b="1" i="1" dirty="0" smtClean="0">
                <a:solidFill>
                  <a:srgbClr val="FF0000"/>
                </a:solidFill>
              </a:rPr>
              <a:t>запятая. </a:t>
            </a:r>
            <a:r>
              <a:rPr lang="ru-RU" sz="3200" b="1" dirty="0" smtClean="0">
                <a:solidFill>
                  <a:schemeClr val="tx1"/>
                </a:solidFill>
              </a:rPr>
              <a:t>Само слово "запятая" встречается в XV веке. По мнению П. Я. Черных, слово произошло от </a:t>
            </a:r>
            <a:r>
              <a:rPr lang="ru-RU" sz="3200" b="1" dirty="0" err="1" smtClean="0">
                <a:solidFill>
                  <a:schemeClr val="tx1"/>
                </a:solidFill>
              </a:rPr>
              <a:t>запяти</a:t>
            </a:r>
            <a:r>
              <a:rPr lang="ru-RU" sz="3200" b="1" dirty="0" smtClean="0">
                <a:solidFill>
                  <a:schemeClr val="tx1"/>
                </a:solidFill>
              </a:rPr>
              <a:t> (</a:t>
            </a:r>
            <a:r>
              <a:rPr lang="ru-RU" sz="3200" b="1" dirty="0" err="1" smtClean="0">
                <a:solidFill>
                  <a:schemeClr val="tx1"/>
                </a:solidFill>
              </a:rPr>
              <a:t>ся</a:t>
            </a:r>
            <a:r>
              <a:rPr lang="ru-RU" sz="3200" b="1" dirty="0" smtClean="0">
                <a:solidFill>
                  <a:schemeClr val="tx1"/>
                </a:solidFill>
              </a:rPr>
              <a:t>) — „зацепить(</a:t>
            </a:r>
            <a:r>
              <a:rPr lang="ru-RU" sz="3200" b="1" dirty="0" err="1" smtClean="0">
                <a:solidFill>
                  <a:schemeClr val="tx1"/>
                </a:solidFill>
              </a:rPr>
              <a:t>ся</a:t>
            </a:r>
            <a:r>
              <a:rPr lang="ru-RU" sz="3200" b="1" dirty="0" smtClean="0">
                <a:solidFill>
                  <a:schemeClr val="tx1"/>
                </a:solidFill>
              </a:rPr>
              <a:t>)“, „задеть“, „заколоться“. Даль связывает это слово с глаголами </a:t>
            </a:r>
            <a:r>
              <a:rPr lang="ru-RU" sz="3200" b="1" dirty="0" err="1" smtClean="0">
                <a:solidFill>
                  <a:schemeClr val="tx1"/>
                </a:solidFill>
              </a:rPr>
              <a:t>запясть</a:t>
            </a:r>
            <a:r>
              <a:rPr lang="ru-RU" sz="3200" b="1" dirty="0" smtClean="0">
                <a:solidFill>
                  <a:schemeClr val="tx1"/>
                </a:solidFill>
              </a:rPr>
              <a:t>, запять, </a:t>
            </a:r>
            <a:r>
              <a:rPr lang="ru-RU" sz="3200" b="1" dirty="0" err="1" smtClean="0">
                <a:solidFill>
                  <a:schemeClr val="tx1"/>
                </a:solidFill>
              </a:rPr>
              <a:t>запинать</a:t>
            </a:r>
            <a:r>
              <a:rPr lang="ru-RU" sz="3200" b="1" dirty="0" smtClean="0">
                <a:solidFill>
                  <a:schemeClr val="tx1"/>
                </a:solidFill>
              </a:rPr>
              <a:t> — „останавливать“, „задерживать</a:t>
            </a:r>
            <a:r>
              <a:rPr lang="ru-RU" sz="3200" b="1" dirty="0" smtClean="0"/>
              <a:t>“.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2052" name="Picture 4" descr="http://fb.ru/misc/i/gallery/26186/77566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60732"/>
          <a:stretch/>
        </p:blipFill>
        <p:spPr bwMode="auto">
          <a:xfrm>
            <a:off x="467543" y="1088740"/>
            <a:ext cx="28309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2636"/>
            <a:ext cx="62865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Запятую</a:t>
            </a:r>
            <a:r>
              <a:rPr lang="ru-RU" sz="3600" b="1" dirty="0" smtClean="0"/>
              <a:t> ставят, когда хотят сказать: «</a:t>
            </a:r>
            <a:r>
              <a:rPr lang="ru-RU" sz="3600" b="1" i="1" dirty="0" smtClean="0"/>
              <a:t>Я еще не закончил свое сообщение, читайте дальше». Запятые – это своеобразные крючки, за которые цепляются связанные воедино замыслом автора текста фрагменты предложения.</a:t>
            </a:r>
            <a:endParaRPr lang="ru-RU" sz="3600" dirty="0"/>
          </a:p>
        </p:txBody>
      </p:sp>
      <p:pic>
        <p:nvPicPr>
          <p:cNvPr id="3" name="Picture 2" descr="Картинка 1 из 464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5586" y="3897052"/>
            <a:ext cx="1561389" cy="2488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5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653e99e6b2512ecb5f6680444fd4d3edf25c8"/>
</p:tagLst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826</Words>
  <Application>Microsoft Office PowerPoint</Application>
  <PresentationFormat>Экран (4:3)</PresentationFormat>
  <Paragraphs>42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Пастель</vt:lpstr>
      <vt:lpstr>Воздушный поток</vt:lpstr>
      <vt:lpstr>Рассказы о пунктуации</vt:lpstr>
      <vt:lpstr>Презентация PowerPoint</vt:lpstr>
      <vt:lpstr>Из истории Сегодня трудно представить, что когда-то книги печатались без этих маленьких значков, которые мы называем знаками препинания.  Такие книги очень трудно было прочесть, потому что написаны они были сплошным текстом.</vt:lpstr>
      <vt:lpstr>Презентация PowerPoint</vt:lpstr>
      <vt:lpstr>Самым древним знаком является точка. Она встречается уже в памятниках древнерусской письменности. Но в то время её употребление отличалось от сегодняшнего: во-первых, оно не было регламентировано; во-вторых, точка ставилась не внизу строки, а посреди неё.    </vt:lpstr>
      <vt:lpstr>„ТОЧКА (ткнуть) ж., значок от укола, от приткнутия к чему острием, кончиком пера, карандаша; мелкая крапина“.   Точку по праву можно считать родоначальницей русской пунктуации. Не случайно это слово (или его корень) вошло в название таких знаков, как точка с запятой, двоеточие, многоточие.   </vt:lpstr>
      <vt:lpstr>Презентация PowerPoint</vt:lpstr>
      <vt:lpstr>Самым распространённым знаком препинания в русском языке считается запятая. Само слово "запятая" встречается в XV веке. По мнению П. Я. Черных, слово произошло от запяти (ся) — „зацепить(ся)“, „задеть“, „заколоться“. Даль связывает это слово с глаголами запясть, запять, запинать — „останавливать“, „задерживать“.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русском языке большинство известных нам сегодня знаков препинания появляется в XVI-XVIII веках. Так, скобки [()] встречаются в памятниках XVI века. Раньше этот знак назывался „вместительным“.     </vt:lpstr>
      <vt:lpstr>Презентация PowerPoint</vt:lpstr>
      <vt:lpstr>Двоеточие [:] как разделительный знак начинает употребляться с конца XVI века. Оно упоминается в грамматиках Лаврентия Зизания, Мелетия Смотрицкого (1619), а также в первой русской грамматике доломоносовского периода В. Е. Адодурова (1731).</vt:lpstr>
      <vt:lpstr>Презентация PowerPoint</vt:lpstr>
      <vt:lpstr>Восклицательный знак [!] отмечается для выражения восклицания (удивления) также в грамматиках М. Смотрицкого и В. Е. Адодурова. Правила постановки „удивительного знака“ определяются в „Российской грамматике“  М. В. Ломоносова (1755).   </vt:lpstr>
      <vt:lpstr>Презентация PowerPoint</vt:lpstr>
      <vt:lpstr>Вопросительный знак [?] встречается в печатных книгах с XVI века, однако для выражения вопроса он закрепляется значительно позже, лишь в XVIII веке. Первоначально в значении [?] встречалась [;] .  </vt:lpstr>
      <vt:lpstr>Презентация PowerPoint</vt:lpstr>
      <vt:lpstr>Тире [-] и многоточие […] относятся к более поздним знакам. Предполагалось, что тире изобрёл Н.М. Карамзин, однако оказалось, что в русской печати этот знак встречался уже в 60-е годы XVIII века, а Н. М. Карамзин лишь способствовал популяризации и закреплению функций этого знака. Впервые знак тире [-] под названием „молчанка“ описан в 1797 году в „Российской грамматике“ А. А. Барсова.    </vt:lpstr>
      <vt:lpstr>Презентация PowerPoint</vt:lpstr>
      <vt:lpstr>Знак многоточие […] под названием „знак пресекательный“ отмечается в 1831 году в грамматике А. Х. Востокова, хотя его употребление встречается в практике письма значительно раньше.     </vt:lpstr>
      <vt:lpstr>Презентация PowerPoint</vt:lpstr>
      <vt:lpstr>Не менее интересна история появления знака, который впоследствии получил название кавычки [» «]. Слово кавычки в значении нотного (крюкового) знака встречается в XVI веке.</vt:lpstr>
      <vt:lpstr>Учёные считают, что происхождение этого слова не до конца понятно. Сопоставление с украинским названием лапки даёт возможность предположить, что оно образовано от глагола кавыкать — „ковылять“, „прихрамывать“. В русских диалектах кавыш — „утёнок“, „гусёнок“; кавка — „лягушка“. Таким образом, кавычки — „следы от утиных или лягушачьих лапок“, „крючок“, „закорючка“.  </vt:lpstr>
      <vt:lpstr>Презентация PowerPoint</vt:lpstr>
      <vt:lpstr> Начало научному изучению пунктуации было положено  М. В. Ломоносовым в «Российской грамматике». Сегодня мы с вами пользуемся «Правилами орфографии и пунктуации», принятыми в 1956 году, то есть больше полувека назад.  </vt:lpstr>
      <vt:lpstr>А вот появление абзацных отступов связывают с техническим недоразумением. Ещё в относительно недалёком прошлом текст обычно набирался безо всяких отступов. Знаки же структурного деления текста часто вписывались краской другого цвета уже после набора основного текста, и поэтому для них оставляли пустое место. </vt:lpstr>
      <vt:lpstr>Презентация PowerPoint</vt:lpstr>
      <vt:lpstr>Используемые материалы: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 о пунктуации</dc:title>
  <dc:creator>ОСА</dc:creator>
  <cp:lastModifiedBy>user</cp:lastModifiedBy>
  <cp:revision>78</cp:revision>
  <dcterms:created xsi:type="dcterms:W3CDTF">2007-02-09T14:24:07Z</dcterms:created>
  <dcterms:modified xsi:type="dcterms:W3CDTF">2015-12-16T13:24:23Z</dcterms:modified>
</cp:coreProperties>
</file>