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10048F-A844-45CD-A527-9122AD034AE9}" type="datetimeFigureOut">
              <a:rPr lang="ru-RU"/>
              <a:pPr>
                <a:defRPr/>
              </a:pPr>
              <a:t>07.01.2016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A4E386B-B38C-474A-86AE-8671038E0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130425"/>
            <a:ext cx="614366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55357-3B26-4CD9-9595-54BED50D5AED}" type="datetimeFigureOut">
              <a:rPr lang="ru-RU"/>
              <a:pPr>
                <a:defRPr/>
              </a:pPr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9D67D-8305-4081-8F28-11B6E0926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F8091-6950-49C6-8182-A66868630157}" type="datetimeFigureOut">
              <a:rPr lang="ru-RU"/>
              <a:pPr>
                <a:defRPr/>
              </a:pPr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610A6-9F93-48E5-BC96-698B2AFD3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05724-2BA9-42B2-9E5B-CC9AB6364A06}" type="datetimeFigureOut">
              <a:rPr lang="ru-RU"/>
              <a:pPr>
                <a:defRPr/>
              </a:pPr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6CB2C-6918-48F3-9D7C-77C5D0328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385DB-CD5E-4F5F-8E47-5F09A6DEFEE2}" type="datetimeFigureOut">
              <a:rPr lang="ru-RU"/>
              <a:pPr>
                <a:defRPr/>
              </a:pPr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53219-11A1-4AF3-94ED-69E684965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35A1-0E58-46EB-98C3-967681616887}" type="datetimeFigureOut">
              <a:rPr lang="ru-RU"/>
              <a:pPr>
                <a:defRPr/>
              </a:pPr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72E4B-158B-48B3-9648-8D12C80C6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EC1AB-60B4-4140-A13D-1D702A4EE2EB}" type="datetimeFigureOut">
              <a:rPr lang="ru-RU"/>
              <a:pPr>
                <a:defRPr/>
              </a:pPr>
              <a:t>07.01.2016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0085-909E-49EC-B5EB-2CEE09F4B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86FE7-B312-4AB1-8F4A-7BDC34EC51D2}" type="datetimeFigureOut">
              <a:rPr lang="ru-RU"/>
              <a:pPr>
                <a:defRPr/>
              </a:pPr>
              <a:t>07.01.2016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3D4C4-6CE9-4F74-A8D6-ADAB1DE92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55606-147D-4391-AA3B-81EE39EDF311}" type="datetimeFigureOut">
              <a:rPr lang="ru-RU"/>
              <a:pPr>
                <a:defRPr/>
              </a:pPr>
              <a:t>07.01.2016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C67F9-CCE9-4E20-9A67-16B0B031D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02C23-650F-41BC-8B69-5010EDA7C015}" type="datetimeFigureOut">
              <a:rPr lang="ru-RU"/>
              <a:pPr>
                <a:defRPr/>
              </a:pPr>
              <a:t>07.01.2016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D3209-A8B0-4EEE-972B-4F88500AD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05979-A55F-4678-A7CA-C8E2A3BEC333}" type="datetimeFigureOut">
              <a:rPr lang="ru-RU"/>
              <a:pPr>
                <a:defRPr/>
              </a:pPr>
              <a:t>07.01.2016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2A681-1479-405F-AC86-4F70D665E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65885-5723-44A3-B83B-78811ABE6220}" type="datetimeFigureOut">
              <a:rPr lang="ru-RU"/>
              <a:pPr>
                <a:defRPr/>
              </a:pPr>
              <a:t>07.01.2016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6F916-AC01-4299-9819-C2493ACE6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28625" y="17859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DD8FAD-C00C-4B51-B6D3-4F407BFCB4A2}" type="datetimeFigureOut">
              <a:rPr lang="ru-RU"/>
              <a:pPr>
                <a:defRPr/>
              </a:pPr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B7E580-2514-4A8F-B61C-4C55A9C28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4%D1%80%D0%B5%D0%B2%D0%BD%D0%B8%D0%B9_%D0%95%D0%B3%D0%B8%D0%BF%D0%B5%D1%82" TargetMode="External"/><Relationship Id="rId3" Type="http://schemas.openxmlformats.org/officeDocument/2006/relationships/hyperlink" Target="https://ru.wikipedia.org/wiki/%D0%9F%D0%B8%D0%BB%D1%8F%D1%81%D1%82%D1%80%D1%8B" TargetMode="External"/><Relationship Id="rId7" Type="http://schemas.openxmlformats.org/officeDocument/2006/relationships/hyperlink" Target="https://ru.wikipedia.org/wiki/%D0%94%D1%80%D0%B5%D0%B2%D0%BD%D1%8F%D1%8F_%D0%93%D1%80%D0%B5%D1%86%D0%B8%D1%8F" TargetMode="External"/><Relationship Id="rId12" Type="http://schemas.openxmlformats.org/officeDocument/2006/relationships/image" Target="../media/image26.jpeg"/><Relationship Id="rId2" Type="http://schemas.openxmlformats.org/officeDocument/2006/relationships/hyperlink" Target="https://ru.wikipedia.org/wiki/%D0%9A%D0%BE%D0%BB%D0%BE%D0%BD%D0%BD%D0%B0_(%D0%B0%D1%80%D1%85%D0%B8%D1%82%D0%B5%D0%BA%D1%82%D1%83%D1%80%D0%B0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0%D0%B8%D0%BC%D1%81%D0%BA%D0%B0%D1%8F_%D0%B8%D0%BC%D0%BF%D0%B5%D1%80%D0%B8%D1%8F" TargetMode="External"/><Relationship Id="rId11" Type="http://schemas.openxmlformats.org/officeDocument/2006/relationships/image" Target="../media/image25.jpeg"/><Relationship Id="rId5" Type="http://schemas.openxmlformats.org/officeDocument/2006/relationships/hyperlink" Target="https://ru.wikipedia.org/wiki/%D0%A1%D1%84%D0%B8%D0%BD%D0%BA%D1%81" TargetMode="External"/><Relationship Id="rId10" Type="http://schemas.openxmlformats.org/officeDocument/2006/relationships/image" Target="../media/image24.jpeg"/><Relationship Id="rId4" Type="http://schemas.openxmlformats.org/officeDocument/2006/relationships/hyperlink" Target="https://ru.wikipedia.org/wiki/%D0%93%D1%80%D0%B8%D1%84%D0%BE%D0%BD" TargetMode="External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traditio.wiki/1924" TargetMode="External"/><Relationship Id="rId3" Type="http://schemas.openxmlformats.org/officeDocument/2006/relationships/hyperlink" Target="http://gruzdoff.ru/wiki/%D0%9F%D1%80%D0%BE%D0%BB%D0%B5%D1%82%D0%B0%D1%80%D0%B8%D0%B0%D1%82" TargetMode="External"/><Relationship Id="rId7" Type="http://schemas.openxmlformats.org/officeDocument/2006/relationships/hyperlink" Target="http://traditio.wiki/%D0%93%D0%B5%D0%BE%D0%BC%D0%B5%D1%82%D1%80%D0%B8%D1%8F" TargetMode="External"/><Relationship Id="rId12" Type="http://schemas.openxmlformats.org/officeDocument/2006/relationships/image" Target="../media/image30.jpeg"/><Relationship Id="rId2" Type="http://schemas.openxmlformats.org/officeDocument/2006/relationships/hyperlink" Target="http://gruzdoff.ru/wiki/%D0%9E%D0%BA%D1%82%D1%8F%D0%B1%D1%80%D1%8C%D1%81%D0%BA%D0%B0%D1%8F_%D1%80%D0%B5%D0%B2%D0%BE%D0%BB%D1%8E%D1%86%D0%B8%D1%8F_1917_%D0%B3%D0%BE%D0%B4%D0%B0_%D0%B2_%D0%A0%D0%BE%D1%81%D1%81%D0%B8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uzdoff.ru/wiki/%D0%9C%D0%BE%D0%B4%D0%B5%D1%80%D0%BD" TargetMode="External"/><Relationship Id="rId11" Type="http://schemas.openxmlformats.org/officeDocument/2006/relationships/image" Target="../media/image29.jpeg"/><Relationship Id="rId5" Type="http://schemas.openxmlformats.org/officeDocument/2006/relationships/hyperlink" Target="http://gruzdoff.ru/wiki/%D0%AD%D0%B9%D1%84%D0%B5%D0%BB%D0%B5%D0%B2%D0%B0_%D0%B1%D0%B0%D1%88%D0%BD%D1%8F" TargetMode="External"/><Relationship Id="rId10" Type="http://schemas.openxmlformats.org/officeDocument/2006/relationships/hyperlink" Target="http://traditio.wiki/w/index.php?title=%D0%94%D0%BE%D0%BC-%D0%BA%D0%BE%D0%BC%D0%BC%D1%83%D0%BD%D0%B0&amp;action=edit&amp;redlink=1" TargetMode="External"/><Relationship Id="rId4" Type="http://schemas.openxmlformats.org/officeDocument/2006/relationships/hyperlink" Target="http://gruzdoff.ru/wiki/%D0%98%D1%81%D0%BA%D1%83%D1%81%D1%81%D1%82%D0%B2%D0%BE" TargetMode="External"/><Relationship Id="rId9" Type="http://schemas.openxmlformats.org/officeDocument/2006/relationships/hyperlink" Target="http://traditio.wiki/w/index.php?title=%D0%A4%D0%B0%D0%B1%D1%80%D0%B8%D0%BA%D0%B0-%D0%BA%D1%83%D1%85%D0%BD%D1%8F&amp;action=edit&amp;redlink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dic.academic.ru/dic.nsf/ruwiki/233139" TargetMode="External"/><Relationship Id="rId3" Type="http://schemas.openxmlformats.org/officeDocument/2006/relationships/hyperlink" Target="http://dic.academic.ru/dic.nsf/ruwiki/75746" TargetMode="External"/><Relationship Id="rId7" Type="http://schemas.openxmlformats.org/officeDocument/2006/relationships/hyperlink" Target="http://dic.academic.ru/dic.nsf/ruwiki/355068" TargetMode="External"/><Relationship Id="rId2" Type="http://schemas.openxmlformats.org/officeDocument/2006/relationships/hyperlink" Target="http://dic.academic.ru/dic.nsf/ruwiki/138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c.academic.ru/dic.nsf/ruwiki/417801" TargetMode="External"/><Relationship Id="rId11" Type="http://schemas.openxmlformats.org/officeDocument/2006/relationships/image" Target="../media/image10.jpeg"/><Relationship Id="rId5" Type="http://schemas.openxmlformats.org/officeDocument/2006/relationships/hyperlink" Target="http://dic.academic.ru/dic.nsf/ruwiki/647321" TargetMode="External"/><Relationship Id="rId10" Type="http://schemas.openxmlformats.org/officeDocument/2006/relationships/hyperlink" Target="http://dic.academic.ru/dic.nsf/ruwiki/101412" TargetMode="External"/><Relationship Id="rId4" Type="http://schemas.openxmlformats.org/officeDocument/2006/relationships/hyperlink" Target="http://dic.academic.ru/dic.nsf/ruwiki/150955" TargetMode="External"/><Relationship Id="rId9" Type="http://schemas.openxmlformats.org/officeDocument/2006/relationships/hyperlink" Target="http://dic.academic.ru/dic.nsf/ruwiki/15730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88" y="2130425"/>
            <a:ext cx="6143625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СТИЛИ В ИСКУССТВЕ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275" y="3886200"/>
            <a:ext cx="5543550" cy="112712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cs typeface="Times New Roman" pitchFamily="18" charset="0"/>
              </a:rPr>
              <a:t>Автор: Натфуллина З.А.</a:t>
            </a: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cs typeface="Times New Roman" pitchFamily="18" charset="0"/>
              </a:rPr>
              <a:t>учитель МХК МОУ «Уральская школа»</a:t>
            </a: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mtClean="0">
                <a:cs typeface="Times New Roman" pitchFamily="18" charset="0"/>
              </a:rPr>
              <a:t>январь </a:t>
            </a:r>
            <a:r>
              <a:rPr lang="ru-RU" dirty="0" smtClean="0">
                <a:cs typeface="Times New Roman" pitchFamily="18" charset="0"/>
              </a:rPr>
              <a:t>2016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76812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Готика</a:t>
            </a: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28625" y="1196975"/>
            <a:ext cx="8229600" cy="5114925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Готика –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художественный стиль, возникший в середине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XII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века во Франции и распространившийся в Западной, Центральной и частично в Восточной Европе. Готическое искусство было культовым по назначению и религиозным по тематике. 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Ведущее место в готическом мироощущении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готического сознания занимал собор, вокруг которого и сосредотачивалась жизнь. Стены собора были прорезаны окнами с многоцветными витражами. Устремленность собора ввысь подчеркнута гигантскими ажурными башнями, высокими стрельчатыми арками, порталами и окнами, многочисленными статуями, богатыми декоративными деталями.  Небывалый по высоте и размерам собор возвышался над городом и мог вместить все его население. Все это оказывало сильнейшее эмоциональное воздействие на верующих. Готический собор идеальным образом подходил для синтеза искусств: скульптур, витражей, декоративного искусства (резьба по дереву, камню, кости др.)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96975"/>
            <a:ext cx="6480175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196975"/>
            <a:ext cx="3651250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196975"/>
            <a:ext cx="4319588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69611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Возрождение</a:t>
            </a: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28625" y="1196975"/>
            <a:ext cx="8229600" cy="5114925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Возрождение или Ренессанс 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(с французского – возрождение)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величайшая эпоха, переломный этап в развитии мирового искусства между средними веками и новым временем – этот период в развитии культуры получил в связи с возрождением интереса к античному искусству. В эпоху Возрождения под влиянием технических достижений и научных открытий кардинально менялся образ жизни людей. В это время на смену феодализму приходит капитализм. Художник Возрождения видели свой идеал в античном искусстве. Великие творения античности восхищали людей, привыкших к мрачным образам средневековья. Независимыми от церкви становятся искусство, философия, литература, образование, наука.. Церковные догматы перестают довлеть над  содержанием произведения. В творениях Микеланджело и Леонардо да Винчи человек – властелин мира.</a:t>
            </a: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25538"/>
            <a:ext cx="817245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76812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Новое время</a:t>
            </a: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28625" y="1196975"/>
            <a:ext cx="8229600" cy="5114925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Барокко – 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(с итальянского странный, причудливый) просуществовал с 1600-1750 годы – это мир крайностей, контрастов возвышенного и земного, прекрасного и низменного, пышной метафоры и уродливого факта. 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 это время было изобретено книгопечатание, открыта Америка, найден морской путь в Индию. Все эти события разрушали прежние привычные представления о замкнутом и неподвижном мире, в центре которого находится Земля и сам человек. Произошел бесповоротный и психологический надлом.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Барокко – это пышность, декоративность, величие, замысловатость, текучесть, порыв, страсть, экстаз, личностность. 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96975"/>
            <a:ext cx="792162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62411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Новое время</a:t>
            </a:r>
            <a:endParaRPr lang="ru-RU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28625" y="1125538"/>
            <a:ext cx="8229600" cy="5186362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Классицизм –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(с латинского - образцовый, строгий) – художественное направление, охватившее все виды художественного творчества. Для эстетики классицизма характерны рационализм, стремление установить определенные правила создания произведения, строгая иерархия (соподчинение) видов и жанров искусства. В синтезе искусств царила архитектура. Высокими жанрами в живописи считались историческая, религиозная и мифологическая картина, дающие зрителю героические примеры для подражания; низшими – портрет, пейзаж, натюрморт, бытовая картина. Каждому жанру были предписаны строгие границы и четко обозначенные формальные признаки; не допускалось смешения возвышенного с низменным, трагического с комическим, героического с обыденным. Классицизм – стиль противопоставлений. Его идеологи провозгласили превосходство общественного над личным, разума над эмоциями, чувства долга над желаниями. Классицистические произведения отличает лаконизм, ясная логика замысла, уравновешенность композиции. 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268413"/>
            <a:ext cx="72485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196975"/>
            <a:ext cx="777557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76812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Новое время</a:t>
            </a: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28625" y="1196975"/>
            <a:ext cx="8229600" cy="5114925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Ампир 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(от французского - империя)  - относится к так называемым «королевским стилям», которые можно характеризовать театральностью в оформлении архитектурных построек и внутренних интерьеров. Особенность архитектурного ампира заключается в обязательном наличии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  <a:hlinkClick r:id="rId2" tooltip="Колонна (архитектура)"/>
              </a:rPr>
              <a:t>колонн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  <a:hlinkClick r:id="rId3" tooltip="Пилястры"/>
              </a:rPr>
              <a:t>пилястров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лепных карнизов и других классических элементов, а также мотивов, репродуцирующих практически без изменений античные образцы скульптуры, подобные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  <a:hlinkClick r:id="rId4" tooltip="Грифон"/>
              </a:rPr>
              <a:t>грифонам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  <a:hlinkClick r:id="rId5" tooltip="Сфинкс"/>
              </a:rPr>
              <a:t>сфинксам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львиным лапам и тому подобным скульптурным конструкциям. Данные элементы располагаются в ампире упорядоченно, с соблюдением равновесия и симметрии. Художественный замысел стиля с его массивными лапидарными и монументальными формами, а также богатым декорированием, содержанием элементов военной символики, прямым влиянием художественных форм прежде всего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  <a:hlinkClick r:id="rId6" tooltip="Римская империя"/>
              </a:rPr>
              <a:t>Римской империи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а также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  <a:hlinkClick r:id="rId7" tooltip="Древняя Греция"/>
              </a:rPr>
              <a:t>Древней Греции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 и даже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  <a:hlinkClick r:id="rId8" tooltip="Древний Египет"/>
              </a:rPr>
              <a:t>Древнего Египта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был призван подчёркивать и воплощать идеи могущества власти и государства, наличия сильной армии.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088" y="1268413"/>
            <a:ext cx="74739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088" y="1196975"/>
            <a:ext cx="759618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650" y="1196975"/>
            <a:ext cx="76327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5650" y="1196975"/>
            <a:ext cx="7777163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62411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Новое время</a:t>
            </a: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28625" y="981075"/>
            <a:ext cx="8229600" cy="5543550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Модерн 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(от латинского недавний, современный, новый) - художественное направление в искусстве, архитектуре и дизайне, возникшее во второй половине XIX века — начале XX века в Европе как объединяющий различные направления передового искусства.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Отличительными особенностями стиля Модерн являются: отказ от прямых линий и углов в пользу более естественных, “природных” линий, интерес к новым технологиям (в особенности, в архитектуре), расцвет прикладного искусства. Стиль Модерн стремится сочетать художественные и утилитарные функции создаваемых произведений, вовлекая в сферу прекрасного все сферы деятельности человека.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Ярким примером  стиля Модерн может служить любой особняк, в котором начиная от решетки ограды до оконных переплетов, дверных ручек, перил, мебели, посуды, тканей, светильников, лестниц и других составных элементов целого, решено в одном ключе. Основной выразительной формой стиля Модерн стала линия, но не прямая, а гибкая, живая, прихотливая, изящная, одухотворенная. Язык искусства стиля Модерна – это абстрактные формы, но живые, органические, дышащие и растущие.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25538"/>
            <a:ext cx="5256212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123950"/>
            <a:ext cx="6911975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84013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Кризис стиля</a:t>
            </a:r>
            <a:endParaRPr 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28625" y="1412875"/>
            <a:ext cx="8229600" cy="4899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Конец 19 – начало 20 века характеризуется появлением огромного количества направлений, течений, концепций и художественных движений, среди которых </a:t>
            </a: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импрессионизм, авангардизм, абстракционизм, сюрреализм, дадаизм, поп-арт, оп-арт 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и др. Крушение в 19 веке больших стилей знаменовало отказ формирующих общественное восприятие канонов. </a:t>
            </a:r>
          </a:p>
          <a:p>
            <a:pPr>
              <a:lnSpc>
                <a:spcPct val="15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Представители всех новых направлений претендовали на создание оригинального, нового искусства. И все же возник один большой стиль на рубеже 19 и 20 столетий.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62411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Конструктивизм</a:t>
            </a:r>
            <a:endParaRPr lang="ru-RU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28625" y="1052513"/>
            <a:ext cx="8229600" cy="5259387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Конструктивизм -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принято считать советским явлением, возникшим после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  <a:hlinkClick r:id="rId2" tooltip="Октябрьская революция 1917 года в России"/>
              </a:rPr>
              <a:t>Октябрьской революции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 в качестве одного из направлений нового, авангардного,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  <a:hlinkClick r:id="rId3" tooltip="Пролетариат"/>
              </a:rPr>
              <a:t>пролетарского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 искусства, хотя, как и любое явление в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  <a:hlinkClick r:id="rId4" tooltip="Искусство"/>
              </a:rPr>
              <a:t>искусстве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он не может быть ограничен рамками одной страны. Так, провозвестником этого стиля в архитектуре явилась ещё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  <a:hlinkClick r:id="rId5" tooltip="Эйфелева башня"/>
              </a:rPr>
              <a:t>Эйфелева башня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сочетающая в себе элементы как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  <a:hlinkClick r:id="rId6" tooltip="Модерн"/>
              </a:rPr>
              <a:t>модерна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так и оголённого конструктивизма.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Конструктивизм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 —  характеризуется строгостью,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  <a:hlinkClick r:id="rId7" tooltip="Геометрия"/>
              </a:rPr>
              <a:t>геометризмом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лаконичностью форм и монолитностью внешнего облика. В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  <a:hlinkClick r:id="rId8" tooltip="1924"/>
              </a:rPr>
              <a:t>1924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 году была создана официальная творческая организация конструктивистов — ОСА, представители которой разработали так называемый функциональный метод проектирования, основанный на научном анализе особенностей функционирования зданий, сооружений, градостроительных комплексов. Характерные памятники конструктивизма —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  <a:hlinkClick r:id="rId9" tooltip="Фабрика-кухня (страница не существует)"/>
              </a:rPr>
              <a:t>фабрики-кухни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Дворцы труда, рабочие клубы,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  <a:hlinkClick r:id="rId10" tooltip="Дом-коммуна (страница не существует)"/>
              </a:rPr>
              <a:t>дома-коммуны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 указанного времени.</a:t>
            </a:r>
          </a:p>
          <a:p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750" y="981075"/>
            <a:ext cx="7993063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16013" y="981075"/>
            <a:ext cx="73437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9361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Древний мир</a:t>
            </a:r>
            <a:endParaRPr lang="ru-RU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684213" y="1125538"/>
            <a:ext cx="7632700" cy="51863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Arial" charset="0"/>
                <a:cs typeface="Arial" charset="0"/>
              </a:rPr>
              <a:t>* 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Архаика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(от греческого — древний) —  </a:t>
            </a: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ранний этап развития древнегреческого искусства VII и VI вв. до н. э.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*   Для эпохи архаики характерны массивные, монументальные каменные постройки и условно, словно застывшие в одинаковых позах, каменные статуи.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*   Основные типы скульптуры — 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фигура обнаженного юноши-атлета (курос)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и фигура девушки, изящно задрапированная складками одежды (кора). 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*   В это время были созданы основной тип древнегреческого храма — ПЕРИПТЕР (прямоугольное в плане здание с колоннадой вокруг него) и архитектурный ОРДЕР как средство создания образной выразительности сооружения.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8417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Куросы</a:t>
            </a:r>
            <a:endParaRPr lang="ru-RU" dirty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684213" y="1785938"/>
            <a:ext cx="7974012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u="sng" smtClean="0">
                <a:latin typeface="Arial" charset="0"/>
                <a:cs typeface="Arial" charset="0"/>
              </a:rPr>
              <a:t> </a:t>
            </a: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5124" name="Рисунок 3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766888"/>
            <a:ext cx="180022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757363"/>
            <a:ext cx="1368425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Коры</a:t>
            </a:r>
            <a:endParaRPr 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928813" y="1785938"/>
            <a:ext cx="6729412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u="sng" smtClean="0">
                <a:latin typeface="Arial" charset="0"/>
                <a:cs typeface="Arial" charset="0"/>
              </a:rPr>
              <a:t> </a:t>
            </a: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6148" name="Рисунок 3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557338"/>
            <a:ext cx="16573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4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539875"/>
            <a:ext cx="2160588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Вазопись</a:t>
            </a:r>
            <a:endParaRPr lang="ru-RU" dirty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928813" y="1785938"/>
            <a:ext cx="6729412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u="sng" smtClean="0">
                <a:latin typeface="Arial" charset="0"/>
                <a:cs typeface="Arial" charset="0"/>
              </a:rPr>
              <a:t> </a:t>
            </a: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7172" name="Рисунок 3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557338"/>
            <a:ext cx="2982913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4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557338"/>
            <a:ext cx="3306762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Античность</a:t>
            </a:r>
            <a:endParaRPr lang="ru-RU" dirty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827088" y="1412875"/>
            <a:ext cx="7489825" cy="47529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*    Античность  (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уже от латинского  - древний) Оно включает искусство </a:t>
            </a: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Древней Греции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а также стран и народов древнего мира, культура которых развивалась под определяющим влиянием древнегреческой культурной традиции: </a:t>
            </a: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искусство эллинистических государств, Рима и этрусков.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*    Древняя Греция (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начало в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в. До н.э.)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*    В Греции зародился единый общегреческий стиль архитектуры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*    Ярчайшим образцом является Парфенон, построенный в 447-432 гг. до н.э. Памятники древнегреческого искусства дают нам эстетическое наслаждение и яркое представление о единстве, синтезе архитектуры и скульптуры. </a:t>
            </a: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341438"/>
            <a:ext cx="7416800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681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Древний Рим</a:t>
            </a:r>
            <a:endParaRPr lang="ru-RU" dirty="0"/>
          </a:p>
        </p:txBody>
      </p:sp>
      <p:sp>
        <p:nvSpPr>
          <p:cNvPr id="9219" name="Содержимое 3"/>
          <p:cNvSpPr>
            <a:spLocks noGrp="1"/>
          </p:cNvSpPr>
          <p:nvPr>
            <p:ph idx="1"/>
          </p:nvPr>
        </p:nvSpPr>
        <p:spPr>
          <a:xfrm>
            <a:off x="250825" y="1125538"/>
            <a:ext cx="8407400" cy="5186362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Особое внимание заслуживает искусство римского скульптурного портрета, отличающегося точной характеристикой и жизненным правдоподобием образов.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Основным фактором, повлиявшим на формирование стиля стал личный вкус и воля императора Августа, который требовал украшать город, воздвигать новые памятники, восстанавливать и украшать старые.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В этот время была введена в обиход аркада, состоящая из ряда «римских ячеек», из которых и был построен в 75-82 гг знаменитый Колизей.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О́рдерная арка́да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 — ряд </a:t>
            </a:r>
            <a:r>
              <a:rPr lang="ru-RU" sz="2000" u="sng" smtClean="0">
                <a:latin typeface="Times New Roman" pitchFamily="18" charset="0"/>
                <a:cs typeface="Times New Roman" pitchFamily="18" charset="0"/>
                <a:hlinkClick r:id="rId2"/>
              </a:rPr>
              <a:t>арочных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 проемов в </a:t>
            </a:r>
            <a:r>
              <a:rPr lang="ru-RU" sz="2000" u="sng" smtClean="0">
                <a:latin typeface="Times New Roman" pitchFamily="18" charset="0"/>
                <a:cs typeface="Times New Roman" pitchFamily="18" charset="0"/>
                <a:hlinkClick r:id="rId3"/>
              </a:rPr>
              <a:t>стене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 с применением </a:t>
            </a:r>
            <a:r>
              <a:rPr lang="ru-RU" sz="2000" u="sng" smtClean="0">
                <a:latin typeface="Times New Roman" pitchFamily="18" charset="0"/>
                <a:cs typeface="Times New Roman" pitchFamily="18" charset="0"/>
                <a:hlinkClick r:id="rId4"/>
              </a:rPr>
              <a:t>архитектурного ордера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   </a:t>
            </a:r>
            <a:r>
              <a:rPr lang="ru-RU" sz="2000" u="sng" smtClean="0">
                <a:latin typeface="Times New Roman" pitchFamily="18" charset="0"/>
                <a:cs typeface="Times New Roman" pitchFamily="18" charset="0"/>
                <a:hlinkClick r:id="rId5"/>
              </a:rPr>
              <a:t>Колонны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 теряют несущую функцию и превращаются в </a:t>
            </a:r>
            <a:r>
              <a:rPr lang="ru-RU" sz="2000" u="sng" smtClean="0">
                <a:latin typeface="Times New Roman" pitchFamily="18" charset="0"/>
                <a:cs typeface="Times New Roman" pitchFamily="18" charset="0"/>
                <a:hlinkClick r:id="rId6"/>
              </a:rPr>
              <a:t>полуколонны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 (или </a:t>
            </a:r>
            <a:r>
              <a:rPr lang="ru-RU" sz="2000" u="sng" smtClean="0">
                <a:latin typeface="Times New Roman" pitchFamily="18" charset="0"/>
                <a:cs typeface="Times New Roman" pitchFamily="18" charset="0"/>
                <a:hlinkClick r:id="rId7"/>
              </a:rPr>
              <a:t>пилястры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). Ордерная аркада представляет собой        </a:t>
            </a:r>
            <a:r>
              <a:rPr lang="ru-RU" sz="2000" u="sng" smtClean="0">
                <a:latin typeface="Times New Roman" pitchFamily="18" charset="0"/>
                <a:cs typeface="Times New Roman" pitchFamily="18" charset="0"/>
                <a:hlinkClick r:id="rId8"/>
              </a:rPr>
              <a:t>тектоническое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 сочетание </a:t>
            </a:r>
            <a:r>
              <a:rPr lang="ru-RU" sz="2000" u="sng" smtClean="0">
                <a:latin typeface="Times New Roman" pitchFamily="18" charset="0"/>
                <a:cs typeface="Times New Roman" pitchFamily="18" charset="0"/>
                <a:hlinkClick r:id="rId9"/>
              </a:rPr>
              <a:t>аркады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 на </a:t>
            </a:r>
            <a:r>
              <a:rPr lang="ru-RU" sz="2000" u="sng" smtClean="0">
                <a:latin typeface="Times New Roman" pitchFamily="18" charset="0"/>
                <a:cs typeface="Times New Roman" pitchFamily="18" charset="0"/>
                <a:hlinkClick r:id="rId10"/>
              </a:rPr>
              <a:t>пилонах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 на пролеты которой наложена ордерная колоннада.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1550" y="1152525"/>
            <a:ext cx="7272338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912143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Средневековье</a:t>
            </a: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28625" y="1412875"/>
            <a:ext cx="8229600" cy="4899025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Романский стиль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(от латинского – римский)  главным видом искусства стала архитектура. Романских храм – трехнефная базилика – строился из тщательно отесанного камня и производил впечатление массивного и сурового сооружения и внушительными башнями. В плане романский храм напоминал латинский крест. В центре средокрестия помещался алтарь, а над ним на высоких арках возводился купол, над которым снаружи возвышалась башня.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341438"/>
            <a:ext cx="6192837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268413"/>
            <a:ext cx="7632700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76812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Средневековье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28625" y="1268413"/>
            <a:ext cx="8229600" cy="5043487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Византийское искусство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– полностью лежит в русле Романского стиля.  Творчество Византии было обращено к внутреннему миру человека и его вере в единого Бога. Поэтому красота византийской архитектуры сосредоточена внутри. Снаружи византийские церкви выглядят сурово и мрачно. 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Декоративно-прикладные изделия романского стиля – чеканка, литье, эмаль, ткачество, ковроделие, резьба по дереву и кости – отличаются массивностью, суровой мощью форм, яркостью цвета.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Романский стиль ярко проявил себя в искусстве книжной миниатюры.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Строгие романские храмы, тянущиеся к небу купола византийского мира подготовили появление готики, которая пришала на смену в середине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XIII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века.</a:t>
            </a: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969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133475"/>
            <a:ext cx="6911975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125538"/>
            <a:ext cx="784860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ДОСКА-РАМ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ДОСКА-РАМКА</Template>
  <TotalTime>567</TotalTime>
  <Words>1173</Words>
  <Application>Microsoft Office PowerPoint</Application>
  <PresentationFormat>Экран (4:3)</PresentationFormat>
  <Paragraphs>69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Презентация ДОСКА-РАМКА</vt:lpstr>
      <vt:lpstr>СТИЛИ В ИСКУССТВЕ</vt:lpstr>
      <vt:lpstr>Древний мир</vt:lpstr>
      <vt:lpstr>Куросы</vt:lpstr>
      <vt:lpstr>Коры</vt:lpstr>
      <vt:lpstr>Вазопись</vt:lpstr>
      <vt:lpstr>Античность</vt:lpstr>
      <vt:lpstr>Древний Рим</vt:lpstr>
      <vt:lpstr>Средневековье</vt:lpstr>
      <vt:lpstr>Средневековье</vt:lpstr>
      <vt:lpstr>Готика</vt:lpstr>
      <vt:lpstr>Возрождение</vt:lpstr>
      <vt:lpstr>Новое время</vt:lpstr>
      <vt:lpstr>Новое время</vt:lpstr>
      <vt:lpstr>Новое время</vt:lpstr>
      <vt:lpstr>Новое время</vt:lpstr>
      <vt:lpstr>Кризис стиля</vt:lpstr>
      <vt:lpstr>Конструктивизм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user</cp:lastModifiedBy>
  <cp:revision>9</cp:revision>
  <dcterms:created xsi:type="dcterms:W3CDTF">2011-07-22T15:02:59Z</dcterms:created>
  <dcterms:modified xsi:type="dcterms:W3CDTF">2016-01-07T13:54:40Z</dcterms:modified>
</cp:coreProperties>
</file>