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70" r:id="rId5"/>
    <p:sldId id="271" r:id="rId6"/>
    <p:sldId id="272" r:id="rId7"/>
    <p:sldId id="260" r:id="rId8"/>
    <p:sldId id="263" r:id="rId9"/>
    <p:sldId id="266" r:id="rId10"/>
    <p:sldId id="261" r:id="rId11"/>
    <p:sldId id="268" r:id="rId12"/>
    <p:sldId id="269" r:id="rId13"/>
    <p:sldId id="265" r:id="rId14"/>
    <p:sldId id="25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5" autoAdjust="0"/>
    <p:restoredTop sz="94660"/>
  </p:normalViewPr>
  <p:slideViewPr>
    <p:cSldViewPr>
      <p:cViewPr varScale="1">
        <p:scale>
          <a:sx n="86" d="100"/>
          <a:sy n="86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thumb/a/a1/Vladimir_Dal's_house_in_Luhansk.jpg/250px-Vladimir_Dal's_house_in_Luhansk.jpg" TargetMode="External"/><Relationship Id="rId2" Type="http://schemas.openxmlformats.org/officeDocument/2006/relationships/hyperlink" Target="https://ru.wikipedia.org/wiki/%D0%94%D0%B0%D0%BB%D1%8C,_%D0%92%D0%BB%D0%B0%D0%B4%D0%B8%D0%BC%D0%B8%D1%80_%D0%98%D0%B2%D0%B0%D0%BD%D0%BE%D0%B2%D0%B8%D1%87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nfourok.ru/prezentaciya-i-konspekt-vserossiyskogo-slovarnogo-uroka-dlya-klassa-posvyaschaetsya-dnyu-rozhdeniya-vladimira-dalya-461222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475656" y="908720"/>
            <a:ext cx="6953996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endParaRPr kumimoji="0" lang="ru-RU" sz="660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8926" y="4005064"/>
            <a:ext cx="5857916" cy="1728787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Миронова Татьяна Михайловна,</a:t>
            </a:r>
            <a:endParaRPr lang="ru-RU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русского языка и литературы</a:t>
            </a:r>
          </a:p>
          <a:p>
            <a:pPr algn="l"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МОУ «СОШ №22 с УИОП»</a:t>
            </a:r>
            <a:endParaRPr lang="ru-RU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г.о. Электросталь</a:t>
            </a: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000100" y="1500174"/>
            <a:ext cx="792961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Times New Roman" pitchFamily="18" charset="0"/>
              </a:rPr>
              <a:t>Всероссийский словарный урок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(в день рождения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Владимира Даля</a:t>
            </a:r>
            <a:r>
              <a:rPr kumimoji="0" lang="ru-RU" sz="40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cs typeface="Arial" pitchFamily="34" charset="0"/>
              </a:rPr>
              <a:t> 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solidFill>
                  <a:srgbClr val="7030A0"/>
                </a:solidFill>
                <a:cs typeface="Arial" pitchFamily="34" charset="0"/>
              </a:rPr>
              <a:t>5 класс</a:t>
            </a:r>
            <a:endParaRPr kumimoji="0" lang="ru-RU" sz="4000" b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514353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+mn-lt"/>
              </a:rPr>
              <a:t> </a:t>
            </a:r>
            <a:endParaRPr lang="ru-RU" sz="3600" dirty="0">
              <a:latin typeface="+mn-lt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214414" y="1696982"/>
            <a:ext cx="728667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7030A0"/>
                </a:solidFill>
                <a:latin typeface="Arial Black" pitchFamily="34" charset="0"/>
                <a:cs typeface="Arial" pitchFamily="34" charset="0"/>
              </a:rPr>
              <a:t>Задание </a:t>
            </a:r>
            <a:r>
              <a:rPr lang="ru-RU" sz="3600" b="1" dirty="0" smtClean="0">
                <a:solidFill>
                  <a:srgbClr val="7030A0"/>
                </a:solidFill>
                <a:latin typeface="Arial Black" pitchFamily="34" charset="0"/>
                <a:cs typeface="Arial" pitchFamily="34" charset="0"/>
              </a:rPr>
              <a:t>4</a:t>
            </a:r>
            <a:endParaRPr lang="ru-RU" sz="3600" b="1" dirty="0" smtClean="0">
              <a:solidFill>
                <a:srgbClr val="7030A0"/>
              </a:solidFill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Найдите в словаре В.И.Даля как можно больше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диалектизмов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>
            <a:noAutofit/>
          </a:bodyPr>
          <a:lstStyle/>
          <a:p>
            <a:pPr lvl="0" algn="l"/>
            <a:r>
              <a:rPr lang="ru-RU" sz="3600" b="1" dirty="0" smtClean="0">
                <a:solidFill>
                  <a:srgbClr val="C00000"/>
                </a:solidFill>
                <a:latin typeface="+mn-lt"/>
              </a:rPr>
              <a:t>     </a:t>
            </a:r>
            <a:r>
              <a:rPr lang="ru-RU" sz="3200" b="1" dirty="0" smtClean="0">
                <a:solidFill>
                  <a:srgbClr val="7030A0"/>
                </a:solidFill>
                <a:latin typeface="Arial Black" pitchFamily="34" charset="0"/>
                <a:ea typeface="+mn-ea"/>
                <a:cs typeface="Arial" pitchFamily="34" charset="0"/>
              </a:rPr>
              <a:t>Особенности словаря В.И.Даля:</a:t>
            </a:r>
            <a:r>
              <a:rPr lang="ru-RU" sz="3600" b="1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+mn-lt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latin typeface="+mn-lt"/>
              </a:rPr>
              <a:t> 1.Содержит более 200 000 слов и 30 000 пословиц, поговорок, загадок, служащих для пояснения смысла приводимых слов;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/>
              <a:t> </a:t>
            </a:r>
            <a:r>
              <a:rPr lang="ru-RU" sz="2400" dirty="0" smtClean="0">
                <a:latin typeface="+mn-lt"/>
              </a:rPr>
              <a:t>2.Словарь построен по алфавитно-гнездовому принципу; 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3.Слова местного употребления, обозначены пометами (южное, тверское, камчатское, архангельское, западное и др.);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4.В основу словаря был положен живой народный язык;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5. Словарь охватывает лексику письменной и устной речи 19 века, а также термины различных профессий и ремёсел.</a:t>
            </a:r>
            <a:endParaRPr lang="ru-RU" sz="2400" dirty="0">
              <a:latin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83254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  <a:latin typeface="Arial Black" pitchFamily="34" charset="0"/>
                <a:ea typeface="+mn-ea"/>
                <a:cs typeface="Arial" pitchFamily="34" charset="0"/>
              </a:rPr>
              <a:t>«Как сокровищница меткого народного слова, Словарь Даля всегда будет спутником не только литератора, филолога, но и всякого образованного человека, интересующегося русским языком».</a:t>
            </a:r>
            <a:r>
              <a:rPr lang="ru-RU" sz="3600" b="1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+mn-lt"/>
              </a:rPr>
            </a:br>
            <a:r>
              <a:rPr lang="ru-RU" sz="3600" b="1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+mn-lt"/>
              </a:rPr>
            </a:br>
            <a:r>
              <a:rPr lang="ru-RU" sz="3600" dirty="0" smtClean="0"/>
              <a:t>                 </a:t>
            </a:r>
            <a:r>
              <a:rPr lang="ru-RU" sz="3200" dirty="0" smtClean="0">
                <a:latin typeface="+mn-lt"/>
              </a:rPr>
              <a:t>Академик В. В. Виноградов </a:t>
            </a:r>
            <a:endParaRPr lang="ru-RU" sz="3200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756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Arial Black" pitchFamily="34" charset="0"/>
                <a:ea typeface="+mn-ea"/>
                <a:cs typeface="Arial" pitchFamily="34" charset="0"/>
              </a:rPr>
              <a:t>Домашнее задание:</a:t>
            </a: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/>
              <a:t>Составьте один из несуществующих словарей (15-20 слов). Тематика – по выбору:</a:t>
            </a:r>
            <a:br>
              <a:rPr lang="ru-RU" sz="3600" dirty="0" smtClean="0"/>
            </a:br>
            <a:r>
              <a:rPr lang="ru-RU" sz="3600" dirty="0" smtClean="0"/>
              <a:t>- словарь слов из любимого произведения;</a:t>
            </a:r>
            <a:br>
              <a:rPr lang="ru-RU" sz="3600" dirty="0" smtClean="0"/>
            </a:br>
            <a:r>
              <a:rPr lang="ru-RU" sz="3600" dirty="0" smtClean="0"/>
              <a:t>- словарь самых </a:t>
            </a:r>
            <a:r>
              <a:rPr lang="ru-RU" sz="3600" dirty="0" smtClean="0"/>
              <a:t>вежливых </a:t>
            </a:r>
            <a:r>
              <a:rPr lang="ru-RU" sz="3600" dirty="0" smtClean="0"/>
              <a:t>слов</a:t>
            </a:r>
            <a:endParaRPr lang="ru-RU" sz="3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500174"/>
            <a:ext cx="79208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700" i="1" dirty="0" smtClean="0"/>
          </a:p>
          <a:p>
            <a:pPr algn="ctr"/>
            <a:endParaRPr lang="ru-RU" sz="700" i="1" dirty="0" smtClean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83568" y="476672"/>
            <a:ext cx="7848872" cy="4381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rgbClr val="7030A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Интернет – ресурсы: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600" i="1" dirty="0" smtClean="0">
              <a:latin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600" i="1" dirty="0" smtClean="0">
              <a:latin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600" i="1" dirty="0" smtClean="0">
              <a:latin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600" i="1" dirty="0" smtClean="0">
              <a:latin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600" i="1" dirty="0" smtClean="0">
              <a:latin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i="1" dirty="0" smtClean="0">
                <a:latin typeface="Times New Roman" pitchFamily="18" charset="0"/>
                <a:cs typeface="Arial" pitchFamily="34" charset="0"/>
              </a:rPr>
              <a:t>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1571612"/>
            <a:ext cx="79296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https://ru.wikipedia.org/wiki/%D0%94%D0%B0%D0%BB%D1%8C,_%D0%92%D0%BB%D0%B0%D0%B4%D0%B8%D0%BC%D0%B8%D1%80_%D0%98%D0%B2%D0%B0%D0%BD%D0%BE%D0%B2%D0%B8%D1%87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1643050"/>
            <a:ext cx="81439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 smtClean="0"/>
          </a:p>
          <a:p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2500306"/>
            <a:ext cx="80724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https://upload.wikimedia.org/wikipedia/commons/thumb/a/a1/Vladimir_Dal%27s_house_in_Luhansk.jpg/250px-Vladimir_Dal%27s_house_in_Luhansk.jpg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3212976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smtClean="0">
                <a:hlinkClick r:id="rId4"/>
              </a:rPr>
              <a:t>infourok.ru/prezentaciya-i-konspekt-vserossiyskogo-slovarnogo-uroka-dlya-klassa-posvyaschaetsya-dnyu-rozhdeniya-vladimira-dalya-461222.html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39552" y="1052736"/>
            <a:ext cx="80648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ru-RU" sz="24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332656"/>
            <a:ext cx="582178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Владимир Иванович Даль </a:t>
            </a:r>
            <a:r>
              <a:rPr lang="ru-RU" sz="2400" dirty="0" smtClean="0"/>
              <a:t>– гений</a:t>
            </a:r>
          </a:p>
          <a:p>
            <a:r>
              <a:rPr lang="ru-RU" sz="2400" dirty="0" smtClean="0"/>
              <a:t> </a:t>
            </a:r>
            <a:r>
              <a:rPr lang="ru-RU" sz="2400" u="sng" dirty="0" smtClean="0"/>
              <a:t>русской словесности</a:t>
            </a:r>
            <a:r>
              <a:rPr lang="ru-RU" sz="2400" dirty="0" smtClean="0"/>
              <a:t>,  </a:t>
            </a:r>
            <a:r>
              <a:rPr lang="ru-RU" sz="2400" dirty="0" smtClean="0"/>
              <a:t>внес </a:t>
            </a:r>
            <a:endParaRPr lang="ru-RU" sz="2400" dirty="0" smtClean="0"/>
          </a:p>
          <a:p>
            <a:r>
              <a:rPr lang="ru-RU" sz="2400" dirty="0" smtClean="0"/>
              <a:t>неоценимый </a:t>
            </a:r>
            <a:r>
              <a:rPr lang="ru-RU" sz="2400" dirty="0" smtClean="0"/>
              <a:t>вклад в развитие </a:t>
            </a:r>
            <a:endParaRPr lang="ru-RU" sz="2400" dirty="0" smtClean="0"/>
          </a:p>
          <a:p>
            <a:r>
              <a:rPr lang="ru-RU" sz="2400" dirty="0" smtClean="0"/>
              <a:t>русского  языка</a:t>
            </a:r>
            <a:r>
              <a:rPr lang="ru-RU" sz="2400" dirty="0" smtClean="0"/>
              <a:t>. </a:t>
            </a:r>
            <a:endParaRPr lang="ru-RU" sz="2400" dirty="0" smtClean="0"/>
          </a:p>
          <a:p>
            <a:r>
              <a:rPr lang="ru-RU" sz="2400" dirty="0" smtClean="0"/>
              <a:t>Даль </a:t>
            </a:r>
            <a:r>
              <a:rPr lang="ru-RU" sz="2400" dirty="0" smtClean="0"/>
              <a:t>родился в ноябре 1801 года на </a:t>
            </a:r>
            <a:endParaRPr lang="ru-RU" sz="2400" dirty="0" smtClean="0"/>
          </a:p>
          <a:p>
            <a:r>
              <a:rPr lang="ru-RU" sz="2400" dirty="0" smtClean="0"/>
              <a:t>Украине</a:t>
            </a:r>
            <a:r>
              <a:rPr lang="ru-RU" sz="2400" dirty="0" smtClean="0"/>
              <a:t>.  Семья его была очень образованной</a:t>
            </a:r>
            <a:r>
              <a:rPr lang="ru-RU" sz="2400" dirty="0" smtClean="0"/>
              <a:t>:  </a:t>
            </a:r>
            <a:r>
              <a:rPr lang="ru-RU" sz="2400" dirty="0" smtClean="0"/>
              <a:t>отец родился </a:t>
            </a:r>
            <a:endParaRPr lang="ru-RU" sz="2400" dirty="0" smtClean="0"/>
          </a:p>
          <a:p>
            <a:r>
              <a:rPr lang="ru-RU" sz="2400" dirty="0" smtClean="0"/>
              <a:t>в </a:t>
            </a:r>
            <a:r>
              <a:rPr lang="ru-RU" sz="2400" dirty="0" smtClean="0"/>
              <a:t>Дании, юношеские годы </a:t>
            </a:r>
            <a:r>
              <a:rPr lang="ru-RU" sz="2400" dirty="0" smtClean="0"/>
              <a:t>провел</a:t>
            </a:r>
          </a:p>
          <a:p>
            <a:r>
              <a:rPr lang="ru-RU" sz="2400" dirty="0" smtClean="0"/>
              <a:t> </a:t>
            </a:r>
            <a:r>
              <a:rPr lang="ru-RU" sz="2400" dirty="0" smtClean="0"/>
              <a:t>в Германии, где обучался </a:t>
            </a:r>
            <a:endParaRPr lang="ru-RU" sz="2400" dirty="0" smtClean="0"/>
          </a:p>
          <a:p>
            <a:r>
              <a:rPr lang="ru-RU" sz="2400" dirty="0" smtClean="0"/>
              <a:t>богословию </a:t>
            </a:r>
            <a:r>
              <a:rPr lang="ru-RU" sz="2400" dirty="0" smtClean="0"/>
              <a:t>и </a:t>
            </a:r>
            <a:r>
              <a:rPr lang="ru-RU" sz="2400" dirty="0" smtClean="0"/>
              <a:t>различным </a:t>
            </a:r>
            <a:r>
              <a:rPr lang="ru-RU" sz="2400" dirty="0" smtClean="0"/>
              <a:t>языкам; </a:t>
            </a:r>
            <a:endParaRPr lang="ru-RU" sz="2400" dirty="0" smtClean="0"/>
          </a:p>
          <a:p>
            <a:r>
              <a:rPr lang="ru-RU" sz="2400" dirty="0" smtClean="0"/>
              <a:t>мать </a:t>
            </a:r>
            <a:r>
              <a:rPr lang="ru-RU" sz="2400" dirty="0" smtClean="0"/>
              <a:t>была немкой, и, </a:t>
            </a:r>
            <a:endParaRPr lang="ru-RU" sz="2400" dirty="0" smtClean="0"/>
          </a:p>
          <a:p>
            <a:r>
              <a:rPr lang="ru-RU" sz="2400" dirty="0" smtClean="0"/>
              <a:t>как </a:t>
            </a:r>
            <a:r>
              <a:rPr lang="ru-RU" sz="2400" dirty="0" smtClean="0"/>
              <a:t>и его отец, увлекалась языками. </a:t>
            </a:r>
          </a:p>
          <a:p>
            <a:endParaRPr lang="ru-RU" sz="2400" dirty="0"/>
          </a:p>
        </p:txBody>
      </p:sp>
      <p:pic>
        <p:nvPicPr>
          <p:cNvPr id="10" name="Рисунок 9" descr="4976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188640"/>
            <a:ext cx="3593201" cy="4221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3861048"/>
            <a:ext cx="4864054" cy="43204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Дом-музей Даля в Луганске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332656"/>
            <a:ext cx="288032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 детстве Владимир получил домашнее образование. С ранних лет занимался стихосложением и изучением языков. Когда Далю исполнилось 14 лет, Владимир поступил в петербургский кадетский корпус, где проучился три  года.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4437112"/>
            <a:ext cx="828092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Окончив учебу, Даль отправляется на службу на Черноморский флот. В речи сослуживцев, он нередко замечал неизвестные ему слова. Так, Владимиру Далю в голову пришла идея записывать слова в блокнот и разъяснять их, тем самым положил начало составления своего толкового словаря. Служба на Черноморском флоте для Владимира Ивановича быстро закончилась. Выйдя в отставку, первое время Владимир Даль давал частные уроки, занимался репетиторством.</a:t>
            </a:r>
          </a:p>
          <a:p>
            <a:endParaRPr lang="ru-RU" dirty="0"/>
          </a:p>
        </p:txBody>
      </p:sp>
      <p:pic>
        <p:nvPicPr>
          <p:cNvPr id="7" name="Рисунок 6" descr="lugansk-muzej-dal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188640"/>
            <a:ext cx="5400600" cy="35643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ffccbaf10b09b61a1a8e557e4735fb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87824" y="116632"/>
            <a:ext cx="6012452" cy="2801000"/>
          </a:xfrm>
        </p:spPr>
      </p:pic>
      <p:sp>
        <p:nvSpPr>
          <p:cNvPr id="5" name="TextBox 4"/>
          <p:cNvSpPr txBox="1"/>
          <p:nvPr/>
        </p:nvSpPr>
        <p:spPr>
          <a:xfrm>
            <a:off x="2987824" y="3140968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Тартуский</a:t>
            </a:r>
            <a:r>
              <a:rPr lang="ru-RU" dirty="0" smtClean="0">
                <a:solidFill>
                  <a:srgbClr val="7030A0"/>
                </a:solidFill>
              </a:rPr>
              <a:t> </a:t>
            </a:r>
            <a:r>
              <a:rPr lang="ru-RU" b="1" dirty="0" smtClean="0">
                <a:solidFill>
                  <a:srgbClr val="7030A0"/>
                </a:solidFill>
              </a:rPr>
              <a:t>университет</a:t>
            </a:r>
            <a:r>
              <a:rPr lang="ru-RU" dirty="0" smtClean="0">
                <a:solidFill>
                  <a:srgbClr val="7030A0"/>
                </a:solidFill>
              </a:rPr>
              <a:t> (</a:t>
            </a:r>
            <a:r>
              <a:rPr lang="ru-RU" b="1" dirty="0" err="1" smtClean="0">
                <a:solidFill>
                  <a:srgbClr val="7030A0"/>
                </a:solidFill>
              </a:rPr>
              <a:t>Дерптский</a:t>
            </a:r>
            <a:r>
              <a:rPr lang="ru-RU" b="1" dirty="0" smtClean="0">
                <a:solidFill>
                  <a:srgbClr val="7030A0"/>
                </a:solidFill>
              </a:rPr>
              <a:t>), Эстония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188640"/>
            <a:ext cx="28083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Вскоре Владимир Иванович решает поступить в </a:t>
            </a:r>
            <a:r>
              <a:rPr lang="ru-RU" dirty="0" err="1" smtClean="0"/>
              <a:t>Дерптский</a:t>
            </a:r>
            <a:r>
              <a:rPr lang="ru-RU" dirty="0" smtClean="0"/>
              <a:t> университет, на медицинский факультет. </a:t>
            </a:r>
          </a:p>
          <a:p>
            <a:r>
              <a:rPr lang="ru-RU" dirty="0" smtClean="0"/>
              <a:t>    </a:t>
            </a:r>
            <a:r>
              <a:rPr lang="ru-RU" dirty="0" smtClean="0"/>
              <a:t> </a:t>
            </a:r>
            <a:r>
              <a:rPr lang="ru-RU" dirty="0" smtClean="0"/>
              <a:t>В 1829 году Владимир Иванович Даль окончил обучение, и став хирургом отправился на </a:t>
            </a:r>
            <a:r>
              <a:rPr lang="ru-RU" u="sng" dirty="0" smtClean="0"/>
              <a:t>русско-турецкую войну</a:t>
            </a:r>
            <a:r>
              <a:rPr lang="ru-RU" dirty="0" smtClean="0"/>
              <a:t>..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3573016"/>
            <a:ext cx="8424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Даль работал в полевом госпитале  и был на хорошем счету. </a:t>
            </a:r>
          </a:p>
          <a:p>
            <a:r>
              <a:rPr lang="ru-RU" dirty="0" smtClean="0"/>
              <a:t>         После окончания русско-турецкой войны, Владимир Иванович продолжил врачебную практику - занимался проблемами эпидемии. Его смелости можно только позавидовать. Этот мужественный врач не раз бывал в селах, где зверствовала холера. </a:t>
            </a:r>
          </a:p>
          <a:p>
            <a:r>
              <a:rPr lang="ru-RU" dirty="0" smtClean="0"/>
              <a:t>В 1832 году Даль обосновался в Санкт-Петербурге и решил сосредоточиться на литературном творчестве. Журналы публикуют его стихи и произведения, которых  накопилось очень </a:t>
            </a:r>
            <a:r>
              <a:rPr lang="ru-RU" dirty="0" smtClean="0"/>
              <a:t>много.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оренбург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76056" y="188640"/>
            <a:ext cx="3849969" cy="2480704"/>
          </a:xfrm>
        </p:spPr>
      </p:pic>
      <p:sp>
        <p:nvSpPr>
          <p:cNvPr id="5" name="TextBox 4"/>
          <p:cNvSpPr txBox="1"/>
          <p:nvPr/>
        </p:nvSpPr>
        <p:spPr>
          <a:xfrm>
            <a:off x="323528" y="188641"/>
            <a:ext cx="44644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Спустя год, Владимир Даль становится государственным служащим, был назначен чиновником по особым поручениям Оренбургского губернатора. Работа заставляла его много ездить по губернским землям, и наблюдать быт простого народа. Владимир Иванович не оставляет литературной деятельности.  Не только литературой ограничивалась научная и культурная деятельность Даля. 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3212976"/>
            <a:ext cx="82089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Владимир Иванович был разносторонним человеком, и за годы, проведенные в Оренбурге, собрал замечательную коллекцию флоры и фауны своей губернии. За проделанную работу Владимир Даль стал почетным членом Академии наук</a:t>
            </a:r>
            <a:r>
              <a:rPr lang="ru-RU" dirty="0" smtClean="0"/>
              <a:t>. </a:t>
            </a:r>
            <a:r>
              <a:rPr lang="ru-RU" dirty="0" smtClean="0"/>
              <a:t>Когда русская армия отправилась в Хивинский поход, Владимир Иванович вернулся к врачебной деятельности. По возвращению из похода, он возвращается в столицу, где начинает работать в Министерстве Внутренних Дел. Владимир Иванович не оставляет литературу и продолжает писать различные рассказы, описывать крестьянский быт и нравы простого народа. 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ижни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02063" y="0"/>
            <a:ext cx="5341937" cy="3338711"/>
          </a:xfrm>
        </p:spPr>
      </p:pic>
      <p:sp>
        <p:nvSpPr>
          <p:cNvPr id="5" name="TextBox 4"/>
          <p:cNvSpPr txBox="1"/>
          <p:nvPr/>
        </p:nvSpPr>
        <p:spPr>
          <a:xfrm>
            <a:off x="251520" y="188640"/>
            <a:ext cx="338437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1849 году, он по собственному желанию отправляется в Нижний Новгород. Отсюда его направляют работать управляющим в удельную контору, в обязанности входило принимать жалобы крестьян, писать и составлять различные акты. На безвозмездной основе, здесь, Даль занимается врачебным делом, говорят, что ему приходилось даже проводить хирургические операции.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4365104"/>
            <a:ext cx="87484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Работа доставляла этому удивительному человеку удовольствие. Общение с простым народом находило отражение в его творчестве</a:t>
            </a:r>
            <a:r>
              <a:rPr lang="ru-RU" dirty="0" smtClean="0"/>
              <a:t>. </a:t>
            </a:r>
            <a:r>
              <a:rPr lang="ru-RU" dirty="0" smtClean="0"/>
              <a:t>Умер Владимир Даль в 1872 году, в Москве. Он был потрясающе разносторонним человеком, природа щедро одарила Даля умом, а он в свою очередь его широко использовал на благо общества.  Владимир Иванович увлекался ботаникой и зоологией, интересовался Даль и гомеопатией, спиритизмом.  Помимо этого он умел играть на музыкальных инструментах. Талант Владимира Ивановича Даля всегда находил отражение во всем, чем занимался этот замечательный человек.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11960" y="3356992"/>
            <a:ext cx="4608512" cy="36004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+mn-lt"/>
              </a:rPr>
              <a:t>Первое издание словаря</a:t>
            </a:r>
            <a:endParaRPr lang="ru-RU" sz="2800" b="1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4" name="Рисунок 3" descr="1267615343_p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188640"/>
            <a:ext cx="4572000" cy="304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188640"/>
            <a:ext cx="38884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2 марта 1819 года Владимир Иванович был выпущен из Морского корпуса мичманом в Черноморский флот. Морозным вечером по дороге из Петербурга в Москву на паре почтовых лошадей ехал молоденький мичман. Одежда грела плохо, юноша жался в санях. Ямщик из </a:t>
            </a:r>
            <a:r>
              <a:rPr lang="ru-RU" i="1" dirty="0" err="1" smtClean="0"/>
              <a:t>Зимогорского</a:t>
            </a:r>
            <a:r>
              <a:rPr lang="ru-RU" i="1" dirty="0" smtClean="0"/>
              <a:t> Яма (дело было в Новгородской губернии) поглядел на небо и в утешение продрогшему до костей моряку сказал</a:t>
            </a:r>
            <a:r>
              <a:rPr lang="ru-RU" dirty="0" smtClean="0"/>
              <a:t>:</a:t>
            </a:r>
          </a:p>
          <a:p>
            <a:r>
              <a:rPr lang="ru-RU" b="1" dirty="0" smtClean="0"/>
              <a:t>Ямщик:  </a:t>
            </a:r>
            <a:r>
              <a:rPr lang="ru-RU" dirty="0" smtClean="0"/>
              <a:t>Замолаживает!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3717032"/>
            <a:ext cx="87129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По-русски </a:t>
            </a:r>
            <a:r>
              <a:rPr lang="ru-RU" i="1" dirty="0" smtClean="0"/>
              <a:t>сказано, а мичману слово ямщика не </a:t>
            </a:r>
            <a:r>
              <a:rPr lang="ru-RU" i="1" dirty="0" err="1" smtClean="0"/>
              <a:t>вразумелось</a:t>
            </a:r>
            <a:r>
              <a:rPr lang="ru-RU" i="1" dirty="0" smtClean="0"/>
              <a:t>.</a:t>
            </a:r>
          </a:p>
          <a:p>
            <a:r>
              <a:rPr lang="ru-RU" b="1" dirty="0" smtClean="0"/>
              <a:t>Даль: </a:t>
            </a:r>
            <a:r>
              <a:rPr lang="ru-RU" dirty="0" smtClean="0"/>
              <a:t> Как замолаживает?</a:t>
            </a:r>
          </a:p>
          <a:p>
            <a:r>
              <a:rPr lang="ru-RU" b="1" dirty="0" smtClean="0"/>
              <a:t>Рассказчик: </a:t>
            </a:r>
            <a:r>
              <a:rPr lang="ru-RU" dirty="0" smtClean="0"/>
              <a:t>Ямщик объяснил значение незнакомого мичману слова. А тот, несмотря на мороз, выхватил из кармана записную книжку и окоченевшими руками написал:</a:t>
            </a:r>
          </a:p>
          <a:p>
            <a:r>
              <a:rPr lang="ru-RU" b="1" dirty="0" smtClean="0"/>
              <a:t>Даль </a:t>
            </a:r>
            <a:r>
              <a:rPr lang="ru-RU" dirty="0" smtClean="0"/>
              <a:t>(</a:t>
            </a:r>
            <a:r>
              <a:rPr lang="ru-RU" i="1" dirty="0" smtClean="0"/>
              <a:t>выводя в записной книжке, комментирует</a:t>
            </a:r>
            <a:r>
              <a:rPr lang="ru-RU" dirty="0" smtClean="0"/>
              <a:t>): Замолаживать – иначе </a:t>
            </a:r>
            <a:r>
              <a:rPr lang="ru-RU" dirty="0" err="1" smtClean="0"/>
              <a:t>пасмурнеть</a:t>
            </a:r>
            <a:r>
              <a:rPr lang="ru-RU" dirty="0" smtClean="0"/>
              <a:t> – в Новгородской губернии, значит заволакивать тучками, говоря о небе, клониться к ненастью…</a:t>
            </a:r>
          </a:p>
          <a:p>
            <a:r>
              <a:rPr lang="ru-RU" i="1" dirty="0" smtClean="0"/>
              <a:t>Эти </a:t>
            </a:r>
            <a:r>
              <a:rPr lang="ru-RU" i="1" dirty="0" smtClean="0"/>
              <a:t>строки, написанные на морозе 1819 года, были зародышем колоссального труда, который стал известен под названием «Толковый словарь живого великорусского зыка». Над своим словарем Даль работал 53 года.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42910" y="26236"/>
            <a:ext cx="807249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Ласковое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слово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что </a:t>
            </a: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вешний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день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Слово пуще стрелы </a:t>
            </a:r>
            <a:r>
              <a:rPr lang="ru-RU" sz="36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разит</a:t>
            </a:r>
            <a:r>
              <a:rPr lang="ru-RU" sz="36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Слово </a:t>
            </a: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обух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 от него люди гибнут.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143108" y="928670"/>
            <a:ext cx="56436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Задание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2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785786" y="1477328"/>
            <a:ext cx="792961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600" b="1" dirty="0" smtClean="0">
                <a:solidFill>
                  <a:srgbClr val="7030A0"/>
                </a:solidFill>
                <a:latin typeface="Arial Black" pitchFamily="34" charset="0"/>
                <a:cs typeface="Arial" pitchFamily="34" charset="0"/>
              </a:rPr>
              <a:t>Задание </a:t>
            </a:r>
            <a:r>
              <a:rPr lang="ru-RU" sz="3600" b="1" dirty="0" smtClean="0">
                <a:solidFill>
                  <a:srgbClr val="7030A0"/>
                </a:solidFill>
                <a:latin typeface="Arial Black" pitchFamily="34" charset="0"/>
                <a:cs typeface="Arial" pitchFamily="34" charset="0"/>
              </a:rPr>
              <a:t>3</a:t>
            </a:r>
            <a:endParaRPr lang="ru-RU" sz="3600" b="1" dirty="0" smtClean="0">
              <a:solidFill>
                <a:srgbClr val="7030A0"/>
              </a:solidFill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Найдите в словаре В.И.Даля как можно больше: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команда -  пословиц;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команда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поговорок;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команда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загадок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276</TotalTime>
  <Words>736</Words>
  <Application>Microsoft Office PowerPoint</Application>
  <PresentationFormat>Экран (4:3)</PresentationFormat>
  <Paragraphs>77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Первое издание словаря</vt:lpstr>
      <vt:lpstr>Слайд 8</vt:lpstr>
      <vt:lpstr>Слайд 9</vt:lpstr>
      <vt:lpstr> </vt:lpstr>
      <vt:lpstr>     Особенности словаря В.И.Даля:   1.Содержит более 200 000 слов и 30 000 пословиц, поговорок, загадок, служащих для пояснения смысла приводимых слов;  2.Словарь построен по алфавитно-гнездовому принципу;  3.Слова местного употребления, обозначены пометами (южное, тверское, камчатское, архангельское, западное и др.); 4.В основу словаря был положен живой народный язык; 5. Словарь охватывает лексику письменной и устной речи 19 века, а также термины различных профессий и ремёсел.</vt:lpstr>
      <vt:lpstr>«Как сокровищница меткого народного слова, Словарь Даля всегда будет спутником не только литератора, филолога, но и всякого образованного человека, интересующегося русским языком».                   Академик В. В. Виноградов </vt:lpstr>
      <vt:lpstr>Домашнее задание: Составьте один из несуществующих словарей (15-20 слов). Тематика – по выбору: - словарь слов из любимого произведения; - словарь самых вежливых слов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Кабан</cp:lastModifiedBy>
  <cp:revision>36</cp:revision>
  <dcterms:created xsi:type="dcterms:W3CDTF">2013-08-18T05:10:05Z</dcterms:created>
  <dcterms:modified xsi:type="dcterms:W3CDTF">2015-11-17T18:31:39Z</dcterms:modified>
</cp:coreProperties>
</file>