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8" r:id="rId2"/>
    <p:sldId id="265" r:id="rId3"/>
    <p:sldId id="326" r:id="rId4"/>
    <p:sldId id="325" r:id="rId5"/>
    <p:sldId id="274" r:id="rId6"/>
    <p:sldId id="309" r:id="rId7"/>
    <p:sldId id="310" r:id="rId8"/>
    <p:sldId id="329" r:id="rId9"/>
    <p:sldId id="337" r:id="rId10"/>
    <p:sldId id="312" r:id="rId11"/>
    <p:sldId id="311" r:id="rId12"/>
    <p:sldId id="335" r:id="rId13"/>
    <p:sldId id="314" r:id="rId14"/>
    <p:sldId id="313" r:id="rId15"/>
    <p:sldId id="315" r:id="rId16"/>
    <p:sldId id="336" r:id="rId17"/>
    <p:sldId id="317" r:id="rId18"/>
    <p:sldId id="330" r:id="rId19"/>
    <p:sldId id="319" r:id="rId20"/>
    <p:sldId id="320" r:id="rId21"/>
    <p:sldId id="331" r:id="rId22"/>
    <p:sldId id="334" r:id="rId23"/>
    <p:sldId id="333" r:id="rId24"/>
    <p:sldId id="322" r:id="rId25"/>
    <p:sldId id="33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66"/>
    <a:srgbClr val="FF7C80"/>
    <a:srgbClr val="C14B89"/>
    <a:srgbClr val="FEB4F0"/>
    <a:srgbClr val="FFFF66"/>
    <a:srgbClr val="FF9900"/>
    <a:srgbClr val="FC8C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6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D9F1-315D-42F7-A151-0E0B55AEA15A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079CA-24A4-41D4-AB02-B4C0D2394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B0EB-7964-46E5-AF8B-AF676A1FE6C7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7594-C8AD-433C-A4AE-4ED300117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91;&#1088;&#1086;&#1082;&#1080;\&#1048;&#1089;&#1082;&#1091;&#1089;&#1089;&#1090;&#1074;&#1086;%20&#1073;&#1072;&#1083;&#1077;&#1090;&#1072;\&#1063;&#1072;&#1081;&#1082;&#1086;&#1074;&#1089;&#1082;&#1080;&#1081;%20-%20&#1041;&#1072;&#1083;&#1077;&#1090;%20&#1065;&#1077;&#1083;&#1082;&#1091;&#1085;&#1095;&#1080;&#1082;%20&#1042;&#1072;&#1083;&#1100;&#1089;%20&#1094;&#1074;&#1077;&#1090;&#1086;&#1074;%20%20(audiopoisk.com)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91;&#1088;&#1086;&#1082;&#1080;\&#1048;&#1089;&#1082;&#1091;&#1089;&#1089;&#1090;&#1074;&#1086;%20&#1073;&#1072;&#1083;&#1077;&#1090;&#1072;\&#1071;&#1087;&#1086;&#1085;&#1089;&#1082;&#1080;&#1081;%20&#1073;&#1072;&#1083;&#1077;&#1090;.mp4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album.foto.ru:8080/photos/pr0/141148/20684.jpg" TargetMode="Externa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91;&#1088;&#1086;&#1082;&#1080;\&#1048;&#1089;&#1082;&#1091;&#1089;&#1089;&#1090;&#1074;&#1086;%20&#1073;&#1072;&#1083;&#1077;&#1090;&#1072;\&#1063;&#1072;&#1081;&#1082;&#1086;&#1074;&#1089;&#1082;&#1080;&#1081;%20-%20&#1041;&#1072;&#1083;&#1077;&#1090;%20&#1065;&#1077;&#1083;&#1082;&#1091;&#1085;&#1095;&#1080;&#1082;%20&#1042;&#1072;&#1083;&#1100;&#1089;%20&#1094;&#1074;&#1077;&#1090;&#1086;&#1074;%20%20(audiopoisk.com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hyperlink" Target="http://qiq.ws/media/npict/1102/big/pro_ljubov_ko_dnju_svjatogo_valentina_106_foto_926960.jpe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i035.radikal.ru/1103/01/62d769f976ae.jpg" TargetMode="External"/><Relationship Id="rId7" Type="http://schemas.openxmlformats.org/officeDocument/2006/relationships/hyperlink" Target="http://ru.wikipedia.org/wiki/%D0%A4%D0%B0%D0%B9%D0%BB:Peter_Tschaikowski.jp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frey-literatur.de/Resources/Frey-E.T.A.Hoffmann2.jpg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jpeg"/><Relationship Id="rId9" Type="http://schemas.openxmlformats.org/officeDocument/2006/relationships/hyperlink" Target="http://ru.wikipedia.org/wiki/%D0%A4%D0%B0%D0%B9%D0%BB:Tchaikovsky_Signatur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2&amp;uinfo=ww-1174-wh-550-fw-949-fh-448-pd-1&amp;p=22&amp;text=%D0%B0%D0%BD%D0%B8%D0%BC%D0%B0%D1%88%D0%BA%D0%B8%20%D0%BB%D1%8E%D0%B4%D0%B8%20%D0%B4%D0%BB%D1%8F%20%D0%BF%D1%80%D0%B5%D0%B7%D0%B5%D0%BD%D1%82%D0%B0%D1%86%D0%B8%D0%B9&amp;noreask=1&amp;pos=688&amp;rpt=simage&amp;lr=35&amp;img_url=http://iigen3.ru/uploads/posts/2013-05/thumbs/1368606138_mgqdjdsxho8jeoh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b="1" dirty="0" smtClean="0">
              <a:solidFill>
                <a:schemeClr val="tx2">
                  <a:lumMod val="50000"/>
                </a:schemeClr>
              </a:solidFill>
              <a:cs typeface="Aparajita" pitchFamily="34" charset="0"/>
            </a:endParaRP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Понятие «искусство» чаще всего используют для описания особой деятельности, направленной на отражение и преобразование мира в соответствии с эстетическими нормами, т.е. по законам прекрасного.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47864" y="764704"/>
            <a:ext cx="2214578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836712"/>
            <a:ext cx="1411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Балет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flipV="1">
            <a:off x="1907704" y="1412776"/>
            <a:ext cx="1500198" cy="50006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95536" y="1916832"/>
            <a:ext cx="1928794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060848"/>
            <a:ext cx="20882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2" name="Скругленная соединительная линия 21"/>
          <p:cNvCxnSpPr>
            <a:stCxn id="16" idx="6"/>
          </p:cNvCxnSpPr>
          <p:nvPr/>
        </p:nvCxnSpPr>
        <p:spPr>
          <a:xfrm flipV="1">
            <a:off x="2324330" y="2345460"/>
            <a:ext cx="785818" cy="2857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>
            <a:off x="2857488" y="4429132"/>
            <a:ext cx="3370696" cy="798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endCxn id="16" idx="4"/>
          </p:cNvCxnSpPr>
          <p:nvPr/>
        </p:nvCxnSpPr>
        <p:spPr>
          <a:xfrm rot="16200000" flipV="1">
            <a:off x="1156324" y="3034841"/>
            <a:ext cx="1014426" cy="607207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715140" y="1928802"/>
            <a:ext cx="2071670" cy="107157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858016" y="2000240"/>
            <a:ext cx="16934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Инструмент.</a:t>
            </a:r>
          </a:p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Симфонич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411760" y="3573016"/>
            <a:ext cx="2214578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788024" y="3573016"/>
            <a:ext cx="2214578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Скругленная соединительная линия 49"/>
          <p:cNvCxnSpPr/>
          <p:nvPr/>
        </p:nvCxnSpPr>
        <p:spPr>
          <a:xfrm rot="5400000">
            <a:off x="6679421" y="3036091"/>
            <a:ext cx="928694" cy="85725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143108" y="3643314"/>
            <a:ext cx="31149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Хореография,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танец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683568" y="4509120"/>
            <a:ext cx="2286016" cy="857256"/>
          </a:xfrm>
          <a:prstGeom prst="wedgeRoundRectCallout">
            <a:avLst>
              <a:gd name="adj1" fmla="val -1729"/>
              <a:gd name="adj2" fmla="val -7600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Танцоры, солисты,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кордебалет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 flipH="1">
            <a:off x="3286116" y="1785926"/>
            <a:ext cx="2286016" cy="714380"/>
          </a:xfrm>
          <a:prstGeom prst="wedgeRoundRectCallout">
            <a:avLst>
              <a:gd name="adj1" fmla="val -3639"/>
              <a:gd name="adj2" fmla="val -779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</a:rPr>
              <a:t>Музыкально   –   хореографический спектакль,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0" name="Скругленная прямоугольная выноска 59"/>
          <p:cNvSpPr/>
          <p:nvPr/>
        </p:nvSpPr>
        <p:spPr>
          <a:xfrm rot="21274602" flipH="1">
            <a:off x="6623759" y="4468265"/>
            <a:ext cx="2223613" cy="857256"/>
          </a:xfrm>
          <a:prstGeom prst="wedgeRoundRectCallout">
            <a:avLst>
              <a:gd name="adj1" fmla="val -1729"/>
              <a:gd name="adj2" fmla="val -7600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Театральное </a:t>
            </a:r>
            <a:r>
              <a:rPr lang="ru-RU" sz="1600" dirty="0" err="1" smtClean="0">
                <a:solidFill>
                  <a:schemeClr val="tx1"/>
                </a:solidFill>
              </a:rPr>
              <a:t>действие,костюмы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декорации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932040" y="3717032"/>
            <a:ext cx="217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Изобразительное 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искусство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2928934"/>
            <a:ext cx="22874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Литератур текст, 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Стихи. Былины, сказки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64" name="Скругленная соединительная линия 63"/>
          <p:cNvCxnSpPr>
            <a:stCxn id="38" idx="1"/>
          </p:cNvCxnSpPr>
          <p:nvPr/>
        </p:nvCxnSpPr>
        <p:spPr>
          <a:xfrm rot="16200000" flipV="1">
            <a:off x="5818828" y="886028"/>
            <a:ext cx="528938" cy="1870465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Горизонтальный свиток 68"/>
          <p:cNvSpPr/>
          <p:nvPr/>
        </p:nvSpPr>
        <p:spPr>
          <a:xfrm>
            <a:off x="2987824" y="5229200"/>
            <a:ext cx="3000396" cy="1033272"/>
          </a:xfrm>
          <a:prstGeom prst="horizontalScroll">
            <a:avLst/>
          </a:prstGeom>
          <a:solidFill>
            <a:srgbClr val="DA3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Музыкально –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хореографическийспектаспектакль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08721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pPr marL="342900" indent="-342900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5794"/>
            <a:ext cx="8640960" cy="397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БАЛЕТ</a:t>
            </a:r>
          </a:p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srgbClr val="663300"/>
                </a:solidFill>
                <a:latin typeface="Times New Roman" pitchFamily="18" charset="0"/>
              </a:rPr>
              <a:t>-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(французское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</a:rPr>
              <a:t>ballo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</a:rPr>
              <a:t>, буквально - танец). Музыкально   –   хореографический спектакль,   в     котором      органически сочетаются музыка, танец, драматическое действие   и   элементы  изобразительного искусства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08721"/>
            <a:ext cx="824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pPr marL="342900" indent="-342900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5794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Какие виды искусства сочетает в себе балет?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Когда и где появился балет?</a:t>
            </a:r>
          </a:p>
          <a:p>
            <a:pPr marL="342900" indent="-342900">
              <a:buAutoNum type="arabicPeriod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Назовите отечественных танцоров и хореографов</a:t>
            </a:r>
          </a:p>
          <a:p>
            <a:endParaRPr lang="ru-RU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Лучшие отечественные танцоры и  хореографы.</a:t>
            </a:r>
          </a:p>
        </p:txBody>
      </p:sp>
      <p:pic>
        <p:nvPicPr>
          <p:cNvPr id="24578" name="Picture 2" descr="http://www.c-cafe.ru/days/bio/38/pic/ulanova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429000"/>
            <a:ext cx="1992861" cy="21328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626894"/>
            <a:ext cx="29878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Легенда русского и советского балета. </a:t>
            </a:r>
            <a:r>
              <a:rPr lang="ru-RU" sz="1400" b="1" dirty="0" smtClean="0">
                <a:solidFill>
                  <a:srgbClr val="C00000"/>
                </a:solidFill>
              </a:rPr>
              <a:t>...</a:t>
            </a:r>
            <a:r>
              <a:rPr lang="ru-RU" sz="1400" dirty="0" smtClean="0">
                <a:solidFill>
                  <a:srgbClr val="C00000"/>
                </a:solidFill>
              </a:rPr>
              <a:t> Галина Сергеевна Уланова родилась в Санкт-Петербурге 08 января 1910 </a:t>
            </a:r>
            <a:r>
              <a:rPr lang="ru-RU" sz="1400" b="1" dirty="0" smtClean="0">
                <a:solidFill>
                  <a:srgbClr val="C00000"/>
                </a:solidFill>
              </a:rPr>
              <a:t>...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80" name="Picture 4" descr="http://www.elementdance.ru/upload/medialibrary/979/eqlglsnk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016481"/>
            <a:ext cx="2016224" cy="27629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59832" y="4869160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Народная артистка СССР 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Майя ПЛИСЕЦКАЯ</a:t>
            </a:r>
            <a:r>
              <a:rPr lang="ru-RU" sz="1400" dirty="0" smtClean="0">
                <a:solidFill>
                  <a:srgbClr val="C00000"/>
                </a:solidFill>
              </a:rPr>
              <a:t>. 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30900" y="-1118730"/>
            <a:ext cx="2882199" cy="22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4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</a:t>
            </a:r>
          </a:p>
        </p:txBody>
      </p:sp>
      <p:pic>
        <p:nvPicPr>
          <p:cNvPr id="24582" name="Picture 6" descr="Владимир Васильев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4000013"/>
            <a:ext cx="1984874" cy="19616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00192" y="602128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  <a:cs typeface="Arial" pitchFamily="34" charset="0"/>
              </a:rPr>
              <a:t>«Золотая пара балета ХХ века» - Владимир Васильев и Екатерина Максимова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4584" name="Picture 8" descr="http://www.yuga.ru/media/m357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4208" y="1052736"/>
            <a:ext cx="1983733" cy="15711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940152" y="270892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Выдающийся балетмейстер </a:t>
            </a:r>
            <a:r>
              <a:rPr lang="ru-RU" sz="1600" i="1" dirty="0" smtClean="0">
                <a:solidFill>
                  <a:srgbClr val="C00000"/>
                </a:solidFill>
              </a:rPr>
              <a:t>Юрий Григорович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1.01 1927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55650" y="5516563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482597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100" b="1" dirty="0" smtClean="0">
                <a:solidFill>
                  <a:srgbClr val="0070C0"/>
                </a:solidFill>
              </a:rPr>
              <a:t>В основу балета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88024" y="692696"/>
            <a:ext cx="3129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endParaRPr lang="ru-RU" sz="32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311275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1520" y="1196752"/>
            <a:ext cx="4457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Times New Roman" pitchFamily="18" charset="0"/>
              </a:rPr>
              <a:t>Берётся «книжечка» -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…? 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28680" name="Picture 8" descr="sadko_b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64496" y="4005064"/>
            <a:ext cx="1683967" cy="10432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3" dist="53882" dir="13500000">
              <a:srgbClr val="663300">
                <a:alpha val="50000"/>
              </a:srgbClr>
            </a:prstShdw>
          </a:effectLst>
        </p:spPr>
      </p:pic>
      <p:pic>
        <p:nvPicPr>
          <p:cNvPr id="28681" name="Picture 9" descr="nutcr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80" y="836712"/>
            <a:ext cx="1581770" cy="973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3" dist="53882" dir="13500000">
              <a:srgbClr val="663300">
                <a:alpha val="50000"/>
              </a:srgbClr>
            </a:prst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95536" y="1700808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ЛИБРЕТТО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20486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(итал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ьянское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libretto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буквально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книжечка)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	 К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раткое изложение содержания оперы,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оперетты,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балета.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ибретто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представляет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литературно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-драматическую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основу оперы.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520" y="3717032"/>
            <a:ext cx="5099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Основа и создатели балета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51520" y="4653136"/>
            <a:ext cx="1535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</a:rPr>
              <a:t>Музыка</a:t>
            </a:r>
          </a:p>
          <a:p>
            <a:r>
              <a:rPr lang="ru-RU" sz="2800" b="1" dirty="0">
                <a:solidFill>
                  <a:srgbClr val="6600CC"/>
                </a:solidFill>
              </a:rPr>
              <a:t>Танец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flipV="1">
            <a:off x="1763688" y="4922481"/>
            <a:ext cx="1656183" cy="45719"/>
          </a:xfrm>
          <a:prstGeom prst="rightArrow">
            <a:avLst>
              <a:gd name="adj1" fmla="val 50000"/>
              <a:gd name="adj2" fmla="val 517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1763688" y="5373216"/>
            <a:ext cx="1584176" cy="73025"/>
          </a:xfrm>
          <a:prstGeom prst="rightArrow">
            <a:avLst>
              <a:gd name="adj1" fmla="val 50000"/>
              <a:gd name="adj2" fmla="val 517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707904" y="4725144"/>
            <a:ext cx="2706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</a:rPr>
              <a:t>Композитор</a:t>
            </a:r>
          </a:p>
          <a:p>
            <a:r>
              <a:rPr lang="ru-RU" sz="2800" b="1" dirty="0">
                <a:solidFill>
                  <a:srgbClr val="6600CC"/>
                </a:solidFill>
              </a:rPr>
              <a:t>Балетмейстер</a:t>
            </a:r>
          </a:p>
        </p:txBody>
      </p:sp>
      <p:pic>
        <p:nvPicPr>
          <p:cNvPr id="24" name="Picture 13" descr="ле озер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5445224"/>
            <a:ext cx="163157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4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276872"/>
            <a:ext cx="22780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Чайковский 8 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CEF"/>
              </a:clrFrom>
              <a:clrTo>
                <a:srgbClr val="FEFCEF">
                  <a:alpha val="0"/>
                </a:srgbClr>
              </a:clrTo>
            </a:clrChange>
            <a:lum bright="-24000" contrast="30000"/>
            <a:grayscl/>
          </a:blip>
          <a:srcRect/>
          <a:stretch>
            <a:fillRect/>
          </a:stretch>
        </p:blipFill>
        <p:spPr bwMode="auto">
          <a:xfrm>
            <a:off x="7286644" y="4286256"/>
            <a:ext cx="1714512" cy="21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3200"/>
          <p:cNvPicPr>
            <a:picLocks noChangeAspect="1" noChangeArrowheads="1"/>
          </p:cNvPicPr>
          <p:nvPr/>
        </p:nvPicPr>
        <p:blipFill>
          <a:blip r:embed="rId4" cstate="email">
            <a:lum bright="-12000"/>
          </a:blip>
          <a:srcRect/>
          <a:stretch>
            <a:fillRect/>
          </a:stretch>
        </p:blipFill>
        <p:spPr bwMode="auto">
          <a:xfrm>
            <a:off x="214282" y="4643446"/>
            <a:ext cx="1597932" cy="200231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3" dist="53882" dir="13500000">
              <a:srgbClr val="663300">
                <a:alpha val="50000"/>
              </a:srgbClr>
            </a:prstShdw>
          </a:effectLst>
        </p:spPr>
      </p:pic>
      <p:sp>
        <p:nvSpPr>
          <p:cNvPr id="19" name="TextBox 18"/>
          <p:cNvSpPr txBox="1"/>
          <p:nvPr/>
        </p:nvSpPr>
        <p:spPr>
          <a:xfrm>
            <a:off x="120289" y="214290"/>
            <a:ext cx="90237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Балет «Щелкунчик»</a:t>
            </a:r>
          </a:p>
          <a:p>
            <a:r>
              <a:rPr lang="ru-RU" sz="2800" b="1" dirty="0" smtClean="0"/>
              <a:t>1.Что положено в основу либретто балета «Щелкунчик»</a:t>
            </a:r>
          </a:p>
          <a:p>
            <a:r>
              <a:rPr lang="ru-RU" sz="2800" b="1" dirty="0" smtClean="0"/>
              <a:t>2. Благодаря творчеству каких замечательных мастеров был создан балет?</a:t>
            </a:r>
          </a:p>
          <a:p>
            <a:r>
              <a:rPr lang="ru-RU" sz="2800" b="1" dirty="0" smtClean="0"/>
              <a:t>3. В чем содержание?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276872"/>
            <a:ext cx="22780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Чайковский 8 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CEF"/>
              </a:clrFrom>
              <a:clrTo>
                <a:srgbClr val="FEFCEF">
                  <a:alpha val="0"/>
                </a:srgbClr>
              </a:clrTo>
            </a:clrChange>
            <a:lum bright="-24000" contrast="30000"/>
            <a:grayscl/>
          </a:blip>
          <a:srcRect/>
          <a:stretch>
            <a:fillRect/>
          </a:stretch>
        </p:blipFill>
        <p:spPr bwMode="auto">
          <a:xfrm>
            <a:off x="7286644" y="4286256"/>
            <a:ext cx="1714512" cy="21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3200"/>
          <p:cNvPicPr>
            <a:picLocks noChangeAspect="1" noChangeArrowheads="1"/>
          </p:cNvPicPr>
          <p:nvPr/>
        </p:nvPicPr>
        <p:blipFill>
          <a:blip r:embed="rId4" cstate="email">
            <a:lum bright="-12000"/>
          </a:blip>
          <a:srcRect/>
          <a:stretch>
            <a:fillRect/>
          </a:stretch>
        </p:blipFill>
        <p:spPr bwMode="auto">
          <a:xfrm>
            <a:off x="214282" y="4643446"/>
            <a:ext cx="1597932" cy="200231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3" dist="53882" dir="13500000">
              <a:srgbClr val="663300">
                <a:alpha val="50000"/>
              </a:srgbClr>
            </a:prst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03648" y="3356992"/>
            <a:ext cx="17319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5A2D00"/>
                </a:solidFill>
                <a:latin typeface="Monotype Corsiva" pitchFamily="66" charset="0"/>
              </a:rPr>
              <a:t>Мариус</a:t>
            </a:r>
            <a:r>
              <a:rPr lang="ru-RU" sz="2000" b="1" dirty="0">
                <a:solidFill>
                  <a:srgbClr val="5A2D00"/>
                </a:solidFill>
                <a:latin typeface="Monotype Corsiva" pitchFamily="66" charset="0"/>
              </a:rPr>
              <a:t> Петипа</a:t>
            </a:r>
            <a:r>
              <a:rPr lang="ru-RU" sz="3200" b="1" dirty="0">
                <a:solidFill>
                  <a:srgbClr val="5A2D00"/>
                </a:solidFill>
                <a:latin typeface="Monotype Corsiva" pitchFamily="66" charset="0"/>
              </a:rPr>
              <a:t/>
            </a:r>
            <a:br>
              <a:rPr lang="ru-RU" sz="3200" b="1" dirty="0">
                <a:solidFill>
                  <a:srgbClr val="5A2D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663300"/>
                </a:solidFill>
                <a:latin typeface="Times New Roman" pitchFamily="18" charset="0"/>
              </a:rPr>
              <a:t>Балетмейстер </a:t>
            </a:r>
            <a:r>
              <a:rPr lang="ru-RU" sz="1200" dirty="0">
                <a:solidFill>
                  <a:srgbClr val="6A3A1C"/>
                </a:solidFill>
                <a:latin typeface="Times New Roman" pitchFamily="18" charset="0"/>
              </a:rPr>
              <a:t/>
            </a:r>
            <a:br>
              <a:rPr lang="ru-RU" sz="1200" dirty="0">
                <a:solidFill>
                  <a:srgbClr val="6A3A1C"/>
                </a:solidFill>
                <a:latin typeface="Times New Roman" pitchFamily="18" charset="0"/>
              </a:rPr>
            </a:br>
            <a:endParaRPr lang="ru-RU" sz="1200" dirty="0">
              <a:solidFill>
                <a:srgbClr val="6A3A1C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5085184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Эрнст Теодор Амадей Гофман  Сказка            «Щелкунчик и мышиный король»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372200" y="3501008"/>
            <a:ext cx="1836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A2D00"/>
                </a:solidFill>
                <a:latin typeface="Monotype Corsiva" pitchFamily="66" charset="0"/>
              </a:rPr>
              <a:t>П. И.Чайковский</a:t>
            </a:r>
            <a:br>
              <a:rPr lang="ru-RU" sz="2000" b="1" dirty="0">
                <a:solidFill>
                  <a:srgbClr val="5A2D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5A2D00"/>
                </a:solidFill>
                <a:latin typeface="Times New Roman" pitchFamily="18" charset="0"/>
              </a:rPr>
              <a:t>Композитор</a:t>
            </a: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5572132" y="2500306"/>
            <a:ext cx="3354736" cy="641753"/>
          </a:xfrm>
          <a:prstGeom prst="horizontalScroll">
            <a:avLst>
              <a:gd name="adj" fmla="val 12500"/>
            </a:avLst>
          </a:prstGeom>
          <a:solidFill>
            <a:srgbClr val="663300"/>
          </a:solidFill>
          <a:ln w="25400" algn="ctr">
            <a:solidFill>
              <a:srgbClr val="BC6F00"/>
            </a:solidFill>
            <a:round/>
            <a:headEnd/>
            <a:tailEnd/>
          </a:ln>
          <a:effectLst>
            <a:outerShdw dist="107763" dir="13500000" algn="ctr" rotWithShape="0">
              <a:srgbClr val="6633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6000" b="1" dirty="0">
                <a:solidFill>
                  <a:srgbClr val="FFFFCC"/>
                </a:solidFill>
                <a:latin typeface="Times New Roman" pitchFamily="18" charset="0"/>
              </a:rPr>
              <a:t>1892 </a:t>
            </a:r>
            <a:r>
              <a:rPr lang="ru-RU" sz="6000" b="1" dirty="0">
                <a:solidFill>
                  <a:srgbClr val="FFFFCC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289" y="764704"/>
            <a:ext cx="90237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_BodoniNovaBrk" pitchFamily="82" charset="-52"/>
              </a:rPr>
              <a:t>П.И.Чайковский  “Щелкунчик”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88640"/>
            <a:ext cx="278608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 уж полон; ложи блещут;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Партер и кресла, всё кипит;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райке нетерпеливо плещут,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И, взвившись, занавес шумит.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(А.С.Пушкин)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134076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004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571744"/>
            <a:ext cx="3786214" cy="397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571744"/>
            <a:ext cx="2555776" cy="402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2857520" cy="398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924944"/>
            <a:ext cx="9144000" cy="4149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88640"/>
            <a:ext cx="27860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134076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924944"/>
            <a:ext cx="9144000" cy="4149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78592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 балет «</a:t>
            </a:r>
            <a:r>
              <a:rPr lang="ru-RU" dirty="0" err="1" smtClean="0"/>
              <a:t>Щелкнчик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780928"/>
            <a:ext cx="72342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Понравилась ли вам эта музыка? Расскажите о свих впечатлениях. </a:t>
            </a:r>
            <a:br>
              <a:rPr lang="ru-RU" b="1" dirty="0" smtClean="0"/>
            </a:br>
            <a:r>
              <a:rPr lang="ru-RU" b="1" dirty="0" smtClean="0"/>
              <a:t>- Что вы услышали в этой музыке? </a:t>
            </a:r>
            <a:br>
              <a:rPr lang="ru-RU" b="1" dirty="0" smtClean="0"/>
            </a:br>
            <a:r>
              <a:rPr lang="ru-RU" b="1" dirty="0" smtClean="0"/>
              <a:t>- Какие чувства вас охватили? </a:t>
            </a:r>
            <a:br>
              <a:rPr lang="ru-RU" b="1" dirty="0" smtClean="0"/>
            </a:br>
            <a:r>
              <a:rPr lang="ru-RU" b="1" dirty="0" smtClean="0"/>
              <a:t>- Какое настроение осталось после прослушивания музыки? </a:t>
            </a:r>
            <a:br>
              <a:rPr lang="ru-RU" b="1" dirty="0" smtClean="0"/>
            </a:br>
            <a:r>
              <a:rPr lang="ru-RU" b="1" dirty="0" smtClean="0"/>
              <a:t>-Представляли ли вы что-нибудь себе, когда слушали эту музыку?</a:t>
            </a:r>
            <a:endParaRPr lang="en-US" b="1" dirty="0" smtClean="0"/>
          </a:p>
          <a:p>
            <a:r>
              <a:rPr lang="ru-RU" b="1" dirty="0" smtClean="0"/>
              <a:t> Расскажите, что именно… </a:t>
            </a:r>
          </a:p>
          <a:p>
            <a:r>
              <a:rPr lang="ru-RU" b="1" dirty="0" smtClean="0"/>
              <a:t>Далее продолжается работа по группам</a:t>
            </a:r>
            <a:r>
              <a:rPr lang="en-US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4652555"/>
            <a:ext cx="2455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1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1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1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1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2500306"/>
            <a:ext cx="5884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DA3266"/>
                </a:solidFill>
              </a:rPr>
              <a:t>«Что я чувствую, вижу, слушая музыку?» </a:t>
            </a:r>
            <a:endParaRPr lang="ru-RU" sz="2400" dirty="0">
              <a:solidFill>
                <a:srgbClr val="DA3266"/>
              </a:solidFill>
            </a:endParaRPr>
          </a:p>
        </p:txBody>
      </p:sp>
      <p:pic>
        <p:nvPicPr>
          <p:cNvPr id="12" name="Чайковский - Балет Щелкунчик Вальс цветов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357290" y="2643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8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Язык искусства воплощается в композиции, форме, фактуре, ритме, тоне, интенсивности.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b="1" dirty="0" smtClean="0">
              <a:solidFill>
                <a:schemeClr val="tx2">
                  <a:lumMod val="50000"/>
                </a:schemeClr>
              </a:solidFill>
              <a:cs typeface="Aparajita" pitchFamily="34" charset="0"/>
            </a:endParaRP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1714488"/>
            <a:ext cx="8521504" cy="469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429000"/>
            <a:ext cx="889248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  <a:t>2  </a:t>
            </a:r>
            <a:r>
              <a:rPr lang="ru-RU" sz="1600" b="1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  <a:t>группа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  <a:t>Закройте глаза, слушая музыку, и представив образ, созданный композитором, попробуйте движениями рук передать ее характер (задание выполняется под звучащую музыку).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  <a:t> 3 </a:t>
            </a:r>
            <a:r>
              <a:rPr lang="ru-RU" sz="1600" b="1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  <a:t>группа</a:t>
            </a:r>
            <a:r>
              <a:rPr lang="en-US" sz="1600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  <a:t>:</a:t>
            </a:r>
            <a:r>
              <a:rPr lang="ru-RU" sz="1600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1600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600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  <a:t>- Представьте себя в роли художников, постарайтесь увидеть и нарисовать  музыку в цвете. Выберите те цвета, которые больше всего подходят к данной музыке. </a:t>
            </a:r>
            <a:br>
              <a:rPr lang="ru-RU" sz="1600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600" dirty="0" smtClean="0">
                <a:solidFill>
                  <a:srgbClr val="012222"/>
                </a:solidFill>
                <a:latin typeface="Verdana"/>
                <a:ea typeface="Times New Roman"/>
                <a:cs typeface="Times New Roman"/>
              </a:rPr>
              <a:t>- Подумайте, какими линиями в рисунке можно передать характер этой музыки.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12222"/>
                </a:solidFill>
                <a:latin typeface="Verdana"/>
                <a:ea typeface="Calibri"/>
                <a:cs typeface="Times New Roman"/>
              </a:rPr>
              <a:t>        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 группа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 слов выбери те, которые подходят для этой музыки: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1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1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1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78651">
            <a:off x="6601933" y="1289327"/>
            <a:ext cx="2304256" cy="43204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Радостная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98229">
            <a:off x="302327" y="1220047"/>
            <a:ext cx="2304256" cy="4320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1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Бурная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764704"/>
            <a:ext cx="2304256" cy="432048"/>
          </a:xfrm>
          <a:prstGeom prst="rect">
            <a:avLst/>
          </a:prstGeom>
          <a:solidFill>
            <a:srgbClr val="FEB4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1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нежная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1306425">
            <a:off x="1417875" y="2158330"/>
            <a:ext cx="2304256" cy="43204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Певучая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1484784"/>
            <a:ext cx="2304256" cy="43204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1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трагическая</a:t>
            </a:r>
            <a:r>
              <a:rPr lang="ru-RU" b="1" dirty="0" smtClean="0">
                <a:solidFill>
                  <a:srgbClr val="01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0503393">
            <a:off x="4149577" y="2051227"/>
            <a:ext cx="2304256" cy="432048"/>
          </a:xfrm>
          <a:prstGeom prst="rect">
            <a:avLst/>
          </a:prstGeom>
          <a:solidFill>
            <a:srgbClr val="C14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1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лирическая </a:t>
            </a:r>
            <a:br>
              <a:rPr lang="ru-RU" b="1" dirty="0" smtClean="0">
                <a:solidFill>
                  <a:srgbClr val="01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20735225">
            <a:off x="6375460" y="2923157"/>
            <a:ext cx="2304256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Задумчивая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01011">
            <a:off x="5584572" y="2297558"/>
            <a:ext cx="2304256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Энергичная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924944"/>
            <a:ext cx="2304256" cy="4320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суровая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342094">
            <a:off x="3291618" y="3038335"/>
            <a:ext cx="2304256" cy="43204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возвышенная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68760"/>
            <a:ext cx="840108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1. </a:t>
            </a:r>
            <a:r>
              <a:rPr lang="ru-RU" sz="4000" b="1" dirty="0" err="1" smtClean="0"/>
              <a:t>Балет=...+</a:t>
            </a:r>
            <a:r>
              <a:rPr lang="ru-RU" sz="4000" b="1" dirty="0" smtClean="0"/>
              <a:t>…..+…..+……   2балла</a:t>
            </a:r>
          </a:p>
          <a:p>
            <a:pPr>
              <a:buNone/>
            </a:pPr>
            <a:r>
              <a:rPr lang="ru-RU" sz="4000" b="1" i="1" dirty="0" smtClean="0"/>
              <a:t>2. Балет </a:t>
            </a:r>
            <a:r>
              <a:rPr lang="ru-RU" sz="4000" b="1" i="1" dirty="0" err="1" smtClean="0"/>
              <a:t>создают=</a:t>
            </a:r>
            <a:r>
              <a:rPr lang="ru-RU" sz="4000" b="1" i="1" dirty="0" smtClean="0"/>
              <a:t>…+…+…+ 2балла</a:t>
            </a:r>
          </a:p>
          <a:p>
            <a:pPr>
              <a:buNone/>
            </a:pPr>
            <a:r>
              <a:rPr lang="ru-RU" sz="4000" b="1" i="1" dirty="0" smtClean="0"/>
              <a:t>3. Балет нужен для … 1 балл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 на урока: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чем  художественное единство музыки и литературы с жанром балета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Японский балет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85720" y="428604"/>
            <a:ext cx="8501122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http://eventcatalog.ru/upload/41866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1490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А к следующему уроку я попрошу Вас найти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имена композиторов,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которые писали музыку к балету на сказочный сюжет. Кто эти композиторы? Какие балеты? На чьи сказки? Привести в тетради 2-3примера.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2. Составить 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синквейн</a:t>
            </a:r>
            <a:r>
              <a:rPr lang="ru-RU" sz="2800" b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по теме «Балет»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«Все виды искусства служат главному искусству —</a:t>
            </a:r>
            <a:b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искусству жить на Земле».</a:t>
            </a:r>
            <a: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4055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4911819" cy="3910485"/>
          </a:xfrm>
          <a:prstGeom prst="rect">
            <a:avLst/>
          </a:prstGeom>
        </p:spPr>
      </p:pic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2066" y="2714620"/>
            <a:ext cx="3455119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500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</a:rPr>
              <a:t>Форма существования искусства — художественное произведение (поэма, картина, спектакль, кинофильм и т.д.).</a:t>
            </a:r>
            <a:r>
              <a:rPr lang="ru-RU" sz="4000" dirty="0" smtClean="0"/>
              <a:t>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b="1" dirty="0" smtClean="0">
              <a:solidFill>
                <a:schemeClr val="tx2">
                  <a:lumMod val="50000"/>
                </a:schemeClr>
              </a:solidFill>
              <a:cs typeface="Aparajita" pitchFamily="34" charset="0"/>
            </a:endParaRP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 descr="01labf9r413058252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628775"/>
            <a:ext cx="42116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rezden-2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2924175"/>
            <a:ext cx="27765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57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1700213"/>
            <a:ext cx="3779837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b="1" dirty="0" smtClean="0">
              <a:solidFill>
                <a:schemeClr val="tx2">
                  <a:lumMod val="50000"/>
                </a:schemeClr>
              </a:solidFill>
              <a:cs typeface="Aparajita" pitchFamily="34" charset="0"/>
            </a:endParaRP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1448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</a:rPr>
              <a:t>Средства для воспроизведения реальной действительности: для литературы это слово, для музыки — звук, для изобразительного искусства — цвет, для скульптуры — объем.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а 56 из 422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Артем\Desktop\песни к 23 февраля\музыкальые анимашки\muzikaa-1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212976"/>
            <a:ext cx="864096" cy="1728192"/>
          </a:xfrm>
          <a:prstGeom prst="rect">
            <a:avLst/>
          </a:prstGeom>
          <a:noFill/>
        </p:spPr>
      </p:pic>
      <p:pic>
        <p:nvPicPr>
          <p:cNvPr id="5" name="Picture 3" descr="E:\Оксана 2\анимашки муз\Окси\46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7191">
            <a:off x="3238572" y="912540"/>
            <a:ext cx="1678832" cy="47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божья коровк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364710"/>
            <a:ext cx="864096" cy="81306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Чайковский - Балет Щелкунчик Вальс цветов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034" y="571480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_BodoniNovaBrk" pitchFamily="82" charset="-52"/>
              </a:rPr>
              <a:t>Какой это вид искусства?</a:t>
            </a:r>
            <a:endParaRPr lang="ru-RU" sz="3600" dirty="0">
              <a:solidFill>
                <a:srgbClr val="0070C0"/>
              </a:solidFill>
              <a:latin typeface="a_BodoniNovaBrk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68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3 из 422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4" descr="Eventika200508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754" y="2276872"/>
            <a:ext cx="1756245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Чайковски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4550488"/>
            <a:ext cx="1621385" cy="2046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2" descr="Глинка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260648"/>
            <a:ext cx="1751752" cy="2220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3" descr="post-11-1260314448"/>
          <p:cNvPicPr>
            <a:picLocks noChangeAspect="1" noChangeArrowheads="1"/>
          </p:cNvPicPr>
          <p:nvPr/>
        </p:nvPicPr>
        <p:blipFill>
          <a:blip r:embed="rId7" cstate="email">
            <a:lum bright="-6000"/>
          </a:blip>
          <a:srcRect/>
          <a:stretch>
            <a:fillRect/>
          </a:stretch>
        </p:blipFill>
        <p:spPr bwMode="auto">
          <a:xfrm rot="16904886">
            <a:off x="6408314" y="1632423"/>
            <a:ext cx="1260217" cy="1540165"/>
          </a:xfrm>
          <a:prstGeom prst="rect">
            <a:avLst/>
          </a:prstGeom>
          <a:noFill/>
        </p:spPr>
      </p:pic>
      <p:pic>
        <p:nvPicPr>
          <p:cNvPr id="8" name="Picture 20" descr="арфа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559824" y="2852936"/>
            <a:ext cx="1584176" cy="1814998"/>
          </a:xfrm>
          <a:prstGeom prst="rect">
            <a:avLst/>
          </a:prstGeom>
          <a:noFill/>
        </p:spPr>
      </p:pic>
      <p:pic>
        <p:nvPicPr>
          <p:cNvPr id="1025" name="Picture 1" descr="C:\Users\Артем\Desktop\МЮЗИКЛЫ ОПЕРЫ БАЛЕТЫ\Спящая красавица\фото муз\72029764_tmp1[1]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7824" y="4221088"/>
            <a:ext cx="2736304" cy="1801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55776" y="3212976"/>
            <a:ext cx="4627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</a:rPr>
              <a:t>Всех подружила…</a:t>
            </a:r>
          </a:p>
        </p:txBody>
      </p:sp>
      <p:pic>
        <p:nvPicPr>
          <p:cNvPr id="11" name="Picture 10" descr="CC00055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212976"/>
            <a:ext cx="1295549" cy="129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2448272" cy="202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Кипренский1"/>
          <p:cNvPicPr>
            <a:picLocks noChangeAspect="1" noChangeArrowheads="1"/>
          </p:cNvPicPr>
          <p:nvPr/>
        </p:nvPicPr>
        <p:blipFill>
          <a:blip r:embed="rId12" cstate="email">
            <a:lum bright="-6000"/>
          </a:blip>
          <a:srcRect/>
          <a:stretch>
            <a:fillRect/>
          </a:stretch>
        </p:blipFill>
        <p:spPr bwMode="auto">
          <a:xfrm>
            <a:off x="683568" y="187922"/>
            <a:ext cx="1187624" cy="1549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 descr="napishi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15616" y="908720"/>
            <a:ext cx="1224136" cy="7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Артем\Desktop\В ЖЕСТКИЙ ДИСК\лагерь Суко\130720133272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60232" y="5348325"/>
            <a:ext cx="2304256" cy="132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979712" y="3573016"/>
            <a:ext cx="53222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Картинка 1 из 21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2746638"/>
            <a:ext cx="2195736" cy="2987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04248" y="5733256"/>
            <a:ext cx="1689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Мариус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Петип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хореограф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Картинка 36 из 435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60648"/>
            <a:ext cx="286905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75856" y="35010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Эрнст Теодор Амадей Гофман     писатель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" name="Picture 4" descr="фото">
            <a:hlinkClick r:id="rId7" tooltip="фото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2348880"/>
            <a:ext cx="2088232" cy="2771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2" descr="http://upload.wikimedia.org/wikipedia/commons/thumb/c/c1/Tchaikovsky_Signature.svg/250px-Tchaikovsky_Signature.svg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17232"/>
            <a:ext cx="2843808" cy="6798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композитор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4581128"/>
            <a:ext cx="4591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DA3266"/>
                  </a:solidFill>
                </a:ln>
                <a:solidFill>
                  <a:srgbClr val="FFC000"/>
                </a:solidFill>
              </a:rPr>
              <a:t>Какой вид </a:t>
            </a:r>
          </a:p>
          <a:p>
            <a:pPr algn="ctr"/>
            <a:r>
              <a:rPr lang="ru-RU" sz="2800" b="1" dirty="0" smtClean="0">
                <a:ln>
                  <a:solidFill>
                    <a:srgbClr val="DA3266"/>
                  </a:solidFill>
                </a:ln>
                <a:solidFill>
                  <a:srgbClr val="FFC000"/>
                </a:solidFill>
              </a:rPr>
              <a:t>искусства</a:t>
            </a:r>
          </a:p>
          <a:p>
            <a:pPr algn="ctr"/>
            <a:r>
              <a:rPr lang="ru-RU" sz="2800" b="1" dirty="0" smtClean="0">
                <a:ln>
                  <a:solidFill>
                    <a:srgbClr val="DA3266"/>
                  </a:solidFill>
                </a:ln>
                <a:solidFill>
                  <a:srgbClr val="FFC000"/>
                </a:solidFill>
              </a:rPr>
              <a:t> получится при союзе этих </a:t>
            </a:r>
          </a:p>
          <a:p>
            <a:pPr algn="ctr"/>
            <a:r>
              <a:rPr lang="ru-RU" sz="2800" b="1" dirty="0" smtClean="0">
                <a:ln>
                  <a:solidFill>
                    <a:srgbClr val="DA3266"/>
                  </a:solidFill>
                </a:ln>
                <a:solidFill>
                  <a:srgbClr val="FFC000"/>
                </a:solidFill>
              </a:rPr>
              <a:t>профессий?</a:t>
            </a:r>
            <a:endParaRPr lang="ru-RU" sz="2800" b="1" dirty="0">
              <a:ln>
                <a:solidFill>
                  <a:srgbClr val="DA3266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Искусство балета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urunews.info/uploads/posts/2013-05/1368606620_teerqqo3sprb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 на урока: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Выявить художественное единство музыки и литературы с жанром балета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5614</TotalTime>
  <Words>471</Words>
  <Application>Microsoft Office PowerPoint</Application>
  <PresentationFormat>Экран (4:3)</PresentationFormat>
  <Paragraphs>114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Язык искусства воплощается в композиции, форме, фактуре, ритме, тоне, интенсивности.</vt:lpstr>
      <vt:lpstr>Форма существования искусства — художественное произведение (поэма, картина, спектакль, кинофильм и т.д.). </vt:lpstr>
      <vt:lpstr>Слайд 4</vt:lpstr>
      <vt:lpstr>Слайд 5</vt:lpstr>
      <vt:lpstr>Слайд 6</vt:lpstr>
      <vt:lpstr>Слайд 7</vt:lpstr>
      <vt:lpstr>Искусство балета </vt:lpstr>
      <vt:lpstr>Вопрос на урока: </vt:lpstr>
      <vt:lpstr>Слайд 10</vt:lpstr>
      <vt:lpstr>Слайд 11</vt:lpstr>
      <vt:lpstr>Слайд 12</vt:lpstr>
      <vt:lpstr>Слайд 13</vt:lpstr>
      <vt:lpstr>В основу балета 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Проверь себя!</vt:lpstr>
      <vt:lpstr>Вопрос на урока: </vt:lpstr>
      <vt:lpstr> </vt:lpstr>
      <vt:lpstr>Домашнее задание </vt:lpstr>
      <vt:lpstr> «Все виды искусства служат главному искусству —  искусству жить на Земле».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Концептуальные основы  УМК по предмету «Музыка». Авторы: Г. П. Сергеева, Е. Д. Критская</dc:title>
  <dc:creator>VIT03</dc:creator>
  <cp:lastModifiedBy>user</cp:lastModifiedBy>
  <cp:revision>129</cp:revision>
  <dcterms:created xsi:type="dcterms:W3CDTF">2012-06-27T09:20:33Z</dcterms:created>
  <dcterms:modified xsi:type="dcterms:W3CDTF">2016-01-09T13:08:22Z</dcterms:modified>
</cp:coreProperties>
</file>