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245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C81FF1-943C-4AE1-8CC7-D25109AAB22F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AAFFAD-8641-46DB-9260-5901CCD6A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innougoria.ru/upload/iblock/8e7/-007.jpg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844824"/>
            <a:ext cx="6172200" cy="2016224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solidFill>
                  <a:srgbClr val="FF0000"/>
                </a:solidFill>
              </a:rPr>
              <a:t>Н.И.Ишуткинонь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эряфоц</a:t>
            </a:r>
            <a:r>
              <a:rPr lang="ru-RU" b="1" i="1" dirty="0" smtClean="0">
                <a:solidFill>
                  <a:srgbClr val="FF0000"/>
                </a:solidFill>
              </a:rPr>
              <a:t> и </a:t>
            </a:r>
            <a:r>
              <a:rPr lang="ru-RU" sz="5400" b="1" i="1" dirty="0" err="1" smtClean="0">
                <a:solidFill>
                  <a:srgbClr val="FF0000"/>
                </a:solidFill>
              </a:rPr>
              <a:t>творчествац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FF0000"/>
                </a:solidFill>
              </a:rPr>
              <a:t>За резной калиткой – лето,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Блики солнца на траве.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Вот он – праздник для поэта,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Мысли роем в голове…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Зноем, клевером и медом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Пахнут новые стихи,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Пишет их сама природа, –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Потому они легки.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В них с листвой играет ветер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И гудит, трудясь, пчела,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Ни за что бы я на свете </a:t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Не нашёл один слова…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4400" b="1" i="1" dirty="0">
                <a:solidFill>
                  <a:srgbClr val="7030A0"/>
                </a:solidFill>
              </a:rPr>
              <a:t>Всего несколько эпитетов и метафор, а сколько экспрессии и образности! Но именно эта образность вызывает в читательском сердце восхищение какой-то летящей легкостью и одновременно емкостью, заставляет видеть вокруг себя прекрасное и радоваться жизни. Эти и некоторые другие стихи поэта настолько глубоки по своему содержанию, по степени отражения чувств и переживаний, что их можно поставить в один ряд с произведениями известных отечественных поэтов.  </a:t>
            </a:r>
            <a:br>
              <a:rPr lang="ru-RU" sz="4400" b="1" i="1" dirty="0">
                <a:solidFill>
                  <a:srgbClr val="7030A0"/>
                </a:solidFill>
              </a:rPr>
            </a:br>
            <a:r>
              <a:rPr lang="ru-RU" sz="4400" b="1" i="1" dirty="0">
                <a:solidFill>
                  <a:srgbClr val="7030A0"/>
                </a:solidFill>
              </a:rPr>
              <a:t>Немало поэтических образов можно найти и в стихах, прославляющих дружбу между народами, о бедах и слёзах войны, близких поэту людях, красотах родного края и т. д. Они насыщены глаголами-метафорами, рефренами, риторическими восклицаниями, простыми и краткими предложениями, и от этого обладают удивительной динамичностью и читаются на одном дыхании. При этом автор постоянно размышляет о своем творчестве, пытается осмыслить его предназначение, высказывает сомнение, то ли и так ли он пишет, и, возможно, именно это помогает ему создавать произведения самого высокого художественно-эстетического уровня. И верится, что создаст еще не раз, поскольку ему «сам Пушкин на стихи… дал своё </a:t>
            </a:r>
            <a:r>
              <a:rPr lang="ru-RU" sz="4400" b="1" i="1" dirty="0" err="1">
                <a:solidFill>
                  <a:srgbClr val="7030A0"/>
                </a:solidFill>
              </a:rPr>
              <a:t>благословленье</a:t>
            </a:r>
            <a:r>
              <a:rPr lang="ru-RU" sz="4400" b="1" i="1" dirty="0">
                <a:solidFill>
                  <a:srgbClr val="7030A0"/>
                </a:solidFill>
              </a:rPr>
              <a:t>» («В Болдине») и он удивительно надежен в своих творческих поисках, поскольку утвердился в них давно и надолго. Убедительным подтверждением этого является признание самого поэта: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900" b="1" i="1" dirty="0">
                <a:solidFill>
                  <a:srgbClr val="FF0000"/>
                </a:solidFill>
              </a:rPr>
              <a:t>Я помню день, когда цвела сирень,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Простились мы у отчего порога.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Меня с собой манила и звала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Моя дорога.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Я шел по ней то в гору, то с горы,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Порою в кровь оттачивая ноги.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Я поседел до срока, до поры –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Трудна дорога.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Но понял я дороги этой суть,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Она проста, она доступна многим –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Идти вперед и не спешить свернуть 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С большой дороги… </a:t>
            </a:r>
            <a:br>
              <a:rPr lang="ru-RU" sz="2900" b="1" i="1" dirty="0">
                <a:solidFill>
                  <a:srgbClr val="FF0000"/>
                </a:solidFill>
              </a:rPr>
            </a:br>
            <a:r>
              <a:rPr lang="ru-RU" sz="2900" b="1" i="1" dirty="0">
                <a:solidFill>
                  <a:srgbClr val="FF0000"/>
                </a:solidFill>
              </a:rPr>
              <a:t>Моя дорога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270248" y="1340768"/>
            <a:ext cx="3657600" cy="5256584"/>
          </a:xfrm>
        </p:spPr>
        <p:txBody>
          <a:bodyPr>
            <a:noAutofit/>
          </a:bodyPr>
          <a:lstStyle/>
          <a:p>
            <a:r>
              <a:rPr lang="ru-RU" sz="1800" b="1" i="1" dirty="0">
                <a:solidFill>
                  <a:srgbClr val="0070C0"/>
                </a:solidFill>
              </a:rPr>
              <a:t>Обладая несомненным художественно-эстетическим своеобразием, неся глубоко нравственный смысл, новый сборник Николая </a:t>
            </a:r>
            <a:r>
              <a:rPr lang="ru-RU" sz="1800" b="1" i="1" dirty="0" err="1">
                <a:solidFill>
                  <a:srgbClr val="0070C0"/>
                </a:solidFill>
              </a:rPr>
              <a:t>Ишуткина</a:t>
            </a:r>
            <a:r>
              <a:rPr lang="ru-RU" sz="1800" b="1" i="1" dirty="0">
                <a:solidFill>
                  <a:srgbClr val="0070C0"/>
                </a:solidFill>
              </a:rPr>
              <a:t> – талантливого </a:t>
            </a:r>
            <a:r>
              <a:rPr lang="ru-RU" sz="1800" b="1" i="1" dirty="0" err="1">
                <a:solidFill>
                  <a:srgbClr val="0070C0"/>
                </a:solidFill>
              </a:rPr>
              <a:t>поэта-билингва</a:t>
            </a:r>
            <a:r>
              <a:rPr lang="ru-RU" sz="1800" b="1" i="1" dirty="0">
                <a:solidFill>
                  <a:srgbClr val="0070C0"/>
                </a:solidFill>
              </a:rPr>
              <a:t> Мордовии, как и все его творчество, дает надежду на национальное возрождение и духовное процветание России. Жаль только, что он вряд ли дойдет до любителей поэзии страны, поскольку вышел в свет тиражом в количестве всего 500 экземпляров.</a:t>
            </a:r>
          </a:p>
          <a:p>
            <a:endParaRPr lang="ru-RU" sz="18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http://www.goloserzi.ru/assets/images/ishutkin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432663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b="1" i="1" dirty="0">
                <a:solidFill>
                  <a:srgbClr val="FF0000"/>
                </a:solidFill>
              </a:rPr>
              <a:t>Николай Иванович </a:t>
            </a:r>
            <a:r>
              <a:rPr lang="ru-RU" b="1" i="1" dirty="0" err="1">
                <a:solidFill>
                  <a:srgbClr val="FF0000"/>
                </a:solidFill>
              </a:rPr>
              <a:t>Ишуткин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ршачсь</a:t>
            </a:r>
            <a:r>
              <a:rPr lang="ru-RU" b="1" i="1" dirty="0" smtClean="0">
                <a:solidFill>
                  <a:srgbClr val="FF0000"/>
                </a:solidFill>
              </a:rPr>
              <a:t> 28 маяйста1954 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кизоня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Симкинеа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велеса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Большеберезниковскяй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районца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Мордовия </a:t>
            </a:r>
            <a:r>
              <a:rPr lang="ru-RU" b="1" i="1" dirty="0" err="1" smtClean="0">
                <a:solidFill>
                  <a:srgbClr val="FF0000"/>
                </a:solidFill>
              </a:rPr>
              <a:t>Республикаса</a:t>
            </a:r>
            <a:r>
              <a:rPr lang="ru-RU" b="1" i="1" dirty="0" smtClean="0">
                <a:solidFill>
                  <a:srgbClr val="FF0000"/>
                </a:solidFill>
              </a:rPr>
              <a:t>. </a:t>
            </a:r>
            <a:r>
              <a:rPr lang="ru-RU" b="1" i="1" dirty="0" err="1" smtClean="0">
                <a:solidFill>
                  <a:srgbClr val="FF0000"/>
                </a:solidFill>
              </a:rPr>
              <a:t>Аляц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поэтаь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ульсь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учителькс</a:t>
            </a:r>
            <a:r>
              <a:rPr lang="ru-RU" b="1" i="1" dirty="0" smtClean="0">
                <a:solidFill>
                  <a:srgbClr val="FF0000"/>
                </a:solidFill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</a:rPr>
              <a:t>тядяц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- </a:t>
            </a:r>
            <a:r>
              <a:rPr lang="ru-RU" b="1" i="1" dirty="0" err="1" smtClean="0">
                <a:solidFill>
                  <a:srgbClr val="FF0000"/>
                </a:solidFill>
              </a:rPr>
              <a:t>колхозницаль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endParaRPr lang="ru-RU" b="1" i="1" dirty="0">
              <a:solidFill>
                <a:srgbClr val="FF0000"/>
              </a:solidFill>
            </a:endParaRPr>
          </a:p>
          <a:p>
            <a:pPr fontAlgn="base"/>
            <a:r>
              <a:rPr lang="ru-RU" b="1" i="1" dirty="0" smtClean="0">
                <a:solidFill>
                  <a:srgbClr val="FF0000"/>
                </a:solidFill>
              </a:rPr>
              <a:t>1961 </a:t>
            </a:r>
            <a:r>
              <a:rPr lang="ru-RU" b="1" i="1" dirty="0" err="1" smtClean="0">
                <a:solidFill>
                  <a:srgbClr val="FF0000"/>
                </a:solidFill>
              </a:rPr>
              <a:t>кизоня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сон </a:t>
            </a:r>
            <a:r>
              <a:rPr lang="ru-RU" b="1" i="1" dirty="0" err="1" smtClean="0">
                <a:solidFill>
                  <a:srgbClr val="FF0000"/>
                </a:solidFill>
              </a:rPr>
              <a:t>тусь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васенце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классти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Симкинскяй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восьмилетняй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школав</a:t>
            </a:r>
            <a:r>
              <a:rPr lang="ru-RU" b="1" i="1" dirty="0" smtClean="0">
                <a:solidFill>
                  <a:srgbClr val="FF0000"/>
                </a:solidFill>
              </a:rPr>
              <a:t>. 1971 </a:t>
            </a:r>
            <a:r>
              <a:rPr lang="ru-RU" b="1" i="1" dirty="0" err="1" smtClean="0">
                <a:solidFill>
                  <a:srgbClr val="FF0000"/>
                </a:solidFill>
              </a:rPr>
              <a:t>кизоня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аделазе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Шугуровскяй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среднюяй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школуать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Б</a:t>
            </a:r>
            <a:r>
              <a:rPr lang="ru-RU" b="1" i="1" dirty="0" err="1">
                <a:solidFill>
                  <a:srgbClr val="FF0000"/>
                </a:solidFill>
              </a:rPr>
              <a:t>.-</a:t>
            </a:r>
            <a:r>
              <a:rPr lang="ru-RU" b="1" i="1" dirty="0" err="1" smtClean="0">
                <a:solidFill>
                  <a:srgbClr val="FF0000"/>
                </a:solidFill>
              </a:rPr>
              <a:t>Березниковскяй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районца</a:t>
            </a:r>
            <a:r>
              <a:rPr lang="ru-RU" b="1" i="1" dirty="0" smtClean="0">
                <a:solidFill>
                  <a:srgbClr val="FF0000"/>
                </a:solidFill>
              </a:rPr>
              <a:t>.  </a:t>
            </a:r>
            <a:r>
              <a:rPr lang="ru-RU" b="1" i="1" dirty="0" err="1" smtClean="0">
                <a:solidFill>
                  <a:srgbClr val="FF0000"/>
                </a:solidFill>
              </a:rPr>
              <a:t>Сяка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smtClean="0">
                <a:solidFill>
                  <a:srgbClr val="FF0000"/>
                </a:solidFill>
              </a:rPr>
              <a:t>кизоня</a:t>
            </a:r>
            <a:r>
              <a:rPr lang="ru-RU" b="1" i="1" smtClean="0">
                <a:solidFill>
                  <a:srgbClr val="FF0000"/>
                </a:solidFill>
              </a:rPr>
              <a:t>поступил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учиться на филологический факультет Мордовского госуниверситета имени Н.П. Огарева. После окончания университета 11 лет работал корреспондентом, ст. корреспондентом, зав. отделом в газете «</a:t>
            </a:r>
            <a:r>
              <a:rPr lang="ru-RU" b="1" i="1" dirty="0" err="1">
                <a:solidFill>
                  <a:srgbClr val="FF0000"/>
                </a:solidFill>
              </a:rPr>
              <a:t>Эрзянь</a:t>
            </a:r>
            <a:r>
              <a:rPr lang="ru-RU" b="1" i="1" dirty="0">
                <a:solidFill>
                  <a:srgbClr val="FF0000"/>
                </a:solidFill>
              </a:rPr>
              <a:t> правда».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7200" dirty="0"/>
          </a:p>
        </p:txBody>
      </p:sp>
      <p:pic>
        <p:nvPicPr>
          <p:cNvPr id="5" name="Содержимое 4" descr="http://www.lib.e-mordovia.ru/Library/data/IshytkinNikolaiiIvanovich/Foto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388843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b="1" i="1" dirty="0">
                <a:solidFill>
                  <a:srgbClr val="FF0000"/>
                </a:solidFill>
              </a:rPr>
              <a:t>С 1987 года возглавляет детский эрзянский журнал «</a:t>
            </a:r>
            <a:r>
              <a:rPr lang="ru-RU" b="1" i="1" dirty="0" err="1">
                <a:solidFill>
                  <a:srgbClr val="FF0000"/>
                </a:solidFill>
              </a:rPr>
              <a:t>Чилисема</a:t>
            </a:r>
            <a:r>
              <a:rPr lang="ru-RU" b="1" i="1" dirty="0">
                <a:solidFill>
                  <a:srgbClr val="FF0000"/>
                </a:solidFill>
              </a:rPr>
              <a:t>». В 1989-1991 годах заочно учился на отделении журналистики Московского социально-политического института. В 1984 году был участником VIII Всесоюзного совещания молодых писателей. В 1995 году принят в Союз писателей России.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Стихи начал писать в годы учебы в университете. Первые стихи «Од пора» и «</a:t>
            </a:r>
            <a:r>
              <a:rPr lang="ru-RU" b="1" i="1" dirty="0" err="1">
                <a:solidFill>
                  <a:srgbClr val="FF0000"/>
                </a:solidFill>
              </a:rPr>
              <a:t>Килейне</a:t>
            </a:r>
            <a:r>
              <a:rPr lang="ru-RU" b="1" i="1" dirty="0">
                <a:solidFill>
                  <a:srgbClr val="FF0000"/>
                </a:solidFill>
              </a:rPr>
              <a:t>» были опубликованы в 1973 году в журнале «</a:t>
            </a:r>
            <a:r>
              <a:rPr lang="ru-RU" b="1" i="1" dirty="0" err="1">
                <a:solidFill>
                  <a:srgbClr val="FF0000"/>
                </a:solidFill>
              </a:rPr>
              <a:t>Сятко</a:t>
            </a:r>
            <a:r>
              <a:rPr lang="ru-RU" b="1" i="1" dirty="0">
                <a:solidFill>
                  <a:srgbClr val="FF0000"/>
                </a:solidFill>
              </a:rPr>
              <a:t>». Творчеством активно занялся в годы работы в газете «</a:t>
            </a:r>
            <a:r>
              <a:rPr lang="ru-RU" b="1" i="1" dirty="0" err="1">
                <a:solidFill>
                  <a:srgbClr val="FF0000"/>
                </a:solidFill>
              </a:rPr>
              <a:t>Эрзянь</a:t>
            </a:r>
            <a:r>
              <a:rPr lang="ru-RU" b="1" i="1" dirty="0">
                <a:solidFill>
                  <a:srgbClr val="FF0000"/>
                </a:solidFill>
              </a:rPr>
              <a:t> правда». В становлении поэта решающую роль сыграло литобъединение «</a:t>
            </a:r>
            <a:r>
              <a:rPr lang="ru-RU" b="1" i="1" dirty="0" err="1">
                <a:solidFill>
                  <a:srgbClr val="FF0000"/>
                </a:solidFill>
              </a:rPr>
              <a:t>Тештине</a:t>
            </a:r>
            <a:r>
              <a:rPr lang="ru-RU" b="1" i="1" dirty="0">
                <a:solidFill>
                  <a:srgbClr val="FF0000"/>
                </a:solidFill>
              </a:rPr>
              <a:t>» при редакции газеты «</a:t>
            </a:r>
            <a:r>
              <a:rPr lang="ru-RU" b="1" i="1" dirty="0" err="1">
                <a:solidFill>
                  <a:srgbClr val="FF0000"/>
                </a:solidFill>
              </a:rPr>
              <a:t>Эрзянь</a:t>
            </a:r>
            <a:r>
              <a:rPr lang="ru-RU" b="1" i="1" dirty="0">
                <a:solidFill>
                  <a:srgbClr val="FF0000"/>
                </a:solidFill>
              </a:rPr>
              <a:t> правда», которое возглавлял заслуженный писатель Мордовии В.К. </a:t>
            </a:r>
            <a:r>
              <a:rPr lang="ru-RU" b="1" i="1" dirty="0" err="1">
                <a:solidFill>
                  <a:srgbClr val="FF0000"/>
                </a:solidFill>
              </a:rPr>
              <a:t>Радаев</a:t>
            </a:r>
            <a:r>
              <a:rPr lang="ru-RU" b="1" i="1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6000" dirty="0"/>
          </a:p>
        </p:txBody>
      </p:sp>
      <p:pic>
        <p:nvPicPr>
          <p:cNvPr id="5" name="Содержимое 4" descr="me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67240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b="1" i="1" dirty="0">
                <a:solidFill>
                  <a:srgbClr val="FF0000"/>
                </a:solidFill>
              </a:rPr>
              <a:t>В первом сборнике стихов «</a:t>
            </a:r>
            <a:r>
              <a:rPr lang="ru-RU" b="1" i="1" dirty="0" err="1">
                <a:solidFill>
                  <a:srgbClr val="FF0000"/>
                </a:solidFill>
              </a:rPr>
              <a:t>Валскень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теште</a:t>
            </a:r>
            <a:r>
              <a:rPr lang="ru-RU" b="1" i="1" dirty="0">
                <a:solidFill>
                  <a:srgbClr val="FF0000"/>
                </a:solidFill>
              </a:rPr>
              <a:t>» («Утренняя звезда», 1989) автор пишет о том, что видит вокруг себя, переосмысливает и находит прекрасное в привычных проявлениях жизни.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В 1994 году выходит второй сборник стихов </a:t>
            </a:r>
            <a:r>
              <a:rPr lang="ru-RU" b="1" i="1" dirty="0" err="1">
                <a:solidFill>
                  <a:srgbClr val="FF0000"/>
                </a:solidFill>
              </a:rPr>
              <a:t>Ишуткина</a:t>
            </a:r>
            <a:r>
              <a:rPr lang="ru-RU" b="1" i="1" dirty="0">
                <a:solidFill>
                  <a:srgbClr val="FF0000"/>
                </a:solidFill>
              </a:rPr>
              <a:t> - «</a:t>
            </a:r>
            <a:r>
              <a:rPr lang="ru-RU" b="1" i="1" dirty="0" err="1">
                <a:solidFill>
                  <a:srgbClr val="FF0000"/>
                </a:solidFill>
              </a:rPr>
              <a:t>Тештень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мастор</a:t>
            </a:r>
            <a:r>
              <a:rPr lang="ru-RU" b="1" i="1" dirty="0">
                <a:solidFill>
                  <a:srgbClr val="FF0000"/>
                </a:solidFill>
              </a:rPr>
              <a:t>» («Звездная страна»). Названия двух книг, можно сказать, символические, они являются свидетельством роста поэтиче­ского мастерства, широты взгляда, глубины постижения тонких проявлений души человеческой.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В 1998 году выходит первая книга стихов на русском языке - «Пейзаж души». Здесь представлены стихи в переводе А. </a:t>
            </a:r>
            <a:r>
              <a:rPr lang="ru-RU" b="1" i="1" dirty="0" err="1">
                <a:solidFill>
                  <a:srgbClr val="FF0000"/>
                </a:solidFill>
              </a:rPr>
              <a:t>Громыхина</a:t>
            </a:r>
            <a:r>
              <a:rPr lang="ru-RU" b="1" i="1" dirty="0">
                <a:solidFill>
                  <a:srgbClr val="FF0000"/>
                </a:solidFill>
              </a:rPr>
              <a:t> и самого автора. В 2004 году вышла книга юмористических рассказов и пародий «</a:t>
            </a:r>
            <a:r>
              <a:rPr lang="ru-RU" b="1" i="1" dirty="0" err="1">
                <a:solidFill>
                  <a:srgbClr val="FF0000"/>
                </a:solidFill>
              </a:rPr>
              <a:t>Вармань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кандовкст</a:t>
            </a:r>
            <a:r>
              <a:rPr lang="ru-RU" b="1" i="1" dirty="0">
                <a:solidFill>
                  <a:srgbClr val="FF0000"/>
                </a:solidFill>
              </a:rPr>
              <a:t>» («Принесенные ветром»).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b="1" i="1" dirty="0">
                <a:solidFill>
                  <a:srgbClr val="FF0000"/>
                </a:solidFill>
              </a:rPr>
              <a:t>Стихи поэта выходили в коллективных сборниках, таких, как «</a:t>
            </a:r>
            <a:r>
              <a:rPr lang="ru-RU" b="1" i="1" dirty="0" err="1">
                <a:solidFill>
                  <a:srgbClr val="FF0000"/>
                </a:solidFill>
              </a:rPr>
              <a:t>Тештине</a:t>
            </a:r>
            <a:r>
              <a:rPr lang="ru-RU" b="1" i="1" dirty="0">
                <a:solidFill>
                  <a:srgbClr val="FF0000"/>
                </a:solidFill>
              </a:rPr>
              <a:t>» («Звездочка», 1982), «Маней </a:t>
            </a:r>
            <a:r>
              <a:rPr lang="ru-RU" b="1" i="1" dirty="0" err="1">
                <a:solidFill>
                  <a:srgbClr val="FF0000"/>
                </a:solidFill>
              </a:rPr>
              <a:t>васолкст</a:t>
            </a:r>
            <a:r>
              <a:rPr lang="ru-RU" b="1" i="1" dirty="0">
                <a:solidFill>
                  <a:srgbClr val="FF0000"/>
                </a:solidFill>
              </a:rPr>
              <a:t>» («Ясные дали», 1987), «А </a:t>
            </a:r>
            <a:r>
              <a:rPr lang="ru-RU" b="1" i="1" dirty="0" err="1">
                <a:solidFill>
                  <a:srgbClr val="FF0000"/>
                </a:solidFill>
              </a:rPr>
              <a:t>сёпсынь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арсемам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ды</a:t>
            </a:r>
            <a:r>
              <a:rPr lang="ru-RU" b="1" i="1" dirty="0">
                <a:solidFill>
                  <a:srgbClr val="FF0000"/>
                </a:solidFill>
              </a:rPr>
              <a:t> мелем» («Не скрою думы и мысли свои», 1993), «Калейдоскоп» (1989) и других.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Стихи для детей выходят в журналах «</a:t>
            </a:r>
            <a:r>
              <a:rPr lang="ru-RU" b="1" i="1" dirty="0" err="1">
                <a:solidFill>
                  <a:srgbClr val="FF0000"/>
                </a:solidFill>
              </a:rPr>
              <a:t>Сятко</a:t>
            </a:r>
            <a:r>
              <a:rPr lang="ru-RU" b="1" i="1" dirty="0">
                <a:solidFill>
                  <a:srgbClr val="FF0000"/>
                </a:solidFill>
              </a:rPr>
              <a:t>», «</a:t>
            </a:r>
            <a:r>
              <a:rPr lang="ru-RU" b="1" i="1" dirty="0" err="1">
                <a:solidFill>
                  <a:srgbClr val="FF0000"/>
                </a:solidFill>
              </a:rPr>
              <a:t>Чилисема</a:t>
            </a:r>
            <a:r>
              <a:rPr lang="ru-RU" b="1" i="1" dirty="0">
                <a:solidFill>
                  <a:srgbClr val="FF0000"/>
                </a:solidFill>
              </a:rPr>
              <a:t>». Сборник для детей «</a:t>
            </a:r>
            <a:r>
              <a:rPr lang="ru-RU" b="1" i="1" dirty="0" err="1">
                <a:solidFill>
                  <a:srgbClr val="FF0000"/>
                </a:solidFill>
              </a:rPr>
              <a:t>Ютко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шкасто</a:t>
            </a:r>
            <a:r>
              <a:rPr lang="ru-RU" b="1" i="1" dirty="0">
                <a:solidFill>
                  <a:srgbClr val="FF0000"/>
                </a:solidFill>
              </a:rPr>
              <a:t>» («В свободное время») включает в себя игры, забавы, головоломки, юмор.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Активно работает в юмористическом жанре. В своих юморесках автор высвечивает наши пороки, ложь, рвачество, хамство, пьянство.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Отмечен знаком «Отличник печати СССР». Заслуженный работник культуры Республики Мордовия (1999).</a:t>
            </a:r>
          </a:p>
          <a:p>
            <a:pPr fontAlgn="base"/>
            <a:r>
              <a:rPr lang="ru-RU" b="1" i="1" dirty="0">
                <a:solidFill>
                  <a:srgbClr val="FF0000"/>
                </a:solidFill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6000" dirty="0"/>
          </a:p>
        </p:txBody>
      </p:sp>
      <p:pic>
        <p:nvPicPr>
          <p:cNvPr id="5" name="Содержимое 4" descr="http://www.finnougoria.ru/upload/iblock/8e7/-007.jpg">
            <a:hlinkClick r:id="rId2" tgtFrame="&quot;_blank&quot;" tooltip="&quot;1&quot;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43000" y="2266950"/>
            <a:ext cx="22860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FF0000"/>
                </a:solidFill>
              </a:rPr>
              <a:t>Ишуткин</a:t>
            </a:r>
            <a:r>
              <a:rPr lang="ru-RU" b="1" i="1" dirty="0">
                <a:solidFill>
                  <a:srgbClr val="FF0000"/>
                </a:solidFill>
              </a:rPr>
              <a:t> Н. И. Мир диких зверей: книжка-раскраска для детей дошкольного и младшего школьного возраста. Литературно-художественное издание. – Саранск: издательский дом «Книга», 2007.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hecke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500" b="1" i="1" dirty="0">
                <a:solidFill>
                  <a:srgbClr val="FF0000"/>
                </a:solidFill>
              </a:rPr>
              <a:t>Текст на русском, эрзянском, </a:t>
            </a:r>
            <a:r>
              <a:rPr lang="ru-RU" sz="2500" b="1" i="1" dirty="0" err="1">
                <a:solidFill>
                  <a:srgbClr val="FF0000"/>
                </a:solidFill>
              </a:rPr>
              <a:t>мокшанском</a:t>
            </a:r>
            <a:r>
              <a:rPr lang="ru-RU" sz="2500" b="1" i="1" dirty="0">
                <a:solidFill>
                  <a:srgbClr val="FF0000"/>
                </a:solidFill>
              </a:rPr>
              <a:t>. Перевод с эрзянского языка на русский А. </a:t>
            </a:r>
            <a:r>
              <a:rPr lang="ru-RU" sz="2500" b="1" i="1" dirty="0" err="1">
                <a:solidFill>
                  <a:srgbClr val="FF0000"/>
                </a:solidFill>
              </a:rPr>
              <a:t>Громыхина</a:t>
            </a:r>
            <a:r>
              <a:rPr lang="ru-RU" sz="2500" b="1" i="1" dirty="0">
                <a:solidFill>
                  <a:srgbClr val="FF0000"/>
                </a:solidFill>
              </a:rPr>
              <a:t>, с эрзянского на </a:t>
            </a:r>
            <a:r>
              <a:rPr lang="ru-RU" sz="2500" b="1" i="1" dirty="0" err="1">
                <a:solidFill>
                  <a:srgbClr val="FF0000"/>
                </a:solidFill>
              </a:rPr>
              <a:t>мокшанский</a:t>
            </a:r>
            <a:r>
              <a:rPr lang="ru-RU" sz="2500" b="1" i="1" dirty="0">
                <a:solidFill>
                  <a:srgbClr val="FF0000"/>
                </a:solidFill>
              </a:rPr>
              <a:t> — А. </a:t>
            </a:r>
            <a:r>
              <a:rPr lang="ru-RU" sz="2500" b="1" i="1" dirty="0" err="1">
                <a:solidFill>
                  <a:srgbClr val="FF0000"/>
                </a:solidFill>
              </a:rPr>
              <a:t>Тяпаева</a:t>
            </a:r>
            <a:r>
              <a:rPr lang="ru-RU" sz="2500" b="1" i="1" dirty="0">
                <a:solidFill>
                  <a:srgbClr val="FF0000"/>
                </a:solidFill>
              </a:rPr>
              <a:t>. Книжка-раскраска «Мир диких зверей» издана при поддержке Министерства природных ресурсов Республики Мордовия,</a:t>
            </a:r>
          </a:p>
          <a:p>
            <a:r>
              <a:rPr lang="ru-RU" sz="2500" b="1" i="1" dirty="0">
                <a:solidFill>
                  <a:srgbClr val="FF0000"/>
                </a:solidFill>
              </a:rPr>
              <a:t>Это уникальная книжка-раскраска. О волшебном мире, где живут дикие звери. Об их повадках и особенностях, о том, как они выживают в экстремальных условиях, сохраняя свою силу, ловкость и естественную красоту. Прочитав мелодичные стихи, непременно захочется раскрасить этих удивительных зверей, чтобы они были еще красивее. Ведь книжка не зря и была задумана как раскраска. Разрисовав эскизы животных акварельными красками, фломастерами или цветными карандашами, увидите, как прекрасна наша природа, как красивы ее многочисленные обитатели.</a:t>
            </a:r>
          </a:p>
          <a:p>
            <a:r>
              <a:rPr lang="ru-RU" sz="2500" b="1" i="1" dirty="0">
                <a:solidFill>
                  <a:srgbClr val="FF0000"/>
                </a:solidFill>
              </a:rPr>
              <a:t>Книга станет хорошим подарком и поможет стать детям настоящими экологами, верными защитниками Природы и ее обитателей, которые сказочно прекрасны, как и она сама!</a:t>
            </a:r>
          </a:p>
          <a:p>
            <a:endParaRPr lang="ru-RU" dirty="0"/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4200" dirty="0">
                <a:solidFill>
                  <a:srgbClr val="7030A0"/>
                </a:solidFill>
              </a:rPr>
              <a:t>Первый снег,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как первый стих,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Появился и затих.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Он совсем ещё несмелый,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Чистый-чистый,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Белый-белый.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Я боюсь его спугнуть,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Растоптать и обмануть.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Первый стих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И белый снег,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Новизны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счастливый </a:t>
            </a:r>
            <a:br>
              <a:rPr lang="ru-RU" sz="4200" dirty="0">
                <a:solidFill>
                  <a:srgbClr val="7030A0"/>
                </a:solidFill>
              </a:rPr>
            </a:br>
            <a:r>
              <a:rPr lang="ru-RU" sz="4200" dirty="0">
                <a:solidFill>
                  <a:srgbClr val="7030A0"/>
                </a:solidFill>
              </a:rPr>
              <a:t>бег.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Эти строки из нового сборника стихов талантливого эрзянского поэта Николая </a:t>
            </a:r>
            <a:r>
              <a:rPr lang="ru-RU" b="1" i="1" dirty="0" err="1">
                <a:solidFill>
                  <a:srgbClr val="FF0000"/>
                </a:solidFill>
              </a:rPr>
              <a:t>Ишуткина</a:t>
            </a:r>
            <a:r>
              <a:rPr lang="ru-RU" b="1" i="1" dirty="0">
                <a:solidFill>
                  <a:srgbClr val="FF0000"/>
                </a:solidFill>
              </a:rPr>
              <a:t> «</a:t>
            </a:r>
            <a:r>
              <a:rPr lang="ru-RU" b="1" i="1" dirty="0" err="1">
                <a:solidFill>
                  <a:srgbClr val="FF0000"/>
                </a:solidFill>
              </a:rPr>
              <a:t>Сёксень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кизэнь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паламо</a:t>
            </a:r>
            <a:r>
              <a:rPr lang="ru-RU" b="1" i="1" dirty="0">
                <a:solidFill>
                  <a:srgbClr val="FF0000"/>
                </a:solidFill>
              </a:rPr>
              <a:t> – Поцелуй бабьего лета», изданного Мордовским региональным отделением Литфонда России. Вышедшая на двух языках – эрзянском и русском – и прекрасно оформленная, книга явилась своеобразным подарком знаменательному событию в жизни мордовского народа – 1000-летию единения эрзян и мокшан с народами России, который широко будет отмечаться в 2012 году. В ней поднимаются вечные темы жизни и смерти, любви и ненависти, милосердия и жестокости, патриотизма и предательства, героизма и трусости и т. д. Это волнующий разговор с читателем о пройденных путях-дорогах, о судьбах России; размышления о том, что пришлось пережить и прочувствовать поэту на своём жизненном пути. При этом большинство стихотворений – это творения настоящего Мастера, умеющего чувствовать вкус слова, видеть, понимать и раскрывать сложности жизни во всех ее проявлениях и взаимосвязях. Даже, казалось бы, самое простое, обыденное в произведениях Н. </a:t>
            </a:r>
            <a:r>
              <a:rPr lang="ru-RU" b="1" i="1" dirty="0" err="1">
                <a:solidFill>
                  <a:srgbClr val="FF0000"/>
                </a:solidFill>
              </a:rPr>
              <a:t>Ишуткина</a:t>
            </a:r>
            <a:r>
              <a:rPr lang="ru-RU" b="1" i="1" dirty="0">
                <a:solidFill>
                  <a:srgbClr val="FF0000"/>
                </a:solidFill>
              </a:rPr>
              <a:t> приобретает великий смысл, как, например, в стихотворении «Я на судьбу не жалуюсь…»:</a:t>
            </a:r>
          </a:p>
          <a:p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err="1" smtClean="0">
                <a:solidFill>
                  <a:srgbClr val="FF0000"/>
                </a:solidFill>
              </a:rPr>
              <a:t>Н.И.Ишуткин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3657600" cy="5256584"/>
          </a:xfrm>
        </p:spPr>
        <p:txBody>
          <a:bodyPr>
            <a:noAutofit/>
          </a:bodyPr>
          <a:lstStyle/>
          <a:p>
            <a:r>
              <a:rPr lang="ru-RU" sz="2000" b="1" i="1" dirty="0">
                <a:solidFill>
                  <a:srgbClr val="0070C0"/>
                </a:solidFill>
              </a:rPr>
              <a:t>Я на судьбу не жалуюсь. И все ж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Есть у меня к Творцу одно моленье: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Хочу, чтоб внук был на меня похож,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Чтоб стал моим достойным продолженьем…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Пусть повторится всё. Есть в этом суть,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Есть смысл в движенье этом быстротечном.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Что впереди – нам не дано взглянуть. </a:t>
            </a:r>
            <a:br>
              <a:rPr lang="ru-RU" sz="2000" b="1" i="1" dirty="0">
                <a:solidFill>
                  <a:srgbClr val="0070C0"/>
                </a:solidFill>
              </a:rPr>
            </a:br>
            <a:r>
              <a:rPr lang="ru-RU" sz="2000" b="1" i="1" dirty="0">
                <a:solidFill>
                  <a:srgbClr val="0070C0"/>
                </a:solidFill>
              </a:rPr>
              <a:t>Есть внук. И, значит, буду вечным.</a:t>
            </a:r>
          </a:p>
          <a:p>
            <a:endParaRPr lang="ru-RU" sz="2000" b="1" i="1" dirty="0">
              <a:solidFill>
                <a:srgbClr val="0070C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Стиль письма в этих стихах соответствует поднимаемой теме, глубине философской мысли. Он весом и обстоятелен. В этом смысле по-своему интересны и значительны также те произведения, которые наполнены искренней болью и состраданием за несовершенство человеческой души и характера, поэтому и язык в них приобретает скорбную тональность. И совсем по-другому звучат стихотворения, которые прославляют красоту и чистоту человеческих отношений, являются своеобразным гимном Любви и Природе, являющимися неисчерпаемыми источниками поэзии, они прямо-таки летят:</a:t>
            </a:r>
          </a:p>
          <a:p>
            <a:endParaRPr lang="ru-RU" dirty="0"/>
          </a:p>
        </p:txBody>
      </p:sp>
    </p:spTree>
  </p:cSld>
  <p:clrMapOvr>
    <a:masterClrMapping/>
  </p:clrMapOvr>
  <p:transition>
    <p:checke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1056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Н.И.Ишуткинонь эряфоц и творчествац.</vt:lpstr>
      <vt:lpstr>Н.И.Ишуткин</vt:lpstr>
      <vt:lpstr>Н.И.Ишуткин</vt:lpstr>
      <vt:lpstr>Н.И.Ишуткин</vt:lpstr>
      <vt:lpstr>Слайд 5</vt:lpstr>
      <vt:lpstr>Н.И.Ишуткин</vt:lpstr>
      <vt:lpstr>Н.И.Ишуткин</vt:lpstr>
      <vt:lpstr>Слайд 8</vt:lpstr>
      <vt:lpstr>Н.И.Ишуткин</vt:lpstr>
      <vt:lpstr>Н.И.Ишуткин</vt:lpstr>
      <vt:lpstr>Н.И.Ишуткин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Н.И.Ишуткинонь эряфоц и творчествац.</dc:title>
  <dc:creator>User</dc:creator>
  <cp:lastModifiedBy>User</cp:lastModifiedBy>
  <cp:revision>6</cp:revision>
  <dcterms:created xsi:type="dcterms:W3CDTF">2015-04-03T17:46:37Z</dcterms:created>
  <dcterms:modified xsi:type="dcterms:W3CDTF">2015-04-03T18:50:32Z</dcterms:modified>
</cp:coreProperties>
</file>