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3" r:id="rId3"/>
    <p:sldId id="284" r:id="rId4"/>
    <p:sldId id="286" r:id="rId5"/>
    <p:sldId id="291" r:id="rId6"/>
    <p:sldId id="285" r:id="rId7"/>
    <p:sldId id="288" r:id="rId8"/>
    <p:sldId id="282" r:id="rId9"/>
    <p:sldId id="323" r:id="rId10"/>
    <p:sldId id="299" r:id="rId11"/>
    <p:sldId id="293" r:id="rId12"/>
    <p:sldId id="295" r:id="rId13"/>
    <p:sldId id="296" r:id="rId14"/>
    <p:sldId id="298" r:id="rId15"/>
    <p:sldId id="315" r:id="rId16"/>
    <p:sldId id="271" r:id="rId17"/>
    <p:sldId id="30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C:\Documents and Settings\Admin\Рабочий стол\новые фоны\1272828485_0lik.ru_5255ade86a05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EF9"/>
              </a:clrFrom>
              <a:clrTo>
                <a:srgbClr val="FCFEF9">
                  <a:alpha val="0"/>
                </a:srgbClr>
              </a:clrTo>
            </a:clrChange>
          </a:blip>
          <a:srcRect l="41425" t="54942" r="32848"/>
          <a:stretch>
            <a:fillRect/>
          </a:stretch>
        </p:blipFill>
        <p:spPr bwMode="auto">
          <a:xfrm>
            <a:off x="7964488" y="4500563"/>
            <a:ext cx="1179512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03AC8-27ED-42BE-94B0-D7CEFF319D38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CD334-6A17-4476-97A2-23ED88D9E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96986-87E2-45B7-B4A2-5382515A013B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1DE74-9732-45BD-9025-66F792C57B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8DAED-92A4-4DF4-BE1B-355D754237C6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097A4-46C4-4729-80A1-97B17D2CE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0BFB4CD-52D8-4B42-982B-328A4F443C59}" type="datetimeFigureOut">
              <a:rPr lang="ru-RU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81B682D-0729-43D6-B6CC-8A9E5CE159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новые фоны\Солнышки\1272141387_1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4313"/>
            <a:ext cx="9207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120A2-1119-48D7-8105-BABA30339B0A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FA45A-5D10-42F5-A115-0F361050F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498B3-A4A2-4EAA-81C1-B4DB944D4F90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80AB1-17C3-4A74-9C50-0F2E60879D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3EC45-867F-440F-8295-8ECCBA7B2100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15AFA-69BD-45B2-8570-8D352EF79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37813-22C4-46B8-8BC8-1F2FB56251EF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DC4CB-AADD-4B27-8A29-D0698DBDD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6A026-E413-4E96-86E1-A71694553E9E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F3C99-C0CB-4F66-82AB-97A4F6940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A1B7-1E65-4B3C-8841-AD7827CDA0BA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EA5B7-6A17-43DC-9610-94461C684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B710C-FD3F-4671-B515-C65BE0591A64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B8179-3F5A-4658-95F2-5C6D34ED9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28F36-3A21-4E05-81F2-4FCE984C2CC4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9AF7-0714-4E3B-80B9-3705FBC44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новые фоны\Солнышки\1272141387_17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85750" y="214313"/>
            <a:ext cx="9207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6" descr="C:\Documents and Settings\Admin\Рабочий стол\новые фоны\1272828485_0lik.ru_5255ade86a05.jpg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CFEF9"/>
              </a:clrFrom>
              <a:clrTo>
                <a:srgbClr val="FCFEF9">
                  <a:alpha val="0"/>
                </a:srgbClr>
              </a:clrTo>
            </a:clrChange>
          </a:blip>
          <a:srcRect l="41425" t="54942" r="32848"/>
          <a:stretch>
            <a:fillRect/>
          </a:stretch>
        </p:blipFill>
        <p:spPr bwMode="auto">
          <a:xfrm>
            <a:off x="7964488" y="4500563"/>
            <a:ext cx="1179512" cy="214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5FFDCD-AE3A-4ECE-AC27-A16B5412029F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BBDF26-11E6-412A-98BD-4F228618A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s.keldysh.ru/lambr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linedics.ru/slovar/bes/v/vpered.html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://www.onlinedics.ru/slovar/ushakov/b/broshennyj.html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hyperlink" Target="http://www.onlinedics.ru/slovar/bes/t/tekst.html" TargetMode="External"/><Relationship Id="rId4" Type="http://schemas.openxmlformats.org/officeDocument/2006/relationships/hyperlink" Target="http://www.onlinedics.ru/slovar/ojegov/p/predvaritelnyj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429684" cy="6383632"/>
          </a:xfrm>
        </p:spPr>
        <p:txBody>
          <a:bodyPr/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4400" dirty="0" smtClean="0"/>
              <a:t>Организация проектной деятельности </a:t>
            </a:r>
            <a:br>
              <a:rPr lang="ru-RU" sz="4400" dirty="0" smtClean="0"/>
            </a:br>
            <a:r>
              <a:rPr lang="ru-RU" sz="4400" dirty="0" smtClean="0"/>
              <a:t>на уроках русского языка и литературы.</a:t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85728"/>
            <a:ext cx="8572560" cy="428628"/>
          </a:xfrm>
        </p:spPr>
        <p:txBody>
          <a:bodyPr/>
          <a:lstStyle/>
          <a:p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rgbClr val="953735"/>
                </a:solidFill>
              </a:rPr>
              <a:t/>
            </a:r>
            <a:br>
              <a:rPr lang="ru-RU" dirty="0" smtClean="0">
                <a:solidFill>
                  <a:srgbClr val="953735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24" y="274638"/>
            <a:ext cx="7829576" cy="1143000"/>
          </a:xfrm>
          <a:noFill/>
        </p:spPr>
        <p:txBody>
          <a:bodyPr/>
          <a:lstStyle/>
          <a:p>
            <a:r>
              <a:rPr lang="ru-RU" sz="4000" dirty="0">
                <a:solidFill>
                  <a:srgbClr val="FFCC00"/>
                </a:solidFill>
              </a:rPr>
              <a:t>Функции </a:t>
            </a:r>
            <a:r>
              <a:rPr lang="ru-RU" sz="4000" dirty="0" smtClean="0">
                <a:solidFill>
                  <a:srgbClr val="FFCC00"/>
                </a:solidFill>
              </a:rPr>
              <a:t>учителя</a:t>
            </a:r>
            <a:endParaRPr lang="ru-RU" sz="4000" dirty="0"/>
          </a:p>
        </p:txBody>
      </p:sp>
      <p:graphicFrame>
        <p:nvGraphicFramePr>
          <p:cNvPr id="28699" name="Group 2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40998249"/>
              </p:ext>
            </p:extLst>
          </p:nvPr>
        </p:nvGraphicFramePr>
        <p:xfrm>
          <a:off x="683568" y="1772816"/>
          <a:ext cx="8229600" cy="4530725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453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Создание условий для включения обучающихся в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самостоятель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ную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творческую деятельность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Стимулирова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ние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ситуации успеха для каждого ребёнка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Рефлексия деятельности, процесса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самоизмене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ния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_s38918"/>
          <p:cNvSpPr>
            <a:spLocks noChangeArrowheads="1"/>
          </p:cNvSpPr>
          <p:nvPr/>
        </p:nvSpPr>
        <p:spPr bwMode="auto">
          <a:xfrm>
            <a:off x="0" y="27856"/>
            <a:ext cx="9144000" cy="97948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4000" b="1" dirty="0">
                <a:solidFill>
                  <a:schemeClr val="accent3">
                    <a:lumMod val="75000"/>
                  </a:schemeClr>
                </a:solidFill>
              </a:rPr>
              <a:t>Виды проектов</a:t>
            </a:r>
          </a:p>
          <a:p>
            <a:pPr algn="ctr"/>
            <a:r>
              <a:rPr lang="ru-RU" sz="2400" b="1" dirty="0">
                <a:solidFill>
                  <a:srgbClr val="FFCC00"/>
                </a:solidFill>
              </a:rPr>
              <a:t> </a:t>
            </a:r>
          </a:p>
        </p:txBody>
      </p:sp>
      <p:sp>
        <p:nvSpPr>
          <p:cNvPr id="21512" name="_s38919"/>
          <p:cNvSpPr>
            <a:spLocks noChangeArrowheads="1"/>
          </p:cNvSpPr>
          <p:nvPr/>
        </p:nvSpPr>
        <p:spPr bwMode="auto">
          <a:xfrm>
            <a:off x="881403" y="4455598"/>
            <a:ext cx="6840760" cy="995258"/>
          </a:xfrm>
          <a:prstGeom prst="roundRect">
            <a:avLst>
              <a:gd name="adj" fmla="val 2326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400" dirty="0" smtClean="0"/>
              <a:t>Информационные</a:t>
            </a:r>
          </a:p>
          <a:p>
            <a:pPr algn="ctr"/>
            <a:r>
              <a:rPr lang="ru-RU" sz="2400" dirty="0" smtClean="0"/>
              <a:t>(библиографические данные писателя,</a:t>
            </a:r>
          </a:p>
          <a:p>
            <a:pPr algn="ctr"/>
            <a:r>
              <a:rPr lang="ru-RU" sz="2400" dirty="0" smtClean="0"/>
              <a:t>создание книги)</a:t>
            </a:r>
            <a:endParaRPr lang="ru-RU" sz="2400" dirty="0"/>
          </a:p>
        </p:txBody>
      </p:sp>
      <p:sp>
        <p:nvSpPr>
          <p:cNvPr id="21513" name="_s38920"/>
          <p:cNvSpPr>
            <a:spLocks noChangeArrowheads="1"/>
          </p:cNvSpPr>
          <p:nvPr/>
        </p:nvSpPr>
        <p:spPr bwMode="auto">
          <a:xfrm>
            <a:off x="899592" y="2265728"/>
            <a:ext cx="6840760" cy="9810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400" dirty="0"/>
              <a:t>Творческие </a:t>
            </a:r>
            <a:r>
              <a:rPr lang="ru-RU" sz="2400" dirty="0" smtClean="0"/>
              <a:t>(сочинения</a:t>
            </a:r>
            <a:r>
              <a:rPr lang="ru-RU" sz="2400" dirty="0"/>
              <a:t>,</a:t>
            </a:r>
          </a:p>
          <a:p>
            <a:pPr algn="ctr"/>
            <a:r>
              <a:rPr lang="ru-RU" sz="2400" dirty="0"/>
              <a:t> сказки, сценарии)</a:t>
            </a:r>
          </a:p>
        </p:txBody>
      </p:sp>
      <p:sp>
        <p:nvSpPr>
          <p:cNvPr id="21514" name="_s38921"/>
          <p:cNvSpPr>
            <a:spLocks noChangeArrowheads="1"/>
          </p:cNvSpPr>
          <p:nvPr/>
        </p:nvSpPr>
        <p:spPr bwMode="auto">
          <a:xfrm>
            <a:off x="932479" y="3395437"/>
            <a:ext cx="6840760" cy="9794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400" dirty="0" smtClean="0"/>
              <a:t>Игровые(ролевые) </a:t>
            </a:r>
          </a:p>
          <a:p>
            <a:pPr algn="ctr"/>
            <a:r>
              <a:rPr lang="ru-RU" sz="2400" dirty="0" smtClean="0"/>
              <a:t>(инсценировка эпизодов произведения)</a:t>
            </a:r>
            <a:endParaRPr lang="ru-RU" sz="2400" dirty="0"/>
          </a:p>
        </p:txBody>
      </p:sp>
      <p:sp>
        <p:nvSpPr>
          <p:cNvPr id="21515" name="_s38925"/>
          <p:cNvSpPr>
            <a:spLocks noChangeArrowheads="1"/>
          </p:cNvSpPr>
          <p:nvPr/>
        </p:nvSpPr>
        <p:spPr bwMode="auto">
          <a:xfrm>
            <a:off x="932479" y="1124744"/>
            <a:ext cx="6840760" cy="9794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400" dirty="0"/>
              <a:t>Исследовательские </a:t>
            </a:r>
          </a:p>
          <a:p>
            <a:pPr algn="ctr"/>
            <a:r>
              <a:rPr lang="ru-RU" sz="2400" dirty="0"/>
              <a:t>(научно-исследовательские работы)</a:t>
            </a:r>
          </a:p>
        </p:txBody>
      </p:sp>
      <p:sp>
        <p:nvSpPr>
          <p:cNvPr id="24" name="_s38919"/>
          <p:cNvSpPr>
            <a:spLocks noChangeArrowheads="1"/>
          </p:cNvSpPr>
          <p:nvPr/>
        </p:nvSpPr>
        <p:spPr bwMode="auto">
          <a:xfrm>
            <a:off x="932479" y="5589240"/>
            <a:ext cx="6840760" cy="1004759"/>
          </a:xfrm>
          <a:prstGeom prst="roundRect">
            <a:avLst>
              <a:gd name="adj" fmla="val 2326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Практико-ориентированные</a:t>
            </a:r>
            <a:endParaRPr lang="ru-RU" sz="2400" dirty="0"/>
          </a:p>
          <a:p>
            <a:pPr algn="ctr"/>
            <a:r>
              <a:rPr lang="ru-RU" sz="2400" dirty="0"/>
              <a:t> (словарики, таблицы, газеты и т.д.)</a:t>
            </a:r>
          </a:p>
          <a:p>
            <a:pPr algn="ctr"/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_s37910"/>
          <p:cNvSpPr>
            <a:spLocks noChangeShapeType="1"/>
          </p:cNvSpPr>
          <p:nvPr/>
        </p:nvSpPr>
        <p:spPr bwMode="auto">
          <a:xfrm flipH="1" flipV="1">
            <a:off x="2559050" y="2862263"/>
            <a:ext cx="985838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489" name="_s37909"/>
          <p:cNvSpPr>
            <a:spLocks noChangeArrowheads="1"/>
          </p:cNvSpPr>
          <p:nvPr/>
        </p:nvSpPr>
        <p:spPr bwMode="auto">
          <a:xfrm>
            <a:off x="0" y="1900238"/>
            <a:ext cx="2608263" cy="188595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</a:rPr>
              <a:t>презентация</a:t>
            </a:r>
          </a:p>
          <a:p>
            <a:pPr algn="ctr"/>
            <a:r>
              <a:rPr lang="ru-RU" sz="2800" dirty="0" smtClean="0">
                <a:solidFill>
                  <a:schemeClr val="accent2"/>
                </a:solidFill>
              </a:rPr>
              <a:t>и рефлексия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0490" name="_s37914"/>
          <p:cNvSpPr>
            <a:spLocks noChangeShapeType="1"/>
          </p:cNvSpPr>
          <p:nvPr/>
        </p:nvSpPr>
        <p:spPr bwMode="auto">
          <a:xfrm flipH="1">
            <a:off x="3313113" y="3906838"/>
            <a:ext cx="609600" cy="590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491" name="_s37913"/>
          <p:cNvSpPr>
            <a:spLocks noChangeArrowheads="1"/>
          </p:cNvSpPr>
          <p:nvPr/>
        </p:nvSpPr>
        <p:spPr bwMode="auto">
          <a:xfrm>
            <a:off x="0" y="4357688"/>
            <a:ext cx="3740150" cy="1857394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</a:rPr>
              <a:t> собственный</a:t>
            </a:r>
          </a:p>
          <a:p>
            <a:pPr algn="ctr"/>
            <a:r>
              <a:rPr lang="ru-RU" sz="2800" dirty="0" smtClean="0">
                <a:solidFill>
                  <a:schemeClr val="accent2"/>
                </a:solidFill>
              </a:rPr>
              <a:t> вариант решения </a:t>
            </a:r>
          </a:p>
          <a:p>
            <a:pPr algn="ctr"/>
            <a:r>
              <a:rPr lang="ru-RU" sz="2800" dirty="0" smtClean="0">
                <a:solidFill>
                  <a:schemeClr val="accent2"/>
                </a:solidFill>
              </a:rPr>
              <a:t>проблемы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0492" name="_s37912"/>
          <p:cNvSpPr>
            <a:spLocks noChangeShapeType="1"/>
          </p:cNvSpPr>
          <p:nvPr/>
        </p:nvSpPr>
        <p:spPr bwMode="auto">
          <a:xfrm>
            <a:off x="5145088" y="3906838"/>
            <a:ext cx="612775" cy="590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493" name="_s37911"/>
          <p:cNvSpPr>
            <a:spLocks noChangeArrowheads="1"/>
          </p:cNvSpPr>
          <p:nvPr/>
        </p:nvSpPr>
        <p:spPr bwMode="auto">
          <a:xfrm>
            <a:off x="5327650" y="4357688"/>
            <a:ext cx="3387754" cy="192883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</a:rPr>
              <a:t>обработка</a:t>
            </a:r>
          </a:p>
          <a:p>
            <a:pPr algn="ctr"/>
            <a:r>
              <a:rPr lang="ru-RU" sz="2800" dirty="0" smtClean="0">
                <a:solidFill>
                  <a:schemeClr val="accent2"/>
                </a:solidFill>
              </a:rPr>
              <a:t>информации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0494" name="_s37908"/>
          <p:cNvSpPr>
            <a:spLocks noChangeShapeType="1"/>
          </p:cNvSpPr>
          <p:nvPr/>
        </p:nvSpPr>
        <p:spPr bwMode="auto">
          <a:xfrm flipV="1">
            <a:off x="5522913" y="2860675"/>
            <a:ext cx="989012" cy="227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495" name="_s37907"/>
          <p:cNvSpPr>
            <a:spLocks noChangeArrowheads="1"/>
          </p:cNvSpPr>
          <p:nvPr/>
        </p:nvSpPr>
        <p:spPr bwMode="auto">
          <a:xfrm>
            <a:off x="6459538" y="1900238"/>
            <a:ext cx="2470180" cy="1814514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</a:rPr>
              <a:t>сбор </a:t>
            </a:r>
          </a:p>
          <a:p>
            <a:pPr algn="ctr"/>
            <a:r>
              <a:rPr lang="ru-RU" sz="2800" dirty="0" smtClean="0">
                <a:solidFill>
                  <a:schemeClr val="accent2"/>
                </a:solidFill>
              </a:rPr>
              <a:t>информации</a:t>
            </a:r>
            <a:r>
              <a:rPr lang="ru-RU" sz="2000" dirty="0" smtClean="0">
                <a:solidFill>
                  <a:schemeClr val="accent2"/>
                </a:solidFill>
              </a:rPr>
              <a:t> </a:t>
            </a:r>
            <a:endParaRPr lang="ru-RU" sz="2000" dirty="0">
              <a:solidFill>
                <a:schemeClr val="accent2"/>
              </a:solidFill>
            </a:endParaRPr>
          </a:p>
        </p:txBody>
      </p:sp>
      <p:sp>
        <p:nvSpPr>
          <p:cNvPr id="20496" name="_s37906"/>
          <p:cNvSpPr>
            <a:spLocks noChangeShapeType="1"/>
          </p:cNvSpPr>
          <p:nvPr/>
        </p:nvSpPr>
        <p:spPr bwMode="auto">
          <a:xfrm flipV="1">
            <a:off x="4533900" y="1849438"/>
            <a:ext cx="1588" cy="731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497" name="_s37905"/>
          <p:cNvSpPr>
            <a:spLocks noChangeArrowheads="1"/>
          </p:cNvSpPr>
          <p:nvPr/>
        </p:nvSpPr>
        <p:spPr bwMode="auto">
          <a:xfrm>
            <a:off x="3214678" y="382588"/>
            <a:ext cx="3000396" cy="1546214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800" dirty="0" smtClean="0">
                <a:solidFill>
                  <a:schemeClr val="accent2"/>
                </a:solidFill>
              </a:rPr>
              <a:t>планирование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20498" name="_s37904"/>
          <p:cNvSpPr>
            <a:spLocks noChangeArrowheads="1"/>
          </p:cNvSpPr>
          <p:nvPr/>
        </p:nvSpPr>
        <p:spPr bwMode="auto">
          <a:xfrm>
            <a:off x="3143240" y="2285993"/>
            <a:ext cx="2857520" cy="18573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2400" b="1" dirty="0"/>
              <a:t>Этапы работы </a:t>
            </a:r>
          </a:p>
          <a:p>
            <a:pPr algn="ctr"/>
            <a:r>
              <a:rPr lang="ru-RU" sz="2400" b="1" dirty="0"/>
              <a:t>над проектом</a:t>
            </a:r>
          </a:p>
        </p:txBody>
      </p:sp>
      <p:sp>
        <p:nvSpPr>
          <p:cNvPr id="20483" name="Line 27"/>
          <p:cNvSpPr>
            <a:spLocks noChangeShapeType="1"/>
          </p:cNvSpPr>
          <p:nvPr/>
        </p:nvSpPr>
        <p:spPr bwMode="auto">
          <a:xfrm>
            <a:off x="5562600" y="1219200"/>
            <a:ext cx="1219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4" name="Line 28"/>
          <p:cNvSpPr>
            <a:spLocks noChangeShapeType="1"/>
          </p:cNvSpPr>
          <p:nvPr/>
        </p:nvSpPr>
        <p:spPr bwMode="auto">
          <a:xfrm flipH="1">
            <a:off x="6781800" y="3429000"/>
            <a:ext cx="6858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5" name="Line 29"/>
          <p:cNvSpPr>
            <a:spLocks noChangeShapeType="1"/>
          </p:cNvSpPr>
          <p:nvPr/>
        </p:nvSpPr>
        <p:spPr bwMode="auto">
          <a:xfrm flipH="1">
            <a:off x="3733800" y="52578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6" name="Line 30"/>
          <p:cNvSpPr>
            <a:spLocks noChangeShapeType="1"/>
          </p:cNvSpPr>
          <p:nvPr/>
        </p:nvSpPr>
        <p:spPr bwMode="auto">
          <a:xfrm flipH="1" flipV="1">
            <a:off x="1600200" y="3352800"/>
            <a:ext cx="5334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7" name="Line 32"/>
          <p:cNvSpPr>
            <a:spLocks noChangeShapeType="1"/>
          </p:cNvSpPr>
          <p:nvPr/>
        </p:nvSpPr>
        <p:spPr bwMode="auto">
          <a:xfrm flipV="1">
            <a:off x="2133600" y="1219200"/>
            <a:ext cx="13716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uud-she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350506"/>
            <a:ext cx="8591813" cy="6293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4414" y="228600"/>
            <a:ext cx="7472386" cy="1143000"/>
          </a:xfrm>
          <a:noFill/>
        </p:spPr>
        <p:txBody>
          <a:bodyPr/>
          <a:lstStyle/>
          <a:p>
            <a:r>
              <a:rPr lang="ru-RU" sz="4000" dirty="0">
                <a:solidFill>
                  <a:srgbClr val="FFCC00"/>
                </a:solidFill>
              </a:rPr>
              <a:t>Результат проектной деятельности: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285860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800" dirty="0"/>
              <a:t>Сборник иллюстраций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Сборник собственных творческих работ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Стенгазеты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Киносценарии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800" dirty="0"/>
              <a:t>Комментарии к тексту художественного произведения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Публикация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Буклет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Презентация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Словарь</a:t>
            </a:r>
            <a:endParaRPr lang="ru-RU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432048"/>
          </a:xfrm>
        </p:spPr>
        <p:txBody>
          <a:bodyPr/>
          <a:lstStyle/>
          <a:p>
            <a:r>
              <a:rPr lang="ru-RU" b="1" dirty="0">
                <a:solidFill>
                  <a:srgbClr val="3333CC"/>
                </a:solidFill>
              </a:rPr>
              <a:t/>
            </a:r>
            <a:br>
              <a:rPr lang="ru-RU" b="1" dirty="0">
                <a:solidFill>
                  <a:srgbClr val="3333CC"/>
                </a:solidFill>
              </a:rPr>
            </a:br>
            <a:r>
              <a:rPr lang="ru-RU" b="1" dirty="0" smtClean="0">
                <a:solidFill>
                  <a:srgbClr val="3333CC"/>
                </a:solidFill>
              </a:rPr>
              <a:t/>
            </a:r>
            <a:br>
              <a:rPr lang="ru-RU" b="1" dirty="0" smtClean="0">
                <a:solidFill>
                  <a:srgbClr val="3333CC"/>
                </a:solidFill>
              </a:rPr>
            </a:br>
            <a:r>
              <a:rPr lang="ru-RU" b="1" dirty="0">
                <a:solidFill>
                  <a:srgbClr val="3333CC"/>
                </a:solidFill>
              </a:rPr>
              <a:t/>
            </a:r>
            <a:br>
              <a:rPr lang="ru-RU" b="1" dirty="0">
                <a:solidFill>
                  <a:srgbClr val="3333CC"/>
                </a:solidFill>
              </a:rPr>
            </a:br>
            <a:r>
              <a:rPr lang="ru-RU" b="1" dirty="0" smtClean="0">
                <a:solidFill>
                  <a:srgbClr val="3333CC"/>
                </a:solidFill>
              </a:rPr>
              <a:t/>
            </a:r>
            <a:br>
              <a:rPr lang="ru-RU" b="1" dirty="0" smtClean="0">
                <a:solidFill>
                  <a:srgbClr val="3333CC"/>
                </a:solidFill>
              </a:rPr>
            </a:br>
            <a:r>
              <a:rPr lang="ru-RU" b="1" dirty="0">
                <a:solidFill>
                  <a:srgbClr val="3333CC"/>
                </a:solidFill>
              </a:rPr>
              <a:t/>
            </a:r>
            <a:br>
              <a:rPr lang="ru-RU" b="1" dirty="0">
                <a:solidFill>
                  <a:srgbClr val="3333CC"/>
                </a:solidFill>
              </a:rPr>
            </a:br>
            <a:r>
              <a:rPr lang="ru-RU" b="1" dirty="0" smtClean="0">
                <a:solidFill>
                  <a:srgbClr val="3333CC"/>
                </a:solidFill>
              </a:rPr>
              <a:t/>
            </a:r>
            <a:br>
              <a:rPr lang="ru-RU" b="1" dirty="0" smtClean="0">
                <a:solidFill>
                  <a:srgbClr val="3333CC"/>
                </a:solidFill>
              </a:rPr>
            </a:br>
            <a:r>
              <a:rPr lang="ru-RU" b="1" dirty="0" smtClean="0">
                <a:solidFill>
                  <a:srgbClr val="3333CC"/>
                </a:solidFill>
              </a:rPr>
              <a:t/>
            </a:r>
            <a:br>
              <a:rPr lang="ru-RU" b="1" dirty="0" smtClean="0">
                <a:solidFill>
                  <a:srgbClr val="3333CC"/>
                </a:solidFill>
              </a:rPr>
            </a:br>
            <a:r>
              <a:rPr lang="ru-RU" b="1" dirty="0">
                <a:solidFill>
                  <a:srgbClr val="3333CC"/>
                </a:solidFill>
              </a:rPr>
              <a:t/>
            </a:r>
            <a:br>
              <a:rPr lang="ru-RU" b="1" dirty="0">
                <a:solidFill>
                  <a:srgbClr val="3333CC"/>
                </a:solidFill>
              </a:rPr>
            </a:br>
            <a:r>
              <a:rPr lang="ru-RU" b="1" dirty="0" smtClean="0">
                <a:solidFill>
                  <a:srgbClr val="3333CC"/>
                </a:solidFill>
              </a:rPr>
              <a:t/>
            </a:r>
            <a:br>
              <a:rPr lang="ru-RU" b="1" dirty="0" smtClean="0">
                <a:solidFill>
                  <a:srgbClr val="3333CC"/>
                </a:solidFill>
              </a:rPr>
            </a:br>
            <a:r>
              <a:rPr lang="ru-RU" b="1" dirty="0">
                <a:solidFill>
                  <a:srgbClr val="3333CC"/>
                </a:solidFill>
              </a:rPr>
              <a:t/>
            </a:r>
            <a:br>
              <a:rPr lang="ru-RU" b="1" dirty="0">
                <a:solidFill>
                  <a:srgbClr val="3333CC"/>
                </a:solidFill>
              </a:rPr>
            </a:b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Исследовательская работа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b="1" dirty="0">
                <a:solidFill>
                  <a:srgbClr val="3333CC"/>
                </a:solidFill>
              </a:rPr>
              <a:t>«Тайна имен и прозвищ</a:t>
            </a:r>
            <a:r>
              <a:rPr lang="ru-RU" b="1" dirty="0" smtClean="0">
                <a:solidFill>
                  <a:srgbClr val="3333CC"/>
                </a:solidFill>
              </a:rPr>
              <a:t>»(6класс)</a:t>
            </a:r>
            <a:r>
              <a:rPr lang="ru-RU" b="1" dirty="0">
                <a:solidFill>
                  <a:srgbClr val="3333CC"/>
                </a:solidFill>
              </a:rPr>
              <a:t/>
            </a:r>
            <a:br>
              <a:rPr lang="ru-RU" b="1" dirty="0">
                <a:solidFill>
                  <a:srgbClr val="3333CC"/>
                </a:solidFill>
              </a:rPr>
            </a:br>
            <a:r>
              <a:rPr lang="ru-RU" b="1" dirty="0" smtClean="0">
                <a:solidFill>
                  <a:srgbClr val="3333CC"/>
                </a:solidFill>
              </a:rPr>
              <a:t/>
            </a:r>
            <a:br>
              <a:rPr lang="ru-RU" b="1" dirty="0" smtClean="0">
                <a:solidFill>
                  <a:srgbClr val="3333CC"/>
                </a:solidFill>
              </a:rPr>
            </a:br>
            <a:r>
              <a:rPr lang="ru-RU" b="1" dirty="0" smtClean="0">
                <a:solidFill>
                  <a:srgbClr val="3333CC"/>
                </a:solidFill>
              </a:rPr>
              <a:t/>
            </a:r>
            <a:br>
              <a:rPr lang="ru-RU" b="1" dirty="0" smtClean="0">
                <a:solidFill>
                  <a:srgbClr val="3333CC"/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Проект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3333CC"/>
                </a:solidFill>
              </a:rPr>
              <a:t>«Басни дедушки Крылова»(5класс)</a:t>
            </a:r>
            <a:br>
              <a:rPr lang="ru-RU" b="1" dirty="0" smtClean="0">
                <a:solidFill>
                  <a:srgbClr val="3333CC"/>
                </a:solidFill>
              </a:rPr>
            </a:br>
            <a:r>
              <a:rPr lang="ru-RU" b="1" dirty="0">
                <a:solidFill>
                  <a:srgbClr val="3333CC"/>
                </a:solidFill>
              </a:rPr>
              <a:t/>
            </a:r>
            <a:br>
              <a:rPr lang="ru-RU" b="1" dirty="0">
                <a:solidFill>
                  <a:srgbClr val="3333CC"/>
                </a:solidFill>
              </a:rPr>
            </a:br>
            <a:endParaRPr lang="ru-RU" b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sz="1600" dirty="0" smtClean="0"/>
              <a:t>    Проектная </a:t>
            </a:r>
            <a:r>
              <a:rPr lang="ru-RU" sz="1600" dirty="0"/>
              <a:t>деятельность – один из лучших способов для совмещения современных информационных технологий, личностно-ориентированного обучения и самостоятельной работы учащихся, формирования умения использования информационных технологий при разработке инструментов и материалов, повышающих эффективность и результативность учебного процесса.</a:t>
            </a:r>
          </a:p>
          <a:p>
            <a:r>
              <a:rPr lang="ru-RU" sz="1600" dirty="0"/>
              <a:t>    Учебный проект по русскому языку и литературе для школьников-исследователей – это возможность делать что-то интересное самостоятельно или в группе, максимально используя свои возможности; это деятельность позволяющая проявить себя, попробовать свои силы, приложить свои знания, принести пользу и показать публично достигнутый результат; это деятельность, направленная на решение интересной проблемы, сформулированной самими учащимися в виде цели.</a:t>
            </a:r>
          </a:p>
          <a:p>
            <a:r>
              <a:rPr lang="ru-RU" sz="1600" dirty="0"/>
              <a:t>     Учебный проект для учителя – это интегративное дидактическое средство развития, обучения и воспитания, которое позволяет вырабатывать и развивать специфические умения и навыки проектирования, а именно – учить </a:t>
            </a:r>
            <a:r>
              <a:rPr lang="ru-RU" sz="1600" dirty="0" err="1"/>
              <a:t>проблематизации</a:t>
            </a:r>
            <a:r>
              <a:rPr lang="ru-RU" sz="1600" dirty="0"/>
              <a:t>, целеполаганию и планированию деятельности, самоанализу и рефлексии, поиску нужной информации, проведению исследования, освоению и использованию адекватной технологии изготовления продукта проектирования, презентации хода своей деятельности.</a:t>
            </a:r>
          </a:p>
          <a:p>
            <a:r>
              <a:rPr lang="ru-RU" sz="1600" dirty="0"/>
              <a:t>    Таким образом, проектная деятельность – один из лучших способов для совмещения современных информационных технологий, личностно-ориентированного обучения и самостоятельной работы учащихся.  Главное – продумать  способы введения метода проектов в структуру уроков.</a:t>
            </a:r>
          </a:p>
          <a:p>
            <a:pPr marL="0" indent="0">
              <a:buNone/>
            </a:pPr>
            <a:r>
              <a:rPr lang="ru-RU" sz="1600" dirty="0"/>
              <a:t> </a:t>
            </a:r>
          </a:p>
          <a:p>
            <a:pPr>
              <a:buNone/>
            </a:pP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CC00"/>
                </a:solidFill>
              </a:rPr>
              <a:t>Список литературы: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1. Абрамова, С.В. Русский язык. Проектная работа старшеклассников / С.В. Абрамова. – М.: Просвещение, 2011. – 137 с.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2. </a:t>
            </a:r>
            <a:r>
              <a:rPr lang="ru-RU" sz="1600" dirty="0" err="1"/>
              <a:t>Бедерханова</a:t>
            </a:r>
            <a:r>
              <a:rPr lang="ru-RU" sz="1600" dirty="0"/>
              <a:t>, В.П. Педагогическое проектирование в инновационной деятельности: Учебное пособие / В.П. </a:t>
            </a:r>
            <a:r>
              <a:rPr lang="ru-RU" sz="1600" dirty="0" err="1"/>
              <a:t>Бедерханова</a:t>
            </a:r>
            <a:r>
              <a:rPr lang="ru-RU" sz="1600" dirty="0"/>
              <a:t>, Б.П. Бондарев. – Краснодар, 2000. – 54 с.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3. Громыко, Ю.В. Понятие и проект в теории развивающего образования / Ю.В. Громыко // Изд. Рос. акад. образования. – 2000. – №2. – С. 36-43.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4. Пахомова, Н.Ю. Метод учебных проектов в образовательном учреждении: пособие для учителей и студентов педагогических вузов / Н.Ю. Пахомова. – М.: АРКТИ, 2003. – 112 с.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5. </a:t>
            </a:r>
            <a:r>
              <a:rPr lang="ru-RU" sz="1600" dirty="0" err="1"/>
              <a:t>Симоненкова</a:t>
            </a:r>
            <a:r>
              <a:rPr lang="ru-RU" sz="1600" dirty="0"/>
              <a:t>, Т.Д. Проектная деятельность учащихся / Т.Д. </a:t>
            </a:r>
            <a:r>
              <a:rPr lang="ru-RU" sz="1600" dirty="0" err="1"/>
              <a:t>Симоненкова</a:t>
            </a:r>
            <a:r>
              <a:rPr lang="ru-RU" sz="1600" dirty="0"/>
              <a:t> // Завуч. Управление современной школой. Москва. – 2007. – №8. – </a:t>
            </a:r>
            <a:r>
              <a:rPr lang="en-US" sz="1600" dirty="0"/>
              <a:t>C</a:t>
            </a:r>
            <a:r>
              <a:rPr lang="ru-RU" sz="1600" dirty="0"/>
              <a:t>. 3-6.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6. Цветкова, Г.В. Литература. 5-11 классы: проектная деятельность учащихся / Г.В. Цветкова. – Волгоград: Учитель, 2013. – 283 с.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7. </a:t>
            </a:r>
            <a:r>
              <a:rPr lang="ru-RU" sz="1600" dirty="0" err="1"/>
              <a:t>Чечель</a:t>
            </a:r>
            <a:r>
              <a:rPr lang="ru-RU" sz="1600" dirty="0"/>
              <a:t>, И.Д. Метод проектов или попытка избавить учителя от обязанностей всезнающего оракула / И.Д. </a:t>
            </a:r>
            <a:r>
              <a:rPr lang="ru-RU" sz="1600" dirty="0" err="1"/>
              <a:t>Чечель</a:t>
            </a:r>
            <a:r>
              <a:rPr lang="ru-RU" sz="1600" dirty="0"/>
              <a:t> // Директор школы. – 1998. – №3. – С. 5-9</a:t>
            </a:r>
            <a:endParaRPr lang="en-US" sz="16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7. </a:t>
            </a:r>
            <a:r>
              <a:rPr lang="ru-RU" sz="1600" dirty="0" err="1"/>
              <a:t>Якиманская</a:t>
            </a:r>
            <a:r>
              <a:rPr lang="ru-RU" sz="1600" dirty="0"/>
              <a:t>, И.С. Технология личностно - ориентированного образования</a:t>
            </a:r>
            <a:r>
              <a:rPr lang="en-US" sz="1600" dirty="0"/>
              <a:t> / </a:t>
            </a:r>
            <a:r>
              <a:rPr lang="ru-RU" sz="1600" dirty="0"/>
              <a:t>И.С. </a:t>
            </a:r>
            <a:r>
              <a:rPr lang="ru-RU" sz="1600" dirty="0" err="1"/>
              <a:t>Якиманская</a:t>
            </a:r>
            <a:r>
              <a:rPr lang="ru-RU" sz="1600" dirty="0"/>
              <a:t> // Журнал «Директор школы». – 2000. – № 7. – С. 145-150.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8. Якушевский, В.Н. Методы проектов на уроках литературы в школе гуманитарного профиля: Практико-ориентированная монография / В.Н. Якушевский, О.А. Рождественская, Н.В. </a:t>
            </a:r>
            <a:r>
              <a:rPr lang="ru-RU" sz="1600" dirty="0" err="1"/>
              <a:t>Вольская</a:t>
            </a:r>
            <a:r>
              <a:rPr lang="ru-RU" sz="1600" dirty="0"/>
              <a:t>. – Ульяновск: УИПКПРО, 2005. – 116 с.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9. </a:t>
            </a:r>
            <a:r>
              <a:rPr lang="ru-RU" sz="1600" dirty="0">
                <a:hlinkClick r:id="rId2"/>
              </a:rPr>
              <a:t>http://schools.keldysh.ru/</a:t>
            </a:r>
            <a:r>
              <a:rPr lang="en-US" sz="1600" dirty="0" err="1">
                <a:hlinkClick r:id="rId2"/>
              </a:rPr>
              <a:t>lambro</a:t>
            </a:r>
            <a:r>
              <a:rPr lang="en-US" sz="1600" dirty="0"/>
              <a:t> </a:t>
            </a:r>
            <a:r>
              <a:rPr lang="ru-RU" sz="1600" dirty="0"/>
              <a:t>–</a:t>
            </a:r>
            <a:r>
              <a:rPr lang="en-US" sz="1600" dirty="0"/>
              <a:t> </a:t>
            </a:r>
            <a:r>
              <a:rPr lang="ru-RU" sz="1600" dirty="0"/>
              <a:t>методический сайт лаборатории методики и информационной поддержки развития образования МИОО.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24" y="548680"/>
            <a:ext cx="7772400" cy="3816424"/>
          </a:xfrm>
        </p:spPr>
        <p:txBody>
          <a:bodyPr/>
          <a:lstStyle/>
          <a:p>
            <a:pPr algn="ctr"/>
            <a:endParaRPr lang="ru-RU" sz="4800" b="1" dirty="0" smtClean="0">
              <a:solidFill>
                <a:schemeClr val="tx1"/>
              </a:solidFill>
            </a:endParaRPr>
          </a:p>
          <a:p>
            <a:pPr algn="ctr"/>
            <a:endParaRPr lang="ru-RU" sz="4800" b="1" dirty="0">
              <a:solidFill>
                <a:schemeClr val="tx1"/>
              </a:solidFill>
            </a:endParaRPr>
          </a:p>
          <a:p>
            <a:pPr algn="ctr"/>
            <a:endParaRPr lang="ru-RU" sz="4800" b="1" dirty="0" smtClean="0">
              <a:solidFill>
                <a:schemeClr val="tx1"/>
              </a:solidFill>
            </a:endParaRPr>
          </a:p>
          <a:p>
            <a:pPr algn="ctr"/>
            <a:endParaRPr lang="ru-RU" sz="4800" b="1" dirty="0">
              <a:solidFill>
                <a:schemeClr val="tx1"/>
              </a:solidFill>
            </a:endParaRPr>
          </a:p>
          <a:p>
            <a:pPr algn="ctr"/>
            <a:endParaRPr lang="ru-RU" sz="4800" b="1" dirty="0" smtClean="0">
              <a:solidFill>
                <a:schemeClr val="tx1"/>
              </a:solidFill>
            </a:endParaRPr>
          </a:p>
          <a:p>
            <a:pPr algn="ctr"/>
            <a:endParaRPr lang="ru-RU" sz="4800" b="1" dirty="0" smtClean="0">
              <a:solidFill>
                <a:schemeClr val="tx1"/>
              </a:solidFill>
            </a:endParaRPr>
          </a:p>
          <a:p>
            <a:pPr algn="ctr"/>
            <a:endParaRPr lang="ru-RU" sz="4800" b="1" dirty="0">
              <a:solidFill>
                <a:schemeClr val="tx1"/>
              </a:solidFill>
            </a:endParaRPr>
          </a:p>
          <a:p>
            <a:pPr algn="ctr"/>
            <a:endParaRPr lang="ru-RU" sz="4800" b="1" dirty="0" smtClean="0">
              <a:solidFill>
                <a:schemeClr val="tx1"/>
              </a:solidFill>
            </a:endParaRPr>
          </a:p>
          <a:p>
            <a:pPr algn="ctr"/>
            <a:endParaRPr lang="ru-RU" sz="4800" b="1" dirty="0">
              <a:solidFill>
                <a:schemeClr val="tx1"/>
              </a:solidFill>
            </a:endParaRPr>
          </a:p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Цель: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создать условия для совершенствования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профессиональных компетенций при  технологии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 проектного обучения на уроках русского языка и литературы.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3000372"/>
            <a:ext cx="7429552" cy="3000396"/>
          </a:xfrm>
        </p:spPr>
        <p:txBody>
          <a:bodyPr/>
          <a:lstStyle/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80000"/>
              </a:lnSpc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Введение. </a:t>
            </a:r>
          </a:p>
          <a:p>
            <a:pPr marL="457200" indent="-457200">
              <a:lnSpc>
                <a:spcPct val="80000"/>
              </a:lnSpc>
              <a:buFont typeface="Arial" charset="0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Основная часть. Проектная деятельность на уроках русского языка и литературы.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История появления проектного обучения.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Актуальность темы.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Проект. Цели проектного обучения.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Функции учащихся.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Функции учителя.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Виды проектов.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Этапы работы над проектом.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Результат проектной деятельности.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  Примеры использования метода проектного обучения на уроках русского языка и литературы.</a:t>
            </a:r>
          </a:p>
          <a:p>
            <a:pPr marL="457200" indent="-457200">
              <a:lnSpc>
                <a:spcPct val="80000"/>
              </a:lnSpc>
              <a:buAutoNum type="arabicPeriod" startAt="3"/>
            </a:pPr>
            <a:r>
              <a:rPr lang="ru-RU" dirty="0" smtClean="0">
                <a:solidFill>
                  <a:schemeClr val="tx1"/>
                </a:solidFill>
              </a:rPr>
              <a:t>Заключение.</a:t>
            </a:r>
          </a:p>
          <a:p>
            <a:pPr marL="457200" indent="-457200">
              <a:lnSpc>
                <a:spcPct val="80000"/>
              </a:lnSpc>
              <a:buAutoNum type="arabicPeriod" startAt="3"/>
            </a:pPr>
            <a:r>
              <a:rPr lang="ru-RU" dirty="0" smtClean="0">
                <a:solidFill>
                  <a:schemeClr val="tx1"/>
                </a:solidFill>
              </a:rPr>
              <a:t>Список использованной литературы.</a:t>
            </a:r>
          </a:p>
          <a:p>
            <a:pPr marL="457200" indent="-457200">
              <a:lnSpc>
                <a:spcPct val="80000"/>
              </a:lnSpc>
              <a:buAutoNum type="arabicPeriod" startAt="3"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357166"/>
            <a:ext cx="384913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Содержание: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772400" cy="1362075"/>
          </a:xfrm>
        </p:spPr>
        <p:txBody>
          <a:bodyPr/>
          <a:lstStyle/>
          <a:p>
            <a:pPr algn="ctr"/>
            <a:r>
              <a:rPr lang="ru-RU" sz="3200" b="0" dirty="0" smtClean="0"/>
              <a:t/>
            </a:r>
            <a:br>
              <a:rPr lang="ru-RU" sz="3200" b="0" dirty="0" smtClean="0"/>
            </a:br>
            <a:endParaRPr lang="ru-RU" sz="32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76673"/>
            <a:ext cx="7772400" cy="1224135"/>
          </a:xfrm>
        </p:spPr>
        <p:txBody>
          <a:bodyPr/>
          <a:lstStyle/>
          <a:p>
            <a:pPr algn="ctr"/>
            <a:endParaRPr lang="ru-RU" sz="32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algn="ctr"/>
            <a:endParaRPr lang="ru-RU" sz="32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3214686"/>
            <a:ext cx="5000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 </a:t>
            </a:r>
            <a:endParaRPr lang="ru-RU" dirty="0"/>
          </a:p>
        </p:txBody>
      </p:sp>
      <p:pic>
        <p:nvPicPr>
          <p:cNvPr id="2054" name="Picture 6" descr="http://mypresentation.ru/documents/e85b86eb012dd828491d030f9799f230/img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42378"/>
            <a:ext cx="8136904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43168"/>
            <a:ext cx="2160240" cy="3414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7772400" cy="785818"/>
          </a:xfrm>
        </p:spPr>
        <p:txBody>
          <a:bodyPr/>
          <a:lstStyle/>
          <a:p>
            <a:pPr algn="ctr"/>
            <a: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Актуальность </a:t>
            </a:r>
            <a:br>
              <a:rPr lang="ru-RU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24" y="5357813"/>
            <a:ext cx="8143932" cy="1500187"/>
          </a:xfrm>
        </p:spPr>
        <p:txBody>
          <a:bodyPr/>
          <a:lstStyle/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Проект ценен тем, что в ходе его выполнения обучающиеся учатся самостоятельно приобретать знания, получают опыт познавательной и учебной деятельности.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Если обучающийся получит в школе исследовательские навыки ориентирования в потоке информации, научится анализировать ее, обобщать, сопоставлять факты, делать выводы и заключения, то он в силу более высокого образовательного уровня легче будет адаптироваться в дальнейшей жизни, правильно выберет будущую профессию, будет жить творческой жизнью. 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3571876"/>
            <a:ext cx="6715172" cy="1500187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… всякая активность. Необходимо только, чтобы она освещалась ясно поставленной целью и согревалась горячим стремлением к её осуществлению</a:t>
            </a:r>
            <a:endParaRPr lang="ru-RU" sz="2800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«Проект» -</a:t>
            </a:r>
            <a:r>
              <a:rPr lang="ru-RU" dirty="0" smtClean="0">
                <a:solidFill>
                  <a:schemeClr val="tx1"/>
                </a:solidFill>
              </a:rPr>
              <a:t> (от лат. </a:t>
            </a:r>
            <a:r>
              <a:rPr lang="ru-RU" dirty="0" err="1" smtClean="0">
                <a:solidFill>
                  <a:schemeClr val="tx1"/>
                </a:solidFill>
              </a:rPr>
              <a:t>projectus</a:t>
            </a:r>
            <a:r>
              <a:rPr lang="ru-RU" dirty="0" smtClean="0">
                <a:solidFill>
                  <a:schemeClr val="tx1"/>
                </a:solidFill>
              </a:rPr>
              <a:t> - </a:t>
            </a:r>
            <a:r>
              <a:rPr lang="ru-RU" dirty="0" smtClean="0">
                <a:solidFill>
                  <a:schemeClr val="tx1"/>
                </a:solidFill>
                <a:hlinkClick r:id="rId2" tooltip="Кликните для подробного описания"/>
              </a:rPr>
              <a:t>брошенный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  <a:hlinkClick r:id="rId3" tooltip="Кликните для подробного описания"/>
              </a:rPr>
              <a:t>вперед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1) совокупность документов (расчетов, чертежей и др.)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для создания какого-либо сооружения или изделия.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2) </a:t>
            </a:r>
            <a:r>
              <a:rPr lang="ru-RU" dirty="0" smtClean="0">
                <a:solidFill>
                  <a:schemeClr val="tx1"/>
                </a:solidFill>
                <a:hlinkClick r:id="rId4" tooltip="Кликните для подробного описания"/>
              </a:rPr>
              <a:t>предварительный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  <a:hlinkClick r:id="rId5" tooltip="Кликните для подробного описания"/>
              </a:rPr>
              <a:t>текст</a:t>
            </a:r>
            <a:r>
              <a:rPr lang="ru-RU" dirty="0" smtClean="0">
                <a:solidFill>
                  <a:schemeClr val="tx1"/>
                </a:solidFill>
              </a:rPr>
              <a:t> какого-либо документа.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3) замысел, план.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95450" y="109538"/>
            <a:ext cx="5791200" cy="74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4862512"/>
            <a:ext cx="2748238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9"/>
            <a:ext cx="7587156" cy="5760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CC00"/>
                </a:solidFill>
              </a:rPr>
              <a:t>Цель проектного обучения: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908720"/>
            <a:ext cx="7848872" cy="5526365"/>
          </a:xfrm>
        </p:spPr>
        <p:txBody>
          <a:bodyPr/>
          <a:lstStyle/>
          <a:p>
            <a:endParaRPr lang="ru-RU" sz="2400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2400" i="1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2400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2400" i="1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2400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2400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2400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</a:rPr>
              <a:t>Создание условий, при которых обучающиеся научатся: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• 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</a:rPr>
              <a:t>самостоятельно и охотно приобретают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недостающие знания из разных источников;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• 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</a:rPr>
              <a:t>учатся пользоваться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приобретенными знаниями для решения познавательных и практических задач;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• 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</a:rPr>
              <a:t>приобретают коммуникативные умения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, работая в различных группах;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• развивают у себя 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</a:rPr>
              <a:t>исследовательские умения(выявление проблемы, сбора информации, наблюдения, анализ, обобщение);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• развивают 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</a:rPr>
              <a:t>системное мышление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556792"/>
            <a:ext cx="8170676" cy="4026263"/>
          </a:xfrm>
        </p:spPr>
        <p:txBody>
          <a:bodyPr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4657" y="188640"/>
            <a:ext cx="79626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Проектное обучение позволяет :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12341" y="3244334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-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772816"/>
            <a:ext cx="864095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еализовать личностно-ориентированный подход;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- реализовать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самомотивацию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школьника;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-формировать личностные качества;</a:t>
            </a:r>
          </a:p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формировать объективную систему представлений о своих знаниях, возможностях, умениях.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-учиться на собственном опыте и опыте других;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остичь удовлетворенности ученикам, видящим продукт своего труда.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ru-RU" sz="4000" b="1" dirty="0" smtClean="0"/>
              <a:t>Интеллектуальные.</a:t>
            </a:r>
          </a:p>
          <a:p>
            <a:pPr marL="0" indent="0">
              <a:buNone/>
            </a:pP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Творческие.</a:t>
            </a:r>
          </a:p>
          <a:p>
            <a:pPr marL="0" indent="0">
              <a:buNone/>
            </a:pP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Коммуникативные.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67528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 утёнком 1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766</TotalTime>
  <Words>961</Words>
  <Application>Microsoft Office PowerPoint</Application>
  <PresentationFormat>Экран (4:3)</PresentationFormat>
  <Paragraphs>159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 утёнком 1</vt:lpstr>
      <vt:lpstr>     Организация проектной деятельности  на уроках русского языка и литературы.        </vt:lpstr>
      <vt:lpstr>Презентация PowerPoint</vt:lpstr>
      <vt:lpstr>Презентация PowerPoint</vt:lpstr>
      <vt:lpstr> </vt:lpstr>
      <vt:lpstr>Актуальность  </vt:lpstr>
      <vt:lpstr>Презентация PowerPoint</vt:lpstr>
      <vt:lpstr>Цель проектного обучения:</vt:lpstr>
      <vt:lpstr>Презентация PowerPoint</vt:lpstr>
      <vt:lpstr>Презентация PowerPoint</vt:lpstr>
      <vt:lpstr>Функции учителя</vt:lpstr>
      <vt:lpstr>Презентация PowerPoint</vt:lpstr>
      <vt:lpstr>Презентация PowerPoint</vt:lpstr>
      <vt:lpstr>Презентация PowerPoint</vt:lpstr>
      <vt:lpstr>Результат проектной деятельности:</vt:lpstr>
      <vt:lpstr>          Исследовательская работа  «Тайна имен и прозвищ»(6класс)   Проект «Басни дедушки Крылова»(5класс)  </vt:lpstr>
      <vt:lpstr>Заключение</vt:lpstr>
      <vt:lpstr>Список литературы: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1</cp:lastModifiedBy>
  <cp:revision>83</cp:revision>
  <dcterms:created xsi:type="dcterms:W3CDTF">2011-05-13T16:02:13Z</dcterms:created>
  <dcterms:modified xsi:type="dcterms:W3CDTF">2015-12-16T18:38:47Z</dcterms:modified>
</cp:coreProperties>
</file>