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57480DB-3F37-4074-9190-6D6BE1AB1BBF}" type="datetimeFigureOut">
              <a:rPr lang="ru-RU"/>
              <a:pPr>
                <a:defRPr/>
              </a:pPr>
              <a:t>11.01.2016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9B96BB5-0DBC-4E0A-99D7-1F497A99B6B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59D232-9FFB-4C0D-8C43-9273C6B6192B}" type="datetimeFigureOut">
              <a:rPr lang="ru-RU"/>
              <a:pPr>
                <a:defRPr/>
              </a:pPr>
              <a:t>11.01.2016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6A6893C-CEDE-4C10-98D4-36FF8806283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4BC33-A27B-45A3-B7BC-57FA7079E832}" type="datetimeFigureOut">
              <a:rPr lang="ru-RU"/>
              <a:pPr>
                <a:defRPr/>
              </a:pPr>
              <a:t>11.01.2016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2726496-A3FA-4159-B5FF-808C6854F6D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C8FD21B-2B3B-47FC-98E0-EC914B787C87}" type="datetimeFigureOut">
              <a:rPr lang="ru-RU"/>
              <a:pPr>
                <a:defRPr/>
              </a:pPr>
              <a:t>11.01.2016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BC82817-299C-46FD-89E2-724D89F958B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ABE44B6-FBC8-4EEE-AA1E-89D8FCDABD71}" type="datetimeFigureOut">
              <a:rPr lang="ru-RU"/>
              <a:pPr>
                <a:defRPr/>
              </a:pPr>
              <a:t>11.01.2016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87BF95C-948A-434E-A0C2-34B86BD2C4B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58963FD-4AFB-4839-94CD-D3AFA7F498CC}" type="datetimeFigureOut">
              <a:rPr lang="ru-RU"/>
              <a:pPr>
                <a:defRPr/>
              </a:pPr>
              <a:t>11.01.2016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62C119-DAF8-4F34-81A5-AC9EF1B6EDF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6CCB01B-B127-43A5-AE3E-6D71EEFD54E1}" type="datetimeFigureOut">
              <a:rPr lang="ru-RU"/>
              <a:pPr>
                <a:defRPr/>
              </a:pPr>
              <a:t>11.01.2016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37B05CA-A97C-4B35-AA38-0CDF4A0A44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1320742E-01A4-4C4C-ADB0-631BDDE9F050}" type="datetimeFigureOut">
              <a:rPr lang="ru-RU"/>
              <a:pPr>
                <a:defRPr/>
              </a:pPr>
              <a:t>11.01.2016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E8C18A2-626B-45F8-B020-D9340545833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A7F89AF-EA4A-4CBA-A3DB-DB6CC9A6E739}" type="datetimeFigureOut">
              <a:rPr lang="ru-RU"/>
              <a:pPr>
                <a:defRPr/>
              </a:pPr>
              <a:t>11.01.2016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521515B-71EF-44FD-A4A3-2F97668B9F5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A279006-748A-47C7-9B03-D566B77E0EF0}" type="datetimeFigureOut">
              <a:rPr lang="ru-RU"/>
              <a:pPr>
                <a:defRPr/>
              </a:pPr>
              <a:t>11.01.2016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4CA510A-D981-4E7A-ACA4-41BAB60BE91A}"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30BCF35-54CD-4D22-A679-2489BED5B2B9}" type="datetimeFigureOut">
              <a:rPr lang="ru-RU"/>
              <a:pPr>
                <a:defRPr/>
              </a:pPr>
              <a:t>11.01.2016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791370E-C6DF-4364-B3A3-2D8EFEBAC46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41C7137-ABE3-4B8A-AC96-F7E6C8B60858}" type="datetimeFigureOut">
              <a:rPr lang="ru-RU"/>
              <a:pPr>
                <a:defRPr/>
              </a:pPr>
              <a:t>11.01.2016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EEF2ADF-A8DE-41F0-AB5F-6640DF00FFE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ssyriaca.orientalstudies.ru/index/Assyrica_title_08.jpg" TargetMode="External"/><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www.countries.ru/library/download/mes.pdf" TargetMode="External"/><Relationship Id="rId3" Type="http://schemas.openxmlformats.org/officeDocument/2006/relationships/hyperlink" Target="http://dic.academic.ru/dic.nsf/enc_pictures/4072" TargetMode="External"/><Relationship Id="rId7" Type="http://schemas.openxmlformats.org/officeDocument/2006/relationships/hyperlink" Target="https://www.google.ru/search?q=&#1089;&#1090;&#1077;&#1083;&#1072;+&#1094;&#1072;&#1088;&#1103;+&#1085;&#1072;&#1088;&#1072;&#1084;&#1089;&#1080;&#1085;&#1072;" TargetMode="External"/><Relationship Id="rId2" Type="http://schemas.openxmlformats.org/officeDocument/2006/relationships/hyperlink" Target="http://nsportal.ru/shkola/mirovaya-khudozhestvennaya-kultura/library/2012/05/26/khudozhestvennaya-kultura-mesopotamii" TargetMode="External"/><Relationship Id="rId1" Type="http://schemas.openxmlformats.org/officeDocument/2006/relationships/slideLayout" Target="../slideLayouts/slideLayout2.xml"/><Relationship Id="rId6" Type="http://schemas.openxmlformats.org/officeDocument/2006/relationships/hyperlink" Target="https://www.google.ru/search?q=&#1096;&#1090;&#1072;&#1085;&#1076;&#1072;&#1088;&#1090;+&#1080;&#1079;+&#1091;&#1088;&#1072;" TargetMode="External"/><Relationship Id="rId5" Type="http://schemas.openxmlformats.org/officeDocument/2006/relationships/hyperlink" Target="https://www.google.ru/search?q=&#1096;&#1091;&#1084;&#1077;&#1088;&#1089;&#1082;&#1080;&#1077;+&#1093;&#1088;&#1072;&#1084;&#1099;+&#1074;+&#1091;&#1088;&#1091;&#1082;&#1077;" TargetMode="External"/><Relationship Id="rId10" Type="http://schemas.openxmlformats.org/officeDocument/2006/relationships/hyperlink" Target="https://www.facebook.com/permalink.php?story_fbid=533880666748219&amp;id=531216497014636" TargetMode="External"/><Relationship Id="rId4" Type="http://schemas.openxmlformats.org/officeDocument/2006/relationships/hyperlink" Target="http://historic.ru/books/item/f00/s00/z0000054/st046.shtml" TargetMode="External"/><Relationship Id="rId9" Type="http://schemas.openxmlformats.org/officeDocument/2006/relationships/hyperlink" Target="https://www.google.ru/search?q=&#1072;&#1088;&#1092;&#1072;+&#1089;+&#1075;&#1086;&#1083;&#1086;&#1074;&#1086;&#1081;+&#1073;&#1099;&#1082;&#107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skusstvu.ru/electronnoe_uchebnoe_posobie/image/2_2/26.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a-fa.ru/history/1/40.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blog.hu/ke/kemiajunkie/image/hammurapi.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fictionbook.ru/static/bookimages/00/97/96/00979625.bin.dir/h/_98.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eaLnBrk="1" fontAlgn="auto" hangingPunct="1">
              <a:spcAft>
                <a:spcPts val="0"/>
              </a:spcAft>
              <a:defRPr/>
            </a:pPr>
            <a:r>
              <a:rPr lang="ru-RU" dirty="0" smtClean="0"/>
              <a:t>Изобразительное искусство и музыка Древней Передней Азии</a:t>
            </a:r>
            <a:endParaRPr lang="ru-RU" dirty="0"/>
          </a:p>
        </p:txBody>
      </p:sp>
      <p:sp>
        <p:nvSpPr>
          <p:cNvPr id="3" name="Подзаголовок 2"/>
          <p:cNvSpPr>
            <a:spLocks noGrp="1"/>
          </p:cNvSpPr>
          <p:nvPr>
            <p:ph type="subTitle" idx="1"/>
          </p:nvPr>
        </p:nvSpPr>
        <p:spPr/>
        <p:txBody>
          <a:bodyPr>
            <a:normAutofit/>
          </a:bodyPr>
          <a:lstStyle/>
          <a:p>
            <a:pPr eaLnBrk="1" hangingPunct="1"/>
            <a:r>
              <a:rPr lang="ru-RU" smtClean="0">
                <a:solidFill>
                  <a:schemeClr val="folHlink"/>
                </a:solidFill>
              </a:rPr>
              <a:t>Подготовила ученица 10 класса</a:t>
            </a:r>
          </a:p>
          <a:p>
            <a:pPr eaLnBrk="1" hangingPunct="1"/>
            <a:r>
              <a:rPr lang="ru-RU" smtClean="0">
                <a:solidFill>
                  <a:schemeClr val="folHlink"/>
                </a:solidFill>
              </a:rPr>
              <a:t>Колотухина Софья</a:t>
            </a:r>
            <a:br>
              <a:rPr lang="ru-RU" smtClean="0">
                <a:solidFill>
                  <a:schemeClr val="folHlink"/>
                </a:solidFill>
              </a:rPr>
            </a:br>
            <a:r>
              <a:rPr lang="ru-RU" smtClean="0">
                <a:solidFill>
                  <a:schemeClr val="folHlink"/>
                </a:solidFill>
              </a:rPr>
              <a:t>Руководитель Громова Е.В.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Текст 4"/>
          <p:cNvSpPr>
            <a:spLocks noGrp="1"/>
          </p:cNvSpPr>
          <p:nvPr>
            <p:ph type="body" idx="1"/>
          </p:nvPr>
        </p:nvSpPr>
        <p:spPr>
          <a:xfrm>
            <a:off x="428625" y="500063"/>
            <a:ext cx="4040188" cy="639762"/>
          </a:xfrm>
        </p:spPr>
        <p:txBody>
          <a:bodyPr/>
          <a:lstStyle/>
          <a:p>
            <a:pPr eaLnBrk="1" hangingPunct="1"/>
            <a:r>
              <a:rPr lang="ru-RU" sz="2800" smtClean="0">
                <a:solidFill>
                  <a:schemeClr val="bg1"/>
                </a:solidFill>
              </a:rPr>
              <a:t>Сановник Эбих-Иль </a:t>
            </a:r>
          </a:p>
          <a:p>
            <a:pPr eaLnBrk="1" hangingPunct="1"/>
            <a:endParaRPr lang="ru-RU" smtClean="0"/>
          </a:p>
        </p:txBody>
      </p:sp>
      <p:sp>
        <p:nvSpPr>
          <p:cNvPr id="22530" name="Текст 6"/>
          <p:cNvSpPr>
            <a:spLocks noGrp="1"/>
          </p:cNvSpPr>
          <p:nvPr>
            <p:ph type="body" sz="quarter" idx="3"/>
          </p:nvPr>
        </p:nvSpPr>
        <p:spPr>
          <a:xfrm>
            <a:off x="4714875" y="642938"/>
            <a:ext cx="4041775" cy="639762"/>
          </a:xfrm>
        </p:spPr>
        <p:txBody>
          <a:bodyPr/>
          <a:lstStyle/>
          <a:p>
            <a:pPr eaLnBrk="1" hangingPunct="1"/>
            <a:r>
              <a:rPr lang="ru-RU" smtClean="0">
                <a:solidFill>
                  <a:schemeClr val="bg1"/>
                </a:solidFill>
              </a:rPr>
              <a:t>Голова богини Иштар из Урука </a:t>
            </a:r>
          </a:p>
          <a:p>
            <a:pPr eaLnBrk="1" hangingPunct="1"/>
            <a:endParaRPr lang="ru-RU" smtClean="0">
              <a:solidFill>
                <a:schemeClr val="bg1"/>
              </a:solidFill>
            </a:endParaRPr>
          </a:p>
        </p:txBody>
      </p:sp>
      <p:pic>
        <p:nvPicPr>
          <p:cNvPr id="22531" name="Picture 7" descr="Эбих-иль сановник из Мари"/>
          <p:cNvPicPr>
            <a:picLocks noGrp="1" noChangeAspect="1" noChangeArrowheads="1"/>
          </p:cNvPicPr>
          <p:nvPr>
            <p:ph sz="half" idx="2"/>
          </p:nvPr>
        </p:nvPicPr>
        <p:blipFill>
          <a:blip r:embed="rId2"/>
          <a:srcRect/>
          <a:stretch>
            <a:fillRect/>
          </a:stretch>
        </p:blipFill>
        <p:spPr>
          <a:xfrm>
            <a:off x="357188" y="714375"/>
            <a:ext cx="3603625" cy="5945188"/>
          </a:xfrm>
        </p:spPr>
      </p:pic>
      <p:pic>
        <p:nvPicPr>
          <p:cNvPr id="22532" name="Picture 5" descr="Картинка 15 из 56">
            <a:hlinkClick r:id="rId3"/>
          </p:cNvPr>
          <p:cNvPicPr>
            <a:picLocks noGrp="1" noChangeAspect="1" noChangeArrowheads="1"/>
          </p:cNvPicPr>
          <p:nvPr>
            <p:ph sz="quarter" idx="4"/>
          </p:nvPr>
        </p:nvPicPr>
        <p:blipFill>
          <a:blip r:embed="rId4"/>
          <a:srcRect/>
          <a:stretch>
            <a:fillRect/>
          </a:stretch>
        </p:blipFill>
        <p:spPr>
          <a:xfrm>
            <a:off x="4500563" y="1285875"/>
            <a:ext cx="3865562" cy="49831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6"/>
          <p:cNvSpPr>
            <a:spLocks noGrp="1"/>
          </p:cNvSpPr>
          <p:nvPr>
            <p:ph type="title"/>
          </p:nvPr>
        </p:nvSpPr>
        <p:spPr/>
        <p:txBody>
          <a:bodyPr/>
          <a:lstStyle/>
          <a:p>
            <a:pPr eaLnBrk="1" hangingPunct="1"/>
            <a:r>
              <a:rPr lang="ru-RU" sz="6600" smtClean="0"/>
              <a:t>Музыка</a:t>
            </a:r>
          </a:p>
        </p:txBody>
      </p:sp>
      <p:sp>
        <p:nvSpPr>
          <p:cNvPr id="23554" name="Содержимое 7"/>
          <p:cNvSpPr>
            <a:spLocks noGrp="1"/>
          </p:cNvSpPr>
          <p:nvPr>
            <p:ph sz="half" idx="2"/>
          </p:nvPr>
        </p:nvSpPr>
        <p:spPr>
          <a:xfrm>
            <a:off x="285750" y="1428750"/>
            <a:ext cx="4040188" cy="3951288"/>
          </a:xfrm>
        </p:spPr>
        <p:txBody>
          <a:bodyPr/>
          <a:lstStyle/>
          <a:p>
            <a:pPr eaLnBrk="1" hangingPunct="1"/>
            <a:r>
              <a:rPr lang="ru-RU" smtClean="0"/>
              <a:t>Арфа с головой быка</a:t>
            </a:r>
          </a:p>
        </p:txBody>
      </p:sp>
      <p:pic>
        <p:nvPicPr>
          <p:cNvPr id="23555" name="Содержимое 11" descr="urr.jpg"/>
          <p:cNvPicPr>
            <a:picLocks noGrp="1" noChangeAspect="1"/>
          </p:cNvPicPr>
          <p:nvPr>
            <p:ph sz="quarter" idx="4"/>
          </p:nvPr>
        </p:nvPicPr>
        <p:blipFill>
          <a:blip r:embed="rId2"/>
          <a:srcRect/>
          <a:stretch>
            <a:fillRect/>
          </a:stretch>
        </p:blipFill>
        <p:spPr>
          <a:xfrm>
            <a:off x="1285875" y="2000250"/>
            <a:ext cx="6602413" cy="463073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Текст 2"/>
          <p:cNvSpPr>
            <a:spLocks noGrp="1"/>
          </p:cNvSpPr>
          <p:nvPr>
            <p:ph type="body" idx="1"/>
          </p:nvPr>
        </p:nvSpPr>
        <p:spPr>
          <a:xfrm>
            <a:off x="857250" y="2428875"/>
            <a:ext cx="7286625" cy="1785938"/>
          </a:xfrm>
        </p:spPr>
        <p:txBody>
          <a:bodyPr/>
          <a:lstStyle/>
          <a:p>
            <a:pPr eaLnBrk="1" hangingPunct="1"/>
            <a:r>
              <a:rPr lang="ru-RU" b="0" smtClean="0"/>
              <a:t>Систр — ударный музыкальный инструмент, древнеегипетская храмовая погремушка.</a:t>
            </a:r>
          </a:p>
          <a:p>
            <a:pPr eaLnBrk="1" hangingPunct="1"/>
            <a:r>
              <a:rPr lang="ru-RU" smtClean="0"/>
              <a:t>Состоял из металлической пластины в форме продолговатой подковы или скобы, к более узкой части которой прикреплена ручка. Сквозь небольшие отверстия, сделанные по бокам этой подковы, продевались металлические прутья разной величины, концы которых загибались крючком. Надетые на крючки металлических стержней тарелочки или колокольчики звякали или бряцали при встряхивании</a:t>
            </a:r>
          </a:p>
        </p:txBody>
      </p:sp>
      <p:pic>
        <p:nvPicPr>
          <p:cNvPr id="24578" name="Содержимое 6" descr="10409157_533880010081618_2014663605579026983_n.jpg"/>
          <p:cNvPicPr>
            <a:picLocks noGrp="1" noChangeAspect="1"/>
          </p:cNvPicPr>
          <p:nvPr>
            <p:ph sz="half" idx="2"/>
          </p:nvPr>
        </p:nvPicPr>
        <p:blipFill>
          <a:blip r:embed="rId2"/>
          <a:srcRect/>
          <a:stretch>
            <a:fillRect/>
          </a:stretch>
        </p:blipFill>
        <p:spPr>
          <a:xfrm>
            <a:off x="571500" y="4357688"/>
            <a:ext cx="7813675" cy="250031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6"/>
          <p:cNvSpPr>
            <a:spLocks noGrp="1"/>
          </p:cNvSpPr>
          <p:nvPr>
            <p:ph type="title"/>
          </p:nvPr>
        </p:nvSpPr>
        <p:spPr/>
        <p:txBody>
          <a:bodyPr/>
          <a:lstStyle/>
          <a:p>
            <a:pPr eaLnBrk="1" hangingPunct="1"/>
            <a:r>
              <a:rPr lang="ru-RU" smtClean="0"/>
              <a:t>Авторство</a:t>
            </a:r>
          </a:p>
        </p:txBody>
      </p:sp>
      <p:sp>
        <p:nvSpPr>
          <p:cNvPr id="25602" name="Содержимое 7"/>
          <p:cNvSpPr>
            <a:spLocks noGrp="1"/>
          </p:cNvSpPr>
          <p:nvPr>
            <p:ph idx="1"/>
          </p:nvPr>
        </p:nvSpPr>
        <p:spPr/>
        <p:txBody>
          <a:bodyPr/>
          <a:lstStyle/>
          <a:p>
            <a:pPr eaLnBrk="1" hangingPunct="1"/>
            <a:r>
              <a:rPr lang="en-US" sz="2000" smtClean="0">
                <a:hlinkClick r:id="rId2"/>
              </a:rPr>
              <a:t>http://nsportal.ru/shkola/mirovaya-khudozhestvennaya-kultura/library/2012/05/26/khudozhestvennaya-kultura-mesopotamii</a:t>
            </a:r>
            <a:endParaRPr lang="ru-RU" sz="2000" smtClean="0"/>
          </a:p>
          <a:p>
            <a:pPr eaLnBrk="1" hangingPunct="1"/>
            <a:r>
              <a:rPr lang="en-US" sz="2000" smtClean="0">
                <a:hlinkClick r:id="rId3"/>
              </a:rPr>
              <a:t>http://dic.academic.ru/dic.nsf/enc_pictures/4072</a:t>
            </a:r>
            <a:endParaRPr lang="ru-RU" sz="2000" smtClean="0"/>
          </a:p>
          <a:p>
            <a:pPr eaLnBrk="1" hangingPunct="1"/>
            <a:r>
              <a:rPr lang="en-US" sz="2000" smtClean="0">
                <a:hlinkClick r:id="rId4"/>
              </a:rPr>
              <a:t>http://historic.ru/books/item/f00/s00/z0000054/st046.shtml</a:t>
            </a:r>
            <a:endParaRPr lang="ru-RU" sz="2000" smtClean="0"/>
          </a:p>
          <a:p>
            <a:pPr eaLnBrk="1" hangingPunct="1"/>
            <a:r>
              <a:rPr lang="en-US" sz="2000" smtClean="0">
                <a:hlinkClick r:id="rId5"/>
              </a:rPr>
              <a:t>https://www.google.ru/search?q=</a:t>
            </a:r>
            <a:r>
              <a:rPr lang="ru-RU" sz="2000" smtClean="0">
                <a:hlinkClick r:id="rId5"/>
              </a:rPr>
              <a:t>шумерские+храмы+в+уруке</a:t>
            </a:r>
            <a:endParaRPr lang="ru-RU" sz="2000" smtClean="0"/>
          </a:p>
          <a:p>
            <a:pPr eaLnBrk="1" hangingPunct="1"/>
            <a:r>
              <a:rPr lang="en-US" sz="2000" smtClean="0">
                <a:hlinkClick r:id="rId6"/>
              </a:rPr>
              <a:t>https://www.google.ru/search?q=</a:t>
            </a:r>
            <a:r>
              <a:rPr lang="ru-RU" sz="2000" smtClean="0">
                <a:hlinkClick r:id="rId6"/>
              </a:rPr>
              <a:t>штандарт+из+ура</a:t>
            </a:r>
            <a:endParaRPr lang="ru-RU" sz="2000" smtClean="0"/>
          </a:p>
          <a:p>
            <a:pPr eaLnBrk="1" hangingPunct="1"/>
            <a:r>
              <a:rPr lang="en-US" sz="2000" smtClean="0">
                <a:hlinkClick r:id="rId7"/>
              </a:rPr>
              <a:t>https://www.google.ru/search?q=</a:t>
            </a:r>
            <a:r>
              <a:rPr lang="ru-RU" sz="2000" smtClean="0">
                <a:hlinkClick r:id="rId7"/>
              </a:rPr>
              <a:t>стела+царя+нарамсина</a:t>
            </a:r>
            <a:endParaRPr lang="ru-RU" sz="2000" smtClean="0"/>
          </a:p>
          <a:p>
            <a:pPr eaLnBrk="1" hangingPunct="1"/>
            <a:r>
              <a:rPr lang="en-US" sz="2000" smtClean="0">
                <a:hlinkClick r:id="rId8"/>
              </a:rPr>
              <a:t>http://www.countries.ru/library/download/mes.pdf</a:t>
            </a:r>
            <a:endParaRPr lang="ru-RU" sz="2000" smtClean="0"/>
          </a:p>
          <a:p>
            <a:pPr eaLnBrk="1" hangingPunct="1"/>
            <a:r>
              <a:rPr lang="en-US" sz="2000" smtClean="0">
                <a:hlinkClick r:id="rId9"/>
              </a:rPr>
              <a:t>https://www.google.ru/search?q=</a:t>
            </a:r>
            <a:r>
              <a:rPr lang="ru-RU" sz="2000" smtClean="0">
                <a:hlinkClick r:id="rId9"/>
              </a:rPr>
              <a:t>арфа+с+головой+быка</a:t>
            </a:r>
            <a:endParaRPr lang="ru-RU" sz="2000" smtClean="0"/>
          </a:p>
          <a:p>
            <a:pPr eaLnBrk="1" hangingPunct="1"/>
            <a:r>
              <a:rPr lang="en-US" sz="2000" smtClean="0">
                <a:hlinkClick r:id="rId10"/>
              </a:rPr>
              <a:t>https://www.facebook.com/permalink.php?story_fbid=533880666748219&amp;id=531216497014636</a:t>
            </a:r>
            <a:endParaRPr lang="ru-RU" sz="2000" smtClean="0"/>
          </a:p>
          <a:p>
            <a:pPr eaLnBrk="1" hangingPunct="1"/>
            <a:endParaRPr lang="ru-RU" sz="20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Содержимое 14" descr="terrakotovayz-mozaika-uruka.jpg"/>
          <p:cNvPicPr>
            <a:picLocks noGrp="1" noChangeAspect="1"/>
          </p:cNvPicPr>
          <p:nvPr>
            <p:ph sz="half" idx="2"/>
          </p:nvPr>
        </p:nvPicPr>
        <p:blipFill>
          <a:blip r:embed="rId2"/>
          <a:srcRect/>
          <a:stretch>
            <a:fillRect/>
          </a:stretch>
        </p:blipFill>
        <p:spPr>
          <a:xfrm>
            <a:off x="1835150" y="2428875"/>
            <a:ext cx="7308850" cy="4429125"/>
          </a:xfrm>
        </p:spPr>
      </p:pic>
      <p:sp>
        <p:nvSpPr>
          <p:cNvPr id="14338" name="Заголовок 1"/>
          <p:cNvSpPr>
            <a:spLocks noGrp="1"/>
          </p:cNvSpPr>
          <p:nvPr>
            <p:ph type="title"/>
          </p:nvPr>
        </p:nvSpPr>
        <p:spPr/>
        <p:txBody>
          <a:bodyPr/>
          <a:lstStyle/>
          <a:p>
            <a:pPr eaLnBrk="1" hangingPunct="1"/>
            <a:r>
              <a:rPr lang="ru-RU" smtClean="0"/>
              <a:t>Изобразительное искусство</a:t>
            </a:r>
          </a:p>
        </p:txBody>
      </p:sp>
      <p:sp>
        <p:nvSpPr>
          <p:cNvPr id="14339" name="Содержимое 8"/>
          <p:cNvSpPr>
            <a:spLocks noGrp="1"/>
          </p:cNvSpPr>
          <p:nvPr>
            <p:ph sz="half" idx="1"/>
          </p:nvPr>
        </p:nvSpPr>
        <p:spPr>
          <a:xfrm>
            <a:off x="428625" y="1500188"/>
            <a:ext cx="4038600" cy="4525962"/>
          </a:xfrm>
        </p:spPr>
        <p:txBody>
          <a:bodyPr/>
          <a:lstStyle/>
          <a:p>
            <a:pPr eaLnBrk="1" hangingPunct="1"/>
            <a:r>
              <a:rPr lang="ru-RU" b="1" smtClean="0">
                <a:solidFill>
                  <a:schemeClr val="bg1"/>
                </a:solidFill>
              </a:rPr>
              <a:t>Техника своеобразной мозаики </a:t>
            </a:r>
          </a:p>
          <a:p>
            <a:pPr eaLnBrk="1" hangingPunct="1"/>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solidFill>
                  <a:schemeClr val="bg1"/>
                </a:solidFill>
              </a:rPr>
              <a:t>Штандарт из Ура – трехъярусная мозаичная плита</a:t>
            </a:r>
            <a:endParaRPr lang="ru-RU" dirty="0">
              <a:solidFill>
                <a:schemeClr val="bg1"/>
              </a:solidFill>
            </a:endParaRPr>
          </a:p>
        </p:txBody>
      </p:sp>
      <p:pic>
        <p:nvPicPr>
          <p:cNvPr id="15362" name="Содержимое 9" descr="attach.jpg"/>
          <p:cNvPicPr>
            <a:picLocks noGrp="1" noChangeAspect="1"/>
          </p:cNvPicPr>
          <p:nvPr>
            <p:ph idx="1"/>
          </p:nvPr>
        </p:nvPicPr>
        <p:blipFill>
          <a:blip r:embed="rId2"/>
          <a:srcRect/>
          <a:stretch>
            <a:fillRect/>
          </a:stretch>
        </p:blipFill>
        <p:spPr>
          <a:xfrm>
            <a:off x="1714500" y="1600200"/>
            <a:ext cx="5842000" cy="5257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eaLnBrk="1" hangingPunct="1"/>
            <a:r>
              <a:rPr lang="ru-RU" smtClean="0">
                <a:solidFill>
                  <a:schemeClr val="bg1"/>
                </a:solidFill>
              </a:rPr>
              <a:t>Рельефы</a:t>
            </a:r>
          </a:p>
        </p:txBody>
      </p:sp>
      <p:sp>
        <p:nvSpPr>
          <p:cNvPr id="3" name="Содержимое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ru-RU" dirty="0" smtClean="0">
                <a:solidFill>
                  <a:schemeClr val="bg1"/>
                </a:solidFill>
              </a:rPr>
              <a:t>Изобразительное искусство Месопотамии представлено главным образам рельефами, которые украшали внутренние покои парадных залов ассиро-вавилонских дворцов. А также скульптурами, в том числе и  произведениями мелкой пластики. Предпочтение отдавалось батальным сценам, ритуальному подношению даров, царской охоте, а также декоративным узорам, основу которых составляет изображение крылатых быков и крылатых гениев с «древом жизни» - божеств возрождающейся весенней природы.</a:t>
            </a:r>
          </a:p>
          <a:p>
            <a:pPr eaLnBrk="1" fontAlgn="auto" hangingPunct="1">
              <a:spcAft>
                <a:spcPts val="0"/>
              </a:spcAft>
              <a:buFont typeface="Arial" pitchFamily="34" charset="0"/>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71500" y="571500"/>
            <a:ext cx="8229600" cy="1143000"/>
          </a:xfrm>
        </p:spPr>
        <p:txBody>
          <a:bodyPr rtlCol="0">
            <a:normAutofit fontScale="90000"/>
          </a:bodyPr>
          <a:lstStyle/>
          <a:p>
            <a:pPr eaLnBrk="1" fontAlgn="auto" hangingPunct="1">
              <a:spcAft>
                <a:spcPts val="0"/>
              </a:spcAft>
              <a:defRPr/>
            </a:pPr>
            <a:r>
              <a:rPr lang="ru-RU" dirty="0" smtClean="0">
                <a:solidFill>
                  <a:schemeClr val="bg1"/>
                </a:solidFill>
              </a:rPr>
              <a:t>Большая львиная охота. Рельеф из дворца </a:t>
            </a:r>
            <a:r>
              <a:rPr lang="ru-RU" dirty="0" err="1" smtClean="0">
                <a:solidFill>
                  <a:schemeClr val="bg1"/>
                </a:solidFill>
              </a:rPr>
              <a:t>Ашшурбанипала</a:t>
            </a:r>
            <a:r>
              <a:rPr lang="ru-RU" dirty="0" smtClean="0">
                <a:solidFill>
                  <a:schemeClr val="bg1"/>
                </a:solidFill>
              </a:rPr>
              <a:t> в Ниневии </a:t>
            </a:r>
            <a:r>
              <a:rPr lang="ru-RU" dirty="0" smtClean="0"/>
              <a:t/>
            </a:r>
            <a:br>
              <a:rPr lang="ru-RU" dirty="0" smtClean="0"/>
            </a:br>
            <a:endParaRPr lang="ru-RU" dirty="0"/>
          </a:p>
        </p:txBody>
      </p:sp>
      <p:pic>
        <p:nvPicPr>
          <p:cNvPr id="17410" name="Picture 5" descr="Картинка 13 из 68">
            <a:hlinkClick r:id="rId2"/>
          </p:cNvPr>
          <p:cNvPicPr>
            <a:picLocks noGrp="1" noChangeAspect="1" noChangeArrowheads="1"/>
          </p:cNvPicPr>
          <p:nvPr>
            <p:ph idx="1"/>
          </p:nvPr>
        </p:nvPicPr>
        <p:blipFill>
          <a:blip r:embed="rId3"/>
          <a:srcRect/>
          <a:stretch>
            <a:fillRect/>
          </a:stretch>
        </p:blipFill>
        <p:spPr>
          <a:xfrm>
            <a:off x="1857375" y="1928813"/>
            <a:ext cx="5392738" cy="452596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pPr eaLnBrk="1" hangingPunct="1"/>
            <a:r>
              <a:rPr lang="ru-RU" smtClean="0">
                <a:solidFill>
                  <a:schemeClr val="bg1"/>
                </a:solidFill>
              </a:rPr>
              <a:t>Раненая львица</a:t>
            </a:r>
          </a:p>
        </p:txBody>
      </p:sp>
      <p:pic>
        <p:nvPicPr>
          <p:cNvPr id="18434" name="Picture 5" descr="Картинка 2 из 68">
            <a:hlinkClick r:id="rId2"/>
          </p:cNvPr>
          <p:cNvPicPr>
            <a:picLocks noGrp="1" noChangeAspect="1" noChangeArrowheads="1"/>
          </p:cNvPicPr>
          <p:nvPr>
            <p:ph idx="1"/>
          </p:nvPr>
        </p:nvPicPr>
        <p:blipFill>
          <a:blip r:embed="rId3"/>
          <a:srcRect/>
          <a:stretch>
            <a:fillRect/>
          </a:stretch>
        </p:blipFill>
        <p:spPr>
          <a:xfrm>
            <a:off x="1809750" y="2128838"/>
            <a:ext cx="5524500" cy="34671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pPr eaLnBrk="1" hangingPunct="1"/>
            <a:r>
              <a:rPr lang="ru-RU" smtClean="0">
                <a:solidFill>
                  <a:schemeClr val="bg1"/>
                </a:solidFill>
              </a:rPr>
              <a:t>Стела царя Нарамсина</a:t>
            </a:r>
          </a:p>
        </p:txBody>
      </p:sp>
      <p:pic>
        <p:nvPicPr>
          <p:cNvPr id="19458" name="Содержимое 3" descr="mediapreview (1).jpg"/>
          <p:cNvPicPr>
            <a:picLocks noGrp="1" noChangeAspect="1"/>
          </p:cNvPicPr>
          <p:nvPr>
            <p:ph idx="1"/>
          </p:nvPr>
        </p:nvPicPr>
        <p:blipFill>
          <a:blip r:embed="rId2"/>
          <a:srcRect/>
          <a:stretch>
            <a:fillRect/>
          </a:stretch>
        </p:blipFill>
        <p:spPr>
          <a:xfrm>
            <a:off x="3071813" y="1357313"/>
            <a:ext cx="2806700" cy="52578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smtClean="0">
                <a:solidFill>
                  <a:schemeClr val="bg1"/>
                </a:solidFill>
              </a:rPr>
              <a:t>Хаммурапи перед богом солнца </a:t>
            </a:r>
            <a:r>
              <a:rPr lang="ru-RU" dirty="0" err="1" smtClean="0">
                <a:solidFill>
                  <a:schemeClr val="bg1"/>
                </a:solidFill>
              </a:rPr>
              <a:t>Шамашем</a:t>
            </a:r>
            <a:endParaRPr lang="ru-RU" dirty="0">
              <a:solidFill>
                <a:schemeClr val="bg1"/>
              </a:solidFill>
            </a:endParaRPr>
          </a:p>
        </p:txBody>
      </p:sp>
      <p:pic>
        <p:nvPicPr>
          <p:cNvPr id="20482" name="Picture 5" descr="Картинка 2 из 33">
            <a:hlinkClick r:id="rId2"/>
          </p:cNvPr>
          <p:cNvPicPr>
            <a:picLocks noGrp="1" noChangeAspect="1" noChangeArrowheads="1"/>
          </p:cNvPicPr>
          <p:nvPr>
            <p:ph idx="1"/>
          </p:nvPr>
        </p:nvPicPr>
        <p:blipFill>
          <a:blip r:embed="rId3"/>
          <a:srcRect/>
          <a:stretch>
            <a:fillRect/>
          </a:stretch>
        </p:blipFill>
        <p:spPr>
          <a:xfrm>
            <a:off x="2571750" y="1625600"/>
            <a:ext cx="3800475" cy="5232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err="1" smtClean="0">
                <a:solidFill>
                  <a:schemeClr val="bg1"/>
                </a:solidFill>
              </a:rPr>
              <a:t>Саргон</a:t>
            </a:r>
            <a:r>
              <a:rPr lang="ru-RU" dirty="0" smtClean="0">
                <a:solidFill>
                  <a:schemeClr val="bg1"/>
                </a:solidFill>
              </a:rPr>
              <a:t> II, царь Ассирии. Рельеф </a:t>
            </a:r>
            <a:r>
              <a:rPr lang="ru-RU" dirty="0" smtClean="0">
                <a:solidFill>
                  <a:schemeClr val="accent2"/>
                </a:solidFill>
              </a:rPr>
              <a:t/>
            </a:r>
            <a:br>
              <a:rPr lang="ru-RU" dirty="0" smtClean="0">
                <a:solidFill>
                  <a:schemeClr val="accent2"/>
                </a:solidFill>
              </a:rPr>
            </a:br>
            <a:endParaRPr lang="ru-RU" dirty="0"/>
          </a:p>
        </p:txBody>
      </p:sp>
      <p:pic>
        <p:nvPicPr>
          <p:cNvPr id="21506" name="Picture 5" descr="Картинка 11 из 115">
            <a:hlinkClick r:id="rId2"/>
          </p:cNvPr>
          <p:cNvPicPr>
            <a:picLocks noGrp="1" noChangeAspect="1" noChangeArrowheads="1"/>
          </p:cNvPicPr>
          <p:nvPr>
            <p:ph idx="1"/>
          </p:nvPr>
        </p:nvPicPr>
        <p:blipFill>
          <a:blip r:embed="rId3"/>
          <a:srcRect/>
          <a:stretch>
            <a:fillRect/>
          </a:stretch>
        </p:blipFill>
        <p:spPr>
          <a:xfrm>
            <a:off x="2643188" y="1357313"/>
            <a:ext cx="3562350" cy="5265737"/>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195</Words>
  <Application>Microsoft Office PowerPoint</Application>
  <PresentationFormat>Экран (4:3)</PresentationFormat>
  <Paragraphs>29</Paragraphs>
  <Slides>13</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13</vt:i4>
      </vt:variant>
    </vt:vector>
  </HeadingPairs>
  <TitlesOfParts>
    <vt:vector size="16" baseType="lpstr">
      <vt:lpstr>Arial</vt:lpstr>
      <vt:lpstr>Calibri</vt:lpstr>
      <vt:lpstr>Тема Office</vt:lpstr>
      <vt:lpstr>Изобразительное искусство и музыка Древней Передней Азии</vt:lpstr>
      <vt:lpstr>Изобразительное искусство</vt:lpstr>
      <vt:lpstr>Штандарт из Ура – трехъярусная мозаичная плита</vt:lpstr>
      <vt:lpstr>Рельефы</vt:lpstr>
      <vt:lpstr>Большая львиная охота. Рельеф из дворца Ашшурбанипала в Ниневии  </vt:lpstr>
      <vt:lpstr>Раненая львица</vt:lpstr>
      <vt:lpstr>Стела царя Нарамсина</vt:lpstr>
      <vt:lpstr>Хаммурапи перед богом солнца Шамашем</vt:lpstr>
      <vt:lpstr>Саргон II, царь Ассирии. Рельеф  </vt:lpstr>
      <vt:lpstr>Слайд 10</vt:lpstr>
      <vt:lpstr>Музыка</vt:lpstr>
      <vt:lpstr>Слайд 12</vt:lpstr>
      <vt:lpstr>Авторство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Изобразительное искусство и музыка Древней Передней Азии</dc:title>
  <dc:creator>Windows User</dc:creator>
  <cp:lastModifiedBy>елена</cp:lastModifiedBy>
  <cp:revision>11</cp:revision>
  <dcterms:created xsi:type="dcterms:W3CDTF">2015-09-15T16:16:57Z</dcterms:created>
  <dcterms:modified xsi:type="dcterms:W3CDTF">2016-01-11T14:15:01Z</dcterms:modified>
</cp:coreProperties>
</file>