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9" r:id="rId2"/>
    <p:sldId id="314" r:id="rId3"/>
    <p:sldId id="335" r:id="rId4"/>
    <p:sldId id="340" r:id="rId5"/>
    <p:sldId id="341" r:id="rId6"/>
    <p:sldId id="342" r:id="rId7"/>
    <p:sldId id="343" r:id="rId8"/>
    <p:sldId id="263" r:id="rId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46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D6E672-5A93-43DF-A83E-55858D14421D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E966D5-FE82-412B-97CA-250E9D70C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14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7BA2FD-2F2B-4484-887B-626F4E1104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80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BD054-C4CB-49BF-8431-0F7B01B9EFE8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4974-F7C1-4720-BEAB-F1A534C54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D28A-9F41-4679-A766-5DCA4044EC74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E6DD-4808-42A2-85EC-BA8C9A9A9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DECF-CF32-4DA4-B030-459AF0170E52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6648E-C353-4593-A602-0F5205B10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C3451-3FEB-4566-BA22-1CF0C91F808A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7592-D976-4A60-9B91-71E6338E8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DE27C-DF0D-4B79-8732-77458EF044F8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1E39-4230-4611-B0FB-981198206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8B58D-532D-4010-B254-A6535347F036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1D533-60DF-42B1-A7FD-EACFB8B0E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E5AB-38AD-4719-8B2B-D7732D4AF7B8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A8794-48AC-4B9E-A5C0-F4988386F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5F99-AB66-4F67-BC3E-916776920D41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D27CE-B537-4606-9123-90636FA84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9B02-82D0-4D68-BF16-A54ED45FA1B9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A24B-6FF1-449D-9C41-7A7DE8C10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EA560-C84D-49C3-AB97-5E7E3F6AB713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79F6A-04CC-498B-8664-CED9406C0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54473-2080-4142-A414-3BED9E043CB7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6626-4683-469C-9974-C8D795D45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5E2261-F2DA-436C-9609-70056D6842E8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391F85-02ED-427A-85BA-8732E29BC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Picture 2" descr="http://newkino.su/image/aHR0cDovL2R2YnN0YW5kYXJ0LnJ1L2ltYWdlLnBocD9hSFIwY0RvdkwzTmphRzl2YkMxaWIzZ3VjblV2YVcxaFoyVnpMM04wYjNKcFpYTXZjMmhoWW14dmJubGZjSEpsZW1WdWRHRjZhWGxmTXk1cWNHYz0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9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86377" y="1909763"/>
            <a:ext cx="401359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7462" y="554038"/>
            <a:ext cx="68722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9874" y="1848178"/>
            <a:ext cx="453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Calibri"/>
                <a:cs typeface="Cambria" panose="02040503050406030204" pitchFamily="18" charset="0"/>
              </a:rPr>
              <a:t>Цели и задачи урока: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4343" name="Прямоугольник 8"/>
          <p:cNvSpPr>
            <a:spLocks noChangeArrowheads="1"/>
          </p:cNvSpPr>
          <p:nvPr/>
        </p:nvSpPr>
        <p:spPr bwMode="auto">
          <a:xfrm>
            <a:off x="5136356" y="19891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1142" y="542497"/>
            <a:ext cx="62783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ru-RU" sz="3200" b="1" i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Существительные </a:t>
            </a:r>
          </a:p>
          <a:p>
            <a:pPr indent="540385" algn="ctr">
              <a:spcAft>
                <a:spcPts val="0"/>
              </a:spcAft>
            </a:pPr>
            <a:r>
              <a:rPr lang="ru-RU" sz="3200" b="1" i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собственные и нарицательные</a:t>
            </a:r>
            <a:endParaRPr lang="ru-RU" sz="3200" i="1" dirty="0">
              <a:solidFill>
                <a:schemeClr val="bg1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54799" y="1848178"/>
            <a:ext cx="6096000" cy="45520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знакомятся </a:t>
            </a: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делением существительных на собственные и 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нарицательные;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знакомятся </a:t>
            </a: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правилом употребления большой буквы в именах 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собственных;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формируют </a:t>
            </a: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распознавать существительные собственные и нарицательные.</a:t>
            </a:r>
            <a:endParaRPr lang="ru-RU" sz="24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81996" y="3177573"/>
            <a:ext cx="2873843" cy="29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70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/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СЛОВАРНО-ОРФОГРАФИЧЕСКАЯ РАБОТА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1772817"/>
            <a:ext cx="961607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Calibri" pitchFamily="34" charset="0"/>
              </a:rPr>
              <a:t>К</a:t>
            </a:r>
            <a:r>
              <a:rPr lang="ru-RU" sz="2800" b="1" i="1" u="sng" dirty="0">
                <a:solidFill>
                  <a:srgbClr val="FF0000"/>
                </a:solidFill>
                <a:latin typeface="Calibri" pitchFamily="34" charset="0"/>
              </a:rPr>
              <a:t>А</a:t>
            </a:r>
            <a:r>
              <a:rPr lang="ru-RU" sz="2800" b="1" i="1" dirty="0">
                <a:latin typeface="Calibri" pitchFamily="34" charset="0"/>
              </a:rPr>
              <a:t>Р</a:t>
            </a:r>
            <a:r>
              <a:rPr lang="ru-RU" sz="2800" b="1" i="1" u="sng" dirty="0">
                <a:solidFill>
                  <a:srgbClr val="FF0000"/>
                </a:solidFill>
                <a:latin typeface="Calibri" pitchFamily="34" charset="0"/>
              </a:rPr>
              <a:t>АБ</a:t>
            </a:r>
            <a:r>
              <a:rPr lang="ru-RU" sz="2800" b="1" i="1" dirty="0">
                <a:latin typeface="Calibri" pitchFamily="34" charset="0"/>
              </a:rPr>
              <a:t>КАТЬСЯ          Ср.: </a:t>
            </a:r>
            <a:r>
              <a:rPr lang="ru-RU" sz="3200" b="1" i="1" dirty="0">
                <a:latin typeface="Calibri" pitchFamily="34" charset="0"/>
              </a:rPr>
              <a:t>к</a:t>
            </a:r>
            <a:r>
              <a:rPr lang="ru-RU" sz="3200" b="1" i="1" u="sng" dirty="0">
                <a:solidFill>
                  <a:srgbClr val="FF0000"/>
                </a:solidFill>
                <a:latin typeface="Calibri" pitchFamily="34" charset="0"/>
              </a:rPr>
              <a:t>а</a:t>
            </a:r>
            <a:r>
              <a:rPr lang="ru-RU" sz="3200" b="1" i="1" dirty="0">
                <a:latin typeface="Calibri" pitchFamily="34" charset="0"/>
              </a:rPr>
              <a:t>р</a:t>
            </a:r>
            <a:r>
              <a:rPr lang="ru-RU" sz="3200" b="1" i="1" u="sng" dirty="0">
                <a:solidFill>
                  <a:srgbClr val="FF0000"/>
                </a:solidFill>
                <a:latin typeface="Calibri" pitchFamily="34" charset="0"/>
              </a:rPr>
              <a:t>а</a:t>
            </a:r>
            <a:r>
              <a:rPr lang="ru-RU" sz="3200" b="1" i="1" dirty="0">
                <a:latin typeface="Calibri" pitchFamily="34" charset="0"/>
              </a:rPr>
              <a:t>бин – </a:t>
            </a:r>
            <a:r>
              <a:rPr lang="ru-RU" sz="2800" b="1" i="1" dirty="0" smtClean="0">
                <a:latin typeface="Calibri" pitchFamily="34" charset="0"/>
              </a:rPr>
              <a:t>приспособление,</a:t>
            </a:r>
            <a:endParaRPr lang="ru-RU" sz="2800" b="1" i="1" dirty="0">
              <a:latin typeface="Calibri" pitchFamily="34" charset="0"/>
            </a:endParaRPr>
          </a:p>
          <a:p>
            <a:r>
              <a:rPr lang="ru-RU" sz="2800" b="1" i="1" dirty="0">
                <a:latin typeface="Calibri" pitchFamily="34" charset="0"/>
              </a:rPr>
              <a:t>                                                                     при помощи</a:t>
            </a:r>
          </a:p>
          <a:p>
            <a:r>
              <a:rPr lang="ru-RU" sz="2800" b="1" i="1" dirty="0">
                <a:latin typeface="Calibri" pitchFamily="34" charset="0"/>
              </a:rPr>
              <a:t>                                                                     которого взбираются</a:t>
            </a:r>
          </a:p>
          <a:p>
            <a:r>
              <a:rPr lang="ru-RU" sz="2800" b="1" i="1" dirty="0">
                <a:latin typeface="Calibri" pitchFamily="34" charset="0"/>
              </a:rPr>
              <a:t>                                                                     на столб, на скалу.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69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Шаблон (фон) презентации &quot;Школьный&quot; (к 1 сентября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95800" y="453252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Определить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одушевленность — неодушевленность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имен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существительных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группа, бригада, покойник.</a:t>
            </a:r>
            <a:endPara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79776" y="829970"/>
            <a:ext cx="7947778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Записать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предложение, найти с опорой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опознавательные признаки известные орфограммы, графически обозначить условия их выбора.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Сыплет белый снег на черную землю, и все вокруг становится пегим.</a:t>
            </a:r>
            <a:endParaRPr lang="ru-RU" sz="2800" b="1" i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(Н. Сладков)</a:t>
            </a:r>
            <a:endParaRPr lang="ru-RU" sz="1600" b="1" i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Найти в предложении антонимы. Определить их смысловую роль.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91744" y="248151"/>
            <a:ext cx="409330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Языковая разминка.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2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3392" y="476672"/>
            <a:ext cx="10657184" cy="597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теоретического материала из §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???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стр.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???,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выделение в нем основной информации. Сделать вывод о том, какие существительные являются нарицательными, а какие собственными.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solidFill>
                  <a:srgbClr val="7030A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Привести пять примеров собственных и нарицательных существительных.</a:t>
            </a:r>
            <a:endParaRPr lang="ru-RU" sz="2400" b="1" dirty="0">
              <a:solidFill>
                <a:srgbClr val="7030A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Закончить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 (под диктовку), подобрав подходящие имена собственные: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Мои родители …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живу в </a:t>
            </a:r>
            <a:r>
              <a:rPr lang="ru-RU" sz="2800" b="1" i="1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селе </a:t>
            </a: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на улице... .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читаю журналы …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</a:rPr>
              <a:t>Недавно я посмотрел спектакль... в ... театре... 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834" y="4077072"/>
            <a:ext cx="1609483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343" y="863396"/>
            <a:ext cx="11809312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Дописать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именам нарицательным подходящие имена собственные: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город... ;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океан... , 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озеро... ; 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художник... ; 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писатель... ; 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деревня... ; 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рассказ... ; 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картина... ;</a:t>
            </a:r>
            <a:endParaRPr lang="ru-RU" sz="24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Прочитать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имена персонажей русских </a:t>
            </a:r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сказок, продолжить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ряд. Обратить внимание на их написание. Составить и записать 3 предложения с этими именами:</a:t>
            </a:r>
            <a:r>
              <a:rPr lang="ru-RU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Василиса Прекрасная, Иван-Царевич, Кощей Бессмертный.</a:t>
            </a:r>
            <a:endParaRPr lang="ru-RU" sz="24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5600" y="0"/>
            <a:ext cx="6621364" cy="543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Заполнить своими примерами таблицу:</a:t>
            </a:r>
            <a:endParaRPr lang="ru-RU" sz="2400" b="1" dirty="0">
              <a:solidFill>
                <a:schemeClr val="bg1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7494" y="515577"/>
            <a:ext cx="3317576" cy="543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u="sng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НАИМЕНОВАНИЯ</a:t>
            </a:r>
            <a:endParaRPr lang="ru-RU" sz="2400" b="1" u="sng" dirty="0">
              <a:solidFill>
                <a:srgbClr val="C00000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770553"/>
              </p:ext>
            </p:extLst>
          </p:nvPr>
        </p:nvGraphicFramePr>
        <p:xfrm>
          <a:off x="983432" y="1196752"/>
          <a:ext cx="10801199" cy="420624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3541274"/>
                <a:gridCol w="3718651"/>
                <a:gridCol w="354127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городов</a:t>
                      </a:r>
                      <a:endParaRPr lang="ru-RU" sz="4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рек</a:t>
                      </a:r>
                      <a:endParaRPr lang="ru-RU" sz="4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озер</a:t>
                      </a:r>
                      <a:endParaRPr lang="ru-RU" sz="4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4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4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4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4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4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45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376" y="188640"/>
            <a:ext cx="10945216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???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(устно). Чтение и анализ текста о Московском Кремле. Определить его стиль и тип. Свое мнение обосновать. Дописать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предложения, подобрав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необходимую информацию в тексте (текст закрыт).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Московский Кремль издавна называли … .</a:t>
            </a:r>
            <a:endParaRPr lang="ru-RU" sz="20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Укрепленный поселок населяли в конце ХI века … .</a:t>
            </a:r>
            <a:endParaRPr lang="ru-RU" sz="20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Он находился в устье реки ... .</a:t>
            </a:r>
            <a:endParaRPr lang="ru-RU" sz="20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Центр поселка находился ... .</a:t>
            </a:r>
            <a:endParaRPr lang="ru-RU" sz="20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Он получил свое название по ... .</a:t>
            </a:r>
            <a:endParaRPr lang="ru-RU" sz="20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Мощной дубовой стеной город обнесли в ... .</a:t>
            </a:r>
            <a:endParaRPr lang="ru-RU" sz="20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Деревянные стены были заменены каменными в ... при князе …, впоследствии названном ... .</a:t>
            </a:r>
            <a:endParaRPr lang="ru-RU" sz="20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 Соборы ... и ... были возведены в ...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i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Самая «юная» башня самая старая ... самая нарядная и известная ... башня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84" y="620688"/>
            <a:ext cx="10441160" cy="1354138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Запишите имена существительные, распределяя в два столбика: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1) нарицательные существительные; 2) собственные имена существительным и собственные наименования. Объясните свой выбор и написание собственных имён существительных.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551384" y="2781300"/>
            <a:ext cx="109452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Calibri" pitchFamily="34" charset="0"/>
              </a:rPr>
              <a:t>Балет «Щелкунчик», птица орёл, город Санкт-</a:t>
            </a:r>
            <a:r>
              <a:rPr lang="ru-RU" sz="2800" b="1" i="1" dirty="0" err="1">
                <a:solidFill>
                  <a:srgbClr val="002060"/>
                </a:solidFill>
                <a:latin typeface="Calibri" pitchFamily="34" charset="0"/>
              </a:rPr>
              <a:t>Петебург</a:t>
            </a:r>
            <a:r>
              <a:rPr lang="ru-RU" sz="2800" b="1" i="1" dirty="0">
                <a:solidFill>
                  <a:srgbClr val="002060"/>
                </a:solidFill>
                <a:latin typeface="Calibri" pitchFamily="34" charset="0"/>
              </a:rPr>
              <a:t>, праздник Восьмое марта, город Орёл, автомобиль «Волга», Пётр Первый, торт «Чародейка», река Волга, собака породы болонка, крем «Балет», санаторий «Снегири», велосипед «Орёл», кафе «У камина», Нью-Йорк, команда «Спартак», Зимний дворец, вулкан Везувий, конфеты «Мишка косолапый».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1258</TotalTime>
  <Words>484</Words>
  <Application>Microsoft Office PowerPoint</Application>
  <PresentationFormat>Широкоэкранный</PresentationFormat>
  <Paragraphs>65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Cambria</vt:lpstr>
      <vt:lpstr>Times New Roman</vt:lpstr>
      <vt:lpstr>Wingdings</vt:lpstr>
      <vt:lpstr>Тема Office</vt:lpstr>
      <vt:lpstr>Презентация PowerPoint</vt:lpstr>
      <vt:lpstr>СЛОВАРНО-ОРФОГРАФИЧЕСКАЯ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Запишите имена существительные, распределяя в два столбика:  1) нарицательные существительные; 2) собственные имена существительным и собственные наименования. Объясните свой выбор и написание собственных имён существительных.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Собственные и нарицательные</dc:title>
  <dc:creator>User; Леонтьева В.А.</dc:creator>
  <cp:lastModifiedBy>DNA7 X64</cp:lastModifiedBy>
  <cp:revision>63</cp:revision>
  <dcterms:created xsi:type="dcterms:W3CDTF">2014-02-18T09:33:53Z</dcterms:created>
  <dcterms:modified xsi:type="dcterms:W3CDTF">2015-12-17T13:50:37Z</dcterms:modified>
</cp:coreProperties>
</file>