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86" r:id="rId3"/>
    <p:sldId id="261" r:id="rId4"/>
    <p:sldId id="287" r:id="rId5"/>
    <p:sldId id="288" r:id="rId6"/>
    <p:sldId id="289" r:id="rId7"/>
    <p:sldId id="290" r:id="rId8"/>
    <p:sldId id="267" r:id="rId9"/>
    <p:sldId id="297" r:id="rId10"/>
    <p:sldId id="299" r:id="rId11"/>
    <p:sldId id="281" r:id="rId12"/>
    <p:sldId id="291" r:id="rId13"/>
    <p:sldId id="292" r:id="rId14"/>
    <p:sldId id="293" r:id="rId15"/>
    <p:sldId id="294" r:id="rId16"/>
    <p:sldId id="295" r:id="rId17"/>
    <p:sldId id="296" r:id="rId18"/>
    <p:sldId id="266" r:id="rId19"/>
    <p:sldId id="264" r:id="rId20"/>
    <p:sldId id="265" r:id="rId21"/>
    <p:sldId id="309" r:id="rId22"/>
    <p:sldId id="301" r:id="rId23"/>
    <p:sldId id="313" r:id="rId24"/>
    <p:sldId id="283" r:id="rId25"/>
    <p:sldId id="304" r:id="rId26"/>
    <p:sldId id="306" r:id="rId27"/>
    <p:sldId id="307" r:id="rId28"/>
    <p:sldId id="312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4" autoAdjust="0"/>
    <p:restoredTop sz="94607" autoAdjust="0"/>
  </p:normalViewPr>
  <p:slideViewPr>
    <p:cSldViewPr>
      <p:cViewPr>
        <p:scale>
          <a:sx n="100" d="100"/>
          <a:sy n="100" d="100"/>
        </p:scale>
        <p:origin x="-7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470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5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8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487515-064D-42F2-8CCF-F9396B2961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F4ABB-73F2-4686-9932-060340C72F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D9AFD-69CC-431A-A39B-EA43CBDFEA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2C3A3C-085E-434E-A768-01512A1E10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2983A-82B1-4C29-A667-C572C8570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BF9E9-A560-454D-B6FD-D1B8385FE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52E78-4AA9-4BF8-9C58-5E8F62C1D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46AB4-1B69-44BE-83EF-DFBE95812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524F1-3B97-47C0-A36B-E11975DC16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D5D8D-CB61-4C31-A672-164992E48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23414-4397-42A6-BEBA-DF030448C5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A1A3-1B9A-48D7-8944-5F2E6079B1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5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287831F-2CB9-4635-B7F2-745C0ED96A9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edric.anglaret.free.fr/iceber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tat17.privet.ru/lr/0a07ce2f060cc0a40b13f34c5e56eb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g0.liveinternet.ru/images/attach/c/1/59/715/59715161_1275290198_slide0008_image052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ms.24open.ru/images/c5112e436622303fcbe75536e3fb825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hotoshopcontest.com/images/tutorials/26/13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5.asset.yvimg.kz/userimages/zubizu/XepvPo8croF4Y9INs3i21qeU66SqM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mysmart.ru/forum/uploads/monthly_12_2007/post-136-119694795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emistry Chaos - comple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7327651"/>
          </a:xfrm>
        </p:spPr>
        <p:txBody>
          <a:bodyPr/>
          <a:lstStyle/>
          <a:p>
            <a:pPr algn="r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i="1" dirty="0" smtClean="0"/>
              <a:t>                            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170080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43000"/>
            <a:ext cx="5280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Картинка 7 из 83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6746">
            <a:off x="3664639" y="819475"/>
            <a:ext cx="5182681" cy="4572271"/>
          </a:xfrm>
          <a:prstGeom prst="rect">
            <a:avLst/>
          </a:prstGeom>
          <a:noFill/>
        </p:spPr>
      </p:pic>
      <p:pic>
        <p:nvPicPr>
          <p:cNvPr id="50178" name="Picture 2" descr="http://s018.radikal.ru/i506/1201/92/90cb7e6d04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4427984" cy="3197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18487" cy="5792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6000"/>
              <a:t>Угарный</a:t>
            </a:r>
          </a:p>
          <a:p>
            <a:pPr>
              <a:buFont typeface="Wingdings" pitchFamily="2" charset="2"/>
              <a:buNone/>
            </a:pPr>
            <a:r>
              <a:rPr lang="ru-RU" sz="6000"/>
              <a:t>    газ</a:t>
            </a:r>
          </a:p>
        </p:txBody>
      </p:sp>
      <p:pic>
        <p:nvPicPr>
          <p:cNvPr id="31749" name="Picture 5" descr="Картинка 48 из 32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342" y="2643634"/>
            <a:ext cx="2857500" cy="3810000"/>
          </a:xfrm>
          <a:prstGeom prst="rect">
            <a:avLst/>
          </a:prstGeom>
          <a:noFill/>
        </p:spPr>
      </p:pic>
      <p:pic>
        <p:nvPicPr>
          <p:cNvPr id="31751" name="Picture 7" descr="Картинка 42 из 32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44824"/>
            <a:ext cx="4097163" cy="46088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588224" y="188640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/>
              <a:t>CO</a:t>
            </a:r>
            <a:endParaRPr lang="ru-RU" sz="1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2976"/>
            <a:ext cx="4762872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Рубин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kolyan.net/uploads/posts/2011-09/1316937600_ru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04864"/>
            <a:ext cx="4723623" cy="381642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83568" y="188640"/>
            <a:ext cx="7846640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земной коре оксиды часто встречаются в виде минералов</a:t>
            </a:r>
            <a:endParaRPr kumimoji="0" lang="ru-RU" sz="4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64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3682752" cy="12289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Сапфир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www.symbolsbook.ru/images/D/Sapph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469852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1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3528392" cy="135584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Горный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хрусталь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42798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427984" cy="394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852936"/>
            <a:ext cx="4017640" cy="1139825"/>
          </a:xfrm>
        </p:spPr>
        <p:txBody>
          <a:bodyPr/>
          <a:lstStyle/>
          <a:p>
            <a:r>
              <a:rPr lang="ru-RU" dirty="0" smtClean="0">
                <a:solidFill>
                  <a:srgbClr val="FF9933"/>
                </a:solidFill>
              </a:rPr>
              <a:t>Корунд</a:t>
            </a:r>
            <a:endParaRPr lang="ru-RU" dirty="0">
              <a:solidFill>
                <a:srgbClr val="FF993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3"/>
            <a:ext cx="5076251" cy="40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1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Картинка 9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4248819" cy="42488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852936"/>
            <a:ext cx="401764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Агат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warovsky.ru/upload/blog/325404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4519414" cy="451941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852936"/>
            <a:ext cx="401764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Аметист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 i="1" dirty="0"/>
          </a:p>
          <a:p>
            <a:pPr>
              <a:buFont typeface="Wingdings" pitchFamily="2" charset="2"/>
              <a:buNone/>
            </a:pP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Оксиды </a:t>
            </a: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бывают </a:t>
            </a:r>
            <a:r>
              <a:rPr lang="ru-RU" sz="4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разные:</a:t>
            </a: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Жидкие, твёрдые,</a:t>
            </a:r>
          </a:p>
          <a:p>
            <a:pPr>
              <a:buFont typeface="Wingdings" pitchFamily="2" charset="2"/>
              <a:buNone/>
            </a:pP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газообразные.</a:t>
            </a:r>
          </a:p>
          <a:p>
            <a:pPr>
              <a:buFont typeface="Wingdings" pitchFamily="2" charset="2"/>
              <a:buNone/>
            </a:pP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По-разному называются</a:t>
            </a:r>
          </a:p>
          <a:p>
            <a:pPr>
              <a:buFont typeface="Wingdings" pitchFamily="2" charset="2"/>
              <a:buNone/>
            </a:pPr>
            <a:r>
              <a:rPr lang="ru-RU" sz="4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 свойствами </a:t>
            </a:r>
            <a:r>
              <a:rPr lang="ru-RU" sz="4000" b="1" i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отличаются.</a:t>
            </a:r>
            <a:endParaRPr lang="ru-RU" sz="4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139825"/>
          </a:xfrm>
        </p:spPr>
        <p:txBody>
          <a:bodyPr/>
          <a:lstStyle/>
          <a:p>
            <a:r>
              <a:rPr lang="ru-RU" sz="4000" b="1"/>
              <a:t>Лабораторный опыт</a:t>
            </a:r>
            <a:br>
              <a:rPr lang="ru-RU" sz="4000" b="1"/>
            </a:br>
            <a:r>
              <a:rPr lang="ru-RU" sz="4000" b="1"/>
              <a:t>«Ознакомление с образцами оксидов»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91512" cy="4065588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ru-RU" sz="2800" b="1" dirty="0"/>
              <a:t>   </a:t>
            </a:r>
            <a:r>
              <a:rPr lang="ru-RU" b="1" dirty="0" smtClean="0"/>
              <a:t>Задание. </a:t>
            </a:r>
            <a:endParaRPr lang="ru-RU" b="1" dirty="0"/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 b="1" dirty="0" smtClean="0"/>
              <a:t>Опишите </a:t>
            </a:r>
            <a:r>
              <a:rPr lang="ru-RU" b="1" dirty="0"/>
              <a:t>физические свойства оксидов при обычных </a:t>
            </a:r>
            <a:r>
              <a:rPr lang="ru-RU" b="1" dirty="0" smtClean="0"/>
              <a:t>условиях;</a:t>
            </a:r>
            <a:endParaRPr lang="ru-RU" b="1" dirty="0"/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 b="1" dirty="0"/>
              <a:t>обменяйтесь результатами своих </a:t>
            </a:r>
            <a:r>
              <a:rPr lang="ru-RU" b="1" dirty="0" smtClean="0"/>
              <a:t>наблюдений;</a:t>
            </a:r>
            <a:endParaRPr lang="ru-RU" b="1" dirty="0"/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 b="1" dirty="0"/>
              <a:t>заполните </a:t>
            </a:r>
            <a:r>
              <a:rPr lang="ru-RU" b="1" dirty="0" smtClean="0"/>
              <a:t>таблицу;</a:t>
            </a:r>
            <a:endParaRPr lang="ru-RU" b="1" dirty="0"/>
          </a:p>
          <a:p>
            <a:pPr marL="609600" indent="-609600">
              <a:buFont typeface="Wingdings" pitchFamily="2" charset="2"/>
              <a:buAutoNum type="arabicParenR"/>
            </a:pPr>
            <a:r>
              <a:rPr lang="ru-RU" b="1" dirty="0"/>
              <a:t>сделайте выводы.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8 из 136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4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412776"/>
            <a:ext cx="8229600" cy="1139825"/>
          </a:xfrm>
        </p:spPr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429000"/>
            <a:ext cx="8229600" cy="4525963"/>
          </a:xfrm>
        </p:spPr>
        <p:txBody>
          <a:bodyPr/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     «Куда ни глянь –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             Кругом оксиды,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                 Оксидам слава и хвала».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05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234609"/>
              </p:ext>
            </p:extLst>
          </p:nvPr>
        </p:nvGraphicFramePr>
        <p:xfrm>
          <a:off x="395536" y="476672"/>
          <a:ext cx="8363273" cy="6157048"/>
        </p:xfrm>
        <a:graphic>
          <a:graphicData uri="http://schemas.openxmlformats.org/drawingml/2006/table">
            <a:tbl>
              <a:tblPr/>
              <a:tblGrid>
                <a:gridCol w="2808312"/>
                <a:gridCol w="1944216"/>
                <a:gridCol w="1944216"/>
                <a:gridCol w="1666529"/>
              </a:tblGrid>
              <a:tr h="1220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 и формула оксида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Цвет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Агрегатное состояние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плавл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0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Оксид меди(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II)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CuO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Чёрный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Твёрдое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Оксид железа(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III) Fe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Коричне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-вый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Твёрдое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Оксид кальция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СаО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Белый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Твёрдое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7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Оксид водорода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Бесцвет-ный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Жидкое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404664"/>
            <a:ext cx="4040188" cy="61808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Первая группа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15616" y="1124744"/>
            <a:ext cx="6696744" cy="1440160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ru-RU" sz="3600" dirty="0" smtClean="0"/>
              <a:t>С</a:t>
            </a:r>
            <a:r>
              <a:rPr lang="en-US" sz="3600" dirty="0" smtClean="0"/>
              <a:t>aO 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</a:t>
            </a:r>
            <a:r>
              <a:rPr lang="en-US" sz="3600" dirty="0" smtClean="0">
                <a:sym typeface="Wingdings" pitchFamily="2" charset="2"/>
              </a:rPr>
              <a:t>→ Ca(OH)</a:t>
            </a:r>
            <a:r>
              <a:rPr lang="en-US" sz="3600" baseline="-25000" dirty="0" smtClean="0"/>
              <a:t>2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3600" dirty="0" smtClean="0"/>
              <a:t>С</a:t>
            </a:r>
            <a:r>
              <a:rPr lang="en-US" sz="3600" dirty="0" smtClean="0"/>
              <a:t>aO + 2HCl </a:t>
            </a:r>
            <a:r>
              <a:rPr lang="en-US" sz="3600" dirty="0">
                <a:sym typeface="Wingdings" pitchFamily="2" charset="2"/>
              </a:rPr>
              <a:t>→ </a:t>
            </a:r>
            <a:r>
              <a:rPr lang="en-US" sz="3600" dirty="0" smtClean="0">
                <a:sym typeface="Wingdings" pitchFamily="2" charset="2"/>
              </a:rPr>
              <a:t>CaCl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83768" y="3068960"/>
            <a:ext cx="4041775" cy="63976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Вторая группа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52" y="3861048"/>
            <a:ext cx="8352928" cy="2636912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US" sz="3600" dirty="0" smtClean="0"/>
              <a:t>CaCO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+ 2HCl </a:t>
            </a:r>
            <a:r>
              <a:rPr lang="en-US" sz="3600" dirty="0">
                <a:sym typeface="Wingdings" pitchFamily="2" charset="2"/>
              </a:rPr>
              <a:t>→ </a:t>
            </a:r>
            <a:r>
              <a:rPr lang="en-US" sz="3600" dirty="0" smtClean="0">
                <a:sym typeface="Wingdings" pitchFamily="2" charset="2"/>
              </a:rPr>
              <a:t>CaCl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+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3600" dirty="0" smtClean="0"/>
              <a:t>CO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</a:t>
            </a:r>
            <a:r>
              <a:rPr lang="en-US" sz="3600" dirty="0">
                <a:sym typeface="Wingdings" pitchFamily="2" charset="2"/>
              </a:rPr>
              <a:t>→ </a:t>
            </a:r>
            <a:r>
              <a:rPr lang="en-US" sz="3600" dirty="0" smtClean="0">
                <a:sym typeface="Wingdings" pitchFamily="2" charset="2"/>
              </a:rPr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3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3600" dirty="0" smtClean="0"/>
              <a:t>CO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+ Ca(OH)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>
                <a:sym typeface="Wingdings" pitchFamily="2" charset="2"/>
              </a:rPr>
              <a:t>→ </a:t>
            </a:r>
            <a:r>
              <a:rPr lang="en-US" sz="3600" dirty="0" smtClean="0">
                <a:sym typeface="Wingdings" pitchFamily="2" charset="2"/>
              </a:rPr>
              <a:t>Ca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+</a:t>
            </a:r>
            <a:r>
              <a:rPr lang="en-US" sz="3600" baseline="-25000" dirty="0" smtClean="0"/>
              <a:t>  </a:t>
            </a:r>
            <a:r>
              <a:rPr lang="en-US" sz="3600" dirty="0" smtClean="0">
                <a:sym typeface="Wingdings" pitchFamily="2" charset="2"/>
              </a:rPr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</a:t>
            </a:r>
            <a:r>
              <a:rPr lang="en-US" dirty="0" smtClean="0"/>
              <a:t>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Найдите формулы оксидов </a:t>
            </a:r>
            <a:br>
              <a:rPr lang="ru-RU" dirty="0" smtClean="0">
                <a:solidFill>
                  <a:srgbClr val="00FF00"/>
                </a:solidFill>
              </a:rPr>
            </a:br>
            <a:r>
              <a:rPr lang="ru-RU" dirty="0" smtClean="0">
                <a:solidFill>
                  <a:srgbClr val="00FF00"/>
                </a:solidFill>
              </a:rPr>
              <a:t>и назовите их</a:t>
            </a:r>
            <a:r>
              <a:rPr lang="ru-RU" dirty="0">
                <a:solidFill>
                  <a:srgbClr val="00FF00"/>
                </a:solidFill>
              </a:rPr>
              <a:t>.</a:t>
            </a:r>
            <a:endParaRPr lang="ru-RU" dirty="0" smtClean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6000" b="1" dirty="0" smtClean="0"/>
              <a:t>Mg</a:t>
            </a:r>
            <a:r>
              <a:rPr lang="en-US" sz="6000" b="1" baseline="-25000" dirty="0" smtClean="0"/>
              <a:t>3</a:t>
            </a:r>
            <a:r>
              <a:rPr lang="en-US" sz="6000" b="1" dirty="0" smtClean="0"/>
              <a:t>N</a:t>
            </a:r>
            <a:r>
              <a:rPr lang="en-US" sz="6000" b="1" baseline="-25000" dirty="0" smtClean="0"/>
              <a:t>2</a:t>
            </a:r>
            <a:r>
              <a:rPr lang="ru-RU" sz="6000" b="1" baseline="-25000" dirty="0" smtClean="0"/>
              <a:t>,</a:t>
            </a:r>
            <a:r>
              <a:rPr lang="ru-RU" sz="6000" b="1" dirty="0" smtClean="0"/>
              <a:t> </a:t>
            </a:r>
            <a:r>
              <a:rPr lang="en-US" sz="6000" b="1" dirty="0" err="1" smtClean="0"/>
              <a:t>CuO</a:t>
            </a:r>
            <a:r>
              <a:rPr lang="en-US" sz="6000" b="1" dirty="0" smtClean="0"/>
              <a:t>, SiO</a:t>
            </a:r>
            <a:r>
              <a:rPr lang="en-US" sz="6000" b="1" baseline="-25000" dirty="0" smtClean="0"/>
              <a:t>2,</a:t>
            </a:r>
            <a:r>
              <a:rPr lang="en-US" sz="6000" b="1" dirty="0" smtClean="0"/>
              <a:t> Al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O</a:t>
            </a:r>
            <a:r>
              <a:rPr lang="en-US" sz="6000" b="1" baseline="-25000" dirty="0" smtClean="0"/>
              <a:t>3,</a:t>
            </a:r>
            <a:r>
              <a:rPr lang="en-US" sz="6000" b="1" dirty="0" smtClean="0"/>
              <a:t> P</a:t>
            </a:r>
            <a:r>
              <a:rPr lang="en-US" sz="6000" b="1" baseline="-25000" dirty="0" smtClean="0"/>
              <a:t>2</a:t>
            </a:r>
            <a:r>
              <a:rPr lang="en-US" sz="6000" b="1" dirty="0" smtClean="0"/>
              <a:t>O</a:t>
            </a:r>
            <a:r>
              <a:rPr lang="en-US" sz="6000" b="1" baseline="-25000" dirty="0" smtClean="0"/>
              <a:t>3,</a:t>
            </a:r>
            <a:r>
              <a:rPr lang="en-US" sz="6000" b="1" dirty="0" smtClean="0"/>
              <a:t> CH</a:t>
            </a:r>
            <a:r>
              <a:rPr lang="en-US" sz="6000" b="1" baseline="-25000" dirty="0" smtClean="0"/>
              <a:t>4,</a:t>
            </a:r>
            <a:r>
              <a:rPr lang="en-US" sz="6000" b="1" dirty="0" smtClean="0"/>
              <a:t> NH</a:t>
            </a:r>
            <a:r>
              <a:rPr lang="en-US" sz="6000" b="1" baseline="-25000" dirty="0" smtClean="0"/>
              <a:t>3</a:t>
            </a:r>
            <a:r>
              <a:rPr lang="en-US" sz="6000" b="1" dirty="0" smtClean="0"/>
              <a:t> </a:t>
            </a:r>
            <a:endParaRPr lang="ru-RU" sz="6000" b="1" baseline="-25000" dirty="0" smtClean="0"/>
          </a:p>
          <a:p>
            <a:pPr>
              <a:buFont typeface="Wingdings" pitchFamily="2" charset="2"/>
              <a:buChar char="q"/>
            </a:pPr>
            <a:endParaRPr lang="en-US" b="1" baseline="-25000" dirty="0" smtClean="0"/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ru-RU" b="1" baseline="-25000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</a:t>
            </a:r>
            <a:r>
              <a:rPr lang="en-US" dirty="0" smtClean="0"/>
              <a:t> 1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43608" y="2060848"/>
            <a:ext cx="7200800" cy="2952328"/>
          </a:xfrm>
        </p:spPr>
        <p:txBody>
          <a:bodyPr/>
          <a:lstStyle/>
          <a:p>
            <a:r>
              <a:rPr lang="en-US" sz="3600" b="1" dirty="0" smtClean="0"/>
              <a:t>CuO</a:t>
            </a:r>
            <a:r>
              <a:rPr lang="ru-RU" sz="3600" b="1" dirty="0" smtClean="0"/>
              <a:t> 		оксид меди(</a:t>
            </a:r>
            <a:r>
              <a:rPr lang="en-US" sz="3600" b="1" dirty="0" smtClean="0"/>
              <a:t>II</a:t>
            </a:r>
            <a:r>
              <a:rPr lang="ru-RU" sz="3600" b="1" dirty="0" smtClean="0"/>
              <a:t>)</a:t>
            </a:r>
            <a:endParaRPr lang="en-US" sz="3600" b="1" dirty="0" smtClean="0"/>
          </a:p>
          <a:p>
            <a:r>
              <a:rPr lang="en-US" sz="3600" b="1" dirty="0" smtClean="0"/>
              <a:t>SiO</a:t>
            </a:r>
            <a:r>
              <a:rPr lang="en-US" sz="3600" b="1" baseline="-25000" dirty="0" smtClean="0"/>
              <a:t>2</a:t>
            </a:r>
            <a:r>
              <a:rPr lang="ru-RU" sz="3600" b="1" baseline="-25000" dirty="0" smtClean="0"/>
              <a:t>  		</a:t>
            </a:r>
            <a:r>
              <a:rPr lang="ru-RU" sz="3600" b="1" dirty="0" smtClean="0"/>
              <a:t>оксид кремния</a:t>
            </a:r>
            <a:r>
              <a:rPr lang="ru-RU" sz="3600" b="1" baseline="-25000" dirty="0" smtClean="0"/>
              <a:t>                                  </a:t>
            </a:r>
            <a:endParaRPr lang="en-US" sz="3600" b="1" baseline="-25000" dirty="0" smtClean="0"/>
          </a:p>
          <a:p>
            <a:r>
              <a:rPr lang="en-US" sz="3600" b="1" dirty="0" smtClean="0"/>
              <a:t>Al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r>
              <a:rPr lang="en-US" sz="3600" b="1" baseline="-25000" dirty="0" smtClean="0"/>
              <a:t>3</a:t>
            </a:r>
            <a:r>
              <a:rPr lang="ru-RU" sz="3600" b="1" baseline="-25000" dirty="0" smtClean="0"/>
              <a:t> 		</a:t>
            </a:r>
            <a:r>
              <a:rPr lang="ru-RU" sz="3600" b="1" dirty="0" smtClean="0"/>
              <a:t>оксид</a:t>
            </a:r>
            <a:r>
              <a:rPr lang="en-US" sz="3600" b="1" dirty="0" smtClean="0"/>
              <a:t> </a:t>
            </a:r>
            <a:r>
              <a:rPr lang="ru-RU" sz="3600" b="1" dirty="0" smtClean="0"/>
              <a:t>алюминия</a:t>
            </a:r>
            <a:endParaRPr lang="ru-RU" sz="3600" dirty="0" smtClean="0"/>
          </a:p>
          <a:p>
            <a:r>
              <a:rPr lang="en-US" b="1" dirty="0" smtClean="0"/>
              <a:t>P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ru-RU" b="1" baseline="-25000" dirty="0" smtClean="0"/>
              <a:t>3  </a:t>
            </a:r>
            <a:r>
              <a:rPr lang="ru-RU" b="1" baseline="-25000" dirty="0"/>
              <a:t>		</a:t>
            </a:r>
            <a:r>
              <a:rPr lang="ru-RU" b="1" dirty="0"/>
              <a:t>оксид </a:t>
            </a:r>
            <a:r>
              <a:rPr lang="ru-RU" b="1" dirty="0" smtClean="0"/>
              <a:t>фосфора(</a:t>
            </a:r>
            <a:r>
              <a:rPr lang="ru-RU" dirty="0"/>
              <a:t>III</a:t>
            </a:r>
            <a:r>
              <a:rPr lang="ru-RU" dirty="0" smtClean="0"/>
              <a:t>)</a:t>
            </a:r>
            <a:endParaRPr lang="en-US" b="1" baseline="-25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dirty="0"/>
              <a:t>  </a:t>
            </a:r>
            <a:r>
              <a:rPr lang="ru-RU" b="1" dirty="0" smtClean="0">
                <a:solidFill>
                  <a:srgbClr val="00FF00"/>
                </a:solidFill>
              </a:rPr>
              <a:t>Найдите </a:t>
            </a:r>
            <a:r>
              <a:rPr lang="ru-RU" b="1" dirty="0">
                <a:solidFill>
                  <a:srgbClr val="00FF00"/>
                </a:solidFill>
              </a:rPr>
              <a:t>соответствие между формулой оксида и его названием. </a:t>
            </a:r>
            <a:r>
              <a:rPr lang="ru-RU" b="1" dirty="0" smtClean="0">
                <a:solidFill>
                  <a:srgbClr val="00FF00"/>
                </a:solidFill>
              </a:rPr>
              <a:t/>
            </a:r>
            <a:br>
              <a:rPr lang="ru-RU" b="1" dirty="0" smtClean="0">
                <a:solidFill>
                  <a:srgbClr val="00FF00"/>
                </a:solidFill>
              </a:rPr>
            </a:br>
            <a:r>
              <a:rPr lang="ru-RU" b="1" dirty="0" smtClean="0">
                <a:solidFill>
                  <a:srgbClr val="00FF00"/>
                </a:solidFill>
              </a:rPr>
              <a:t>В </a:t>
            </a:r>
            <a:r>
              <a:rPr lang="ru-RU" b="1" dirty="0">
                <a:solidFill>
                  <a:srgbClr val="00FF00"/>
                </a:solidFill>
              </a:rPr>
              <a:t>тетрадях запишите к цифре соответствующую букву.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	</a:t>
            </a:r>
            <a:r>
              <a:rPr lang="en-US" b="1" dirty="0" smtClean="0"/>
              <a:t>1) SO</a:t>
            </a:r>
            <a:r>
              <a:rPr lang="ru-RU" b="1" baseline="-25000" dirty="0" smtClean="0"/>
              <a:t>3</a:t>
            </a:r>
            <a:r>
              <a:rPr lang="ru-RU" b="1" dirty="0"/>
              <a:t> </a:t>
            </a:r>
            <a:r>
              <a:rPr lang="ru-RU" b="1" dirty="0" smtClean="0"/>
              <a:t>		</a:t>
            </a:r>
            <a:r>
              <a:rPr lang="en-US" b="1" dirty="0" smtClean="0"/>
              <a:t>a</a:t>
            </a:r>
            <a:r>
              <a:rPr lang="ru-RU" b="1" dirty="0" smtClean="0"/>
              <a:t>) Оксид азота(</a:t>
            </a:r>
            <a:r>
              <a:rPr lang="en-US" b="1" dirty="0" smtClean="0"/>
              <a:t>IV)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	</a:t>
            </a:r>
            <a:r>
              <a:rPr lang="en-US" b="1" dirty="0" smtClean="0"/>
              <a:t>2) ZnO </a:t>
            </a:r>
            <a:r>
              <a:rPr lang="ru-RU" b="1" dirty="0" smtClean="0"/>
              <a:t>		б)</a:t>
            </a:r>
            <a:r>
              <a:rPr lang="en-US" b="1" dirty="0" smtClean="0"/>
              <a:t> </a:t>
            </a:r>
            <a:r>
              <a:rPr lang="ru-RU" b="1" dirty="0" smtClean="0"/>
              <a:t>Оксид натрия </a:t>
            </a:r>
            <a:endParaRPr lang="en-US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	</a:t>
            </a:r>
            <a:r>
              <a:rPr lang="en-US" b="1" dirty="0" smtClean="0"/>
              <a:t>3) NO</a:t>
            </a:r>
            <a:r>
              <a:rPr lang="ru-RU" b="1" baseline="-25000" dirty="0" smtClean="0"/>
              <a:t>2</a:t>
            </a:r>
            <a:r>
              <a:rPr lang="en-US" b="1" dirty="0" smtClean="0"/>
              <a:t> </a:t>
            </a:r>
            <a:r>
              <a:rPr lang="ru-RU" b="1" dirty="0" smtClean="0"/>
              <a:t>		в)</a:t>
            </a:r>
            <a:r>
              <a:rPr lang="en-US" b="1" dirty="0" smtClean="0"/>
              <a:t> </a:t>
            </a:r>
            <a:r>
              <a:rPr lang="ru-RU" b="1" dirty="0" smtClean="0"/>
              <a:t>Оксид серы(</a:t>
            </a:r>
            <a:r>
              <a:rPr lang="en-US" b="1" dirty="0" smtClean="0"/>
              <a:t>VI</a:t>
            </a:r>
            <a:r>
              <a:rPr lang="ru-RU" b="1" dirty="0" smtClean="0"/>
              <a:t>)</a:t>
            </a:r>
            <a:endParaRPr lang="en-US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	</a:t>
            </a:r>
            <a:r>
              <a:rPr lang="en-US" b="1" dirty="0" smtClean="0"/>
              <a:t>4) SO</a:t>
            </a:r>
            <a:r>
              <a:rPr lang="ru-RU" b="1" baseline="-25000" dirty="0" smtClean="0"/>
              <a:t>2</a:t>
            </a:r>
            <a:r>
              <a:rPr lang="en-US" b="1" dirty="0" smtClean="0"/>
              <a:t>  </a:t>
            </a:r>
            <a:r>
              <a:rPr lang="ru-RU" b="1" dirty="0" smtClean="0"/>
              <a:t>		г)</a:t>
            </a:r>
            <a:r>
              <a:rPr lang="en-US" b="1" dirty="0" smtClean="0"/>
              <a:t> </a:t>
            </a:r>
            <a:r>
              <a:rPr lang="ru-RU" b="1" dirty="0" smtClean="0"/>
              <a:t>Оксид цинка </a:t>
            </a:r>
            <a:endParaRPr lang="en-US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	</a:t>
            </a:r>
            <a:r>
              <a:rPr lang="en-US" b="1" dirty="0" smtClean="0"/>
              <a:t>5) Na</a:t>
            </a:r>
            <a:r>
              <a:rPr lang="ru-RU" b="1" baseline="-25000" dirty="0" smtClean="0"/>
              <a:t>2</a:t>
            </a:r>
            <a:r>
              <a:rPr lang="en-US" b="1" dirty="0" smtClean="0"/>
              <a:t>O </a:t>
            </a:r>
            <a:r>
              <a:rPr lang="ru-RU" b="1" dirty="0" smtClean="0"/>
              <a:t>	д)</a:t>
            </a:r>
            <a:r>
              <a:rPr lang="en-US" b="1" dirty="0" smtClean="0"/>
              <a:t> </a:t>
            </a:r>
            <a:r>
              <a:rPr lang="ru-RU" b="1" dirty="0" smtClean="0"/>
              <a:t>Оксид серы(</a:t>
            </a:r>
            <a:r>
              <a:rPr lang="en-US" b="1" dirty="0" smtClean="0"/>
              <a:t>IV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</a:t>
            </a:r>
            <a:r>
              <a:rPr lang="en-US" dirty="0" smtClean="0"/>
              <a:t> 2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5877272"/>
            <a:ext cx="5300425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 – в, </a:t>
            </a:r>
            <a:r>
              <a:rPr lang="ru-RU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</a:t>
            </a:r>
            <a:r>
              <a:rPr lang="ru-RU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г, </a:t>
            </a:r>
            <a:r>
              <a:rPr lang="ru-RU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</a:t>
            </a:r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ru-RU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</a:t>
            </a:r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ru-RU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</a:t>
            </a:r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</a:t>
            </a:r>
            <a:r>
              <a:rPr lang="en-US" dirty="0" smtClean="0"/>
              <a:t>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00" y="180000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Найдите лишнее.</a:t>
            </a:r>
          </a:p>
          <a:p>
            <a:pPr>
              <a:buFont typeface="Wingdings" pitchFamily="2" charset="2"/>
              <a:buChar char="q"/>
            </a:pPr>
            <a:endParaRPr lang="en-US" sz="5400" b="1" baseline="-25000" dirty="0" smtClean="0"/>
          </a:p>
          <a:p>
            <a:pPr>
              <a:buFont typeface="Wingdings" pitchFamily="2" charset="2"/>
              <a:buChar char="q"/>
            </a:pPr>
            <a:r>
              <a:rPr lang="en-US" sz="5400" b="1" dirty="0" err="1" smtClean="0"/>
              <a:t>CuO</a:t>
            </a:r>
            <a:r>
              <a:rPr lang="en-US" sz="5400" b="1" dirty="0" smtClean="0"/>
              <a:t>, SO</a:t>
            </a:r>
            <a:r>
              <a:rPr lang="en-US" sz="5400" b="1" baseline="-25000" dirty="0" smtClean="0"/>
              <a:t>2</a:t>
            </a:r>
            <a:r>
              <a:rPr lang="ru-RU" sz="5400" b="1" baseline="-25000" dirty="0" smtClean="0"/>
              <a:t>,</a:t>
            </a:r>
            <a:r>
              <a:rPr lang="ru-RU" sz="5400" b="1" dirty="0" smtClean="0"/>
              <a:t> </a:t>
            </a:r>
            <a:r>
              <a:rPr lang="en-US" sz="5400" b="1" dirty="0" smtClean="0"/>
              <a:t>Na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  <a:endParaRPr lang="en-US" sz="5400" b="1" baseline="-25000" dirty="0" smtClean="0"/>
          </a:p>
          <a:p>
            <a:pPr>
              <a:buFont typeface="Wingdings" pitchFamily="2" charset="2"/>
              <a:buChar char="q"/>
            </a:pPr>
            <a:r>
              <a:rPr lang="en-US" sz="5400" b="1" dirty="0" smtClean="0"/>
              <a:t>CO</a:t>
            </a:r>
            <a:r>
              <a:rPr lang="en-US" sz="5400" b="1" baseline="-25000" dirty="0" smtClean="0"/>
              <a:t>2,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CaO</a:t>
            </a:r>
            <a:r>
              <a:rPr lang="en-US" sz="5400" b="1" baseline="-25000" dirty="0" smtClean="0"/>
              <a:t>,</a:t>
            </a:r>
            <a:r>
              <a:rPr lang="en-US" sz="5400" b="1" dirty="0" smtClean="0"/>
              <a:t> P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O</a:t>
            </a:r>
            <a:r>
              <a:rPr lang="en-US" sz="5400" b="1" baseline="-25000" dirty="0" smtClean="0"/>
              <a:t>5</a:t>
            </a:r>
            <a:endParaRPr lang="ru-RU" sz="5400" b="1" baseline="-25000" dirty="0" smtClean="0"/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ru-RU" b="1" baseline="-25000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20000" y="1800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ru-RU" kern="0" baseline="0" dirty="0" smtClean="0">
                <a:solidFill>
                  <a:srgbClr val="00FF00"/>
                </a:solidFill>
              </a:rPr>
              <a:t>Найдите лишнее.</a:t>
            </a:r>
          </a:p>
          <a:p>
            <a:pPr>
              <a:buFont typeface="Wingdings" pitchFamily="2" charset="2"/>
              <a:buChar char="q"/>
            </a:pPr>
            <a:endParaRPr lang="en-US" sz="5400" b="1" kern="0" baseline="-25000" dirty="0" smtClean="0"/>
          </a:p>
          <a:p>
            <a:pPr>
              <a:buFont typeface="Wingdings" pitchFamily="2" charset="2"/>
              <a:buChar char="q"/>
            </a:pPr>
            <a:r>
              <a:rPr lang="en-US" sz="5400" b="1" kern="0" baseline="0" dirty="0" smtClean="0"/>
              <a:t>CuO,</a:t>
            </a:r>
            <a:r>
              <a:rPr lang="ru-RU" sz="5400" b="1" kern="0" baseline="0" dirty="0" smtClean="0"/>
              <a:t>         </a:t>
            </a:r>
            <a:r>
              <a:rPr lang="en-US" sz="5400" b="1" kern="0" baseline="0" dirty="0" smtClean="0"/>
              <a:t>Na</a:t>
            </a:r>
            <a:r>
              <a:rPr lang="en-US" sz="5400" b="1" kern="0" baseline="-25000" dirty="0" smtClean="0"/>
              <a:t>2</a:t>
            </a:r>
            <a:r>
              <a:rPr lang="en-US" sz="5400" b="1" kern="0" baseline="0" dirty="0" smtClean="0"/>
              <a:t>O</a:t>
            </a:r>
            <a:endParaRPr lang="en-US" sz="5400" b="1" kern="0" baseline="-25000" dirty="0" smtClean="0"/>
          </a:p>
          <a:p>
            <a:pPr>
              <a:buFont typeface="Wingdings" pitchFamily="2" charset="2"/>
              <a:buChar char="q"/>
            </a:pPr>
            <a:r>
              <a:rPr lang="en-US" sz="5400" b="1" kern="0" baseline="0" dirty="0" smtClean="0"/>
              <a:t>CO</a:t>
            </a:r>
            <a:r>
              <a:rPr lang="en-US" sz="5400" b="1" kern="0" baseline="-25000" dirty="0" smtClean="0"/>
              <a:t>2,</a:t>
            </a:r>
            <a:r>
              <a:rPr lang="ru-RU" sz="5400" b="1" kern="0" baseline="0" dirty="0"/>
              <a:t> </a:t>
            </a:r>
            <a:r>
              <a:rPr lang="ru-RU" sz="5400" b="1" kern="0" baseline="0" dirty="0" smtClean="0"/>
              <a:t>        </a:t>
            </a:r>
            <a:r>
              <a:rPr lang="en-US" sz="5400" b="1" kern="0" baseline="0" dirty="0" smtClean="0"/>
              <a:t> P</a:t>
            </a:r>
            <a:r>
              <a:rPr lang="en-US" sz="5400" b="1" kern="0" baseline="-25000" dirty="0" smtClean="0"/>
              <a:t>2</a:t>
            </a:r>
            <a:r>
              <a:rPr lang="en-US" sz="5400" b="1" kern="0" baseline="0" dirty="0" smtClean="0"/>
              <a:t>O</a:t>
            </a:r>
            <a:r>
              <a:rPr lang="en-US" sz="5400" b="1" kern="0" baseline="-25000" dirty="0" smtClean="0"/>
              <a:t>5</a:t>
            </a:r>
            <a:endParaRPr lang="ru-RU" sz="5400" b="1" kern="0" baseline="-25000" dirty="0" smtClean="0"/>
          </a:p>
          <a:p>
            <a:pPr>
              <a:buFont typeface="Wingdings" pitchFamily="2" charset="2"/>
              <a:buChar char="q"/>
            </a:pPr>
            <a:endParaRPr lang="en-US" b="1" kern="0" baseline="0" dirty="0" smtClean="0"/>
          </a:p>
          <a:p>
            <a:pPr>
              <a:buFont typeface="Wingdings" pitchFamily="2" charset="2"/>
              <a:buChar char="q"/>
            </a:pPr>
            <a:endParaRPr lang="ru-RU" b="1" kern="0" baseline="-25000" dirty="0" smtClean="0"/>
          </a:p>
          <a:p>
            <a:pPr>
              <a:buFont typeface="Wingdings" pitchFamily="2" charset="2"/>
              <a:buChar char="q"/>
            </a:pPr>
            <a:endParaRPr lang="ru-RU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332037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800" b="1" dirty="0" smtClean="0"/>
              <a:t>CO</a:t>
            </a:r>
            <a:r>
              <a:rPr lang="en-US" sz="4800" b="1" baseline="-25000" dirty="0" smtClean="0"/>
              <a:t>2</a:t>
            </a:r>
            <a:endParaRPr lang="ru-RU" sz="4800" b="1" baseline="-25000" dirty="0" smtClean="0"/>
          </a:p>
          <a:p>
            <a:pPr>
              <a:buFont typeface="Wingdings" pitchFamily="2" charset="2"/>
              <a:buChar char="v"/>
            </a:pPr>
            <a:r>
              <a:rPr lang="en-US" sz="4800" b="1" dirty="0" smtClean="0"/>
              <a:t>Na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O</a:t>
            </a:r>
            <a:endParaRPr lang="ru-RU" sz="4800" b="1" dirty="0" smtClean="0"/>
          </a:p>
          <a:p>
            <a:pPr>
              <a:buFont typeface="Wingdings" pitchFamily="2" charset="2"/>
              <a:buChar char="v"/>
            </a:pPr>
            <a:r>
              <a:rPr lang="en-US" sz="4800" b="1" dirty="0" err="1" smtClean="0"/>
              <a:t>MgO</a:t>
            </a:r>
            <a:endParaRPr lang="en-US" sz="4800" b="1" dirty="0" smtClean="0"/>
          </a:p>
          <a:p>
            <a:pPr>
              <a:buFont typeface="Wingdings" pitchFamily="2" charset="2"/>
              <a:buChar char="v"/>
            </a:pPr>
            <a:r>
              <a:rPr lang="en-US" sz="4800" b="1" dirty="0" smtClean="0"/>
              <a:t>SO</a:t>
            </a:r>
            <a:r>
              <a:rPr lang="en-US" sz="4800" b="1" baseline="-25000" dirty="0" smtClean="0"/>
              <a:t>3</a:t>
            </a:r>
            <a:endParaRPr lang="ru-RU" sz="4800" b="1" dirty="0" smtClean="0"/>
          </a:p>
          <a:p>
            <a:pPr>
              <a:buFont typeface="Wingdings" pitchFamily="2" charset="2"/>
              <a:buChar char="v"/>
            </a:pPr>
            <a:endParaRPr lang="ru-RU" b="1" baseline="-25000" dirty="0" smtClean="0"/>
          </a:p>
          <a:p>
            <a:pPr>
              <a:buFont typeface="Wingdings" pitchFamily="2" charset="2"/>
              <a:buChar char="v"/>
            </a:pPr>
            <a:endParaRPr lang="ru-RU" b="1" baseline="-250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332037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800" dirty="0" err="1" smtClean="0"/>
              <a:t>NaOH</a:t>
            </a:r>
            <a:endParaRPr lang="en-US" sz="4800" dirty="0" smtClean="0"/>
          </a:p>
          <a:p>
            <a:pPr>
              <a:buFont typeface="Wingdings" pitchFamily="2" charset="2"/>
              <a:buChar char="v"/>
            </a:pPr>
            <a:r>
              <a:rPr lang="en-US" sz="4800" b="1" dirty="0" smtClean="0"/>
              <a:t>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SO</a:t>
            </a:r>
            <a:r>
              <a:rPr lang="en-US" sz="4800" b="1" baseline="-25000" dirty="0" smtClean="0"/>
              <a:t>4</a:t>
            </a:r>
          </a:p>
          <a:p>
            <a:pPr>
              <a:buFont typeface="Wingdings" pitchFamily="2" charset="2"/>
              <a:buChar char="v"/>
            </a:pPr>
            <a:r>
              <a:rPr lang="en-US" sz="4800" b="1" dirty="0" smtClean="0"/>
              <a:t>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CO</a:t>
            </a:r>
            <a:r>
              <a:rPr lang="en-US" sz="4800" b="1" baseline="-25000" dirty="0" smtClean="0"/>
              <a:t>3</a:t>
            </a:r>
          </a:p>
          <a:p>
            <a:pPr>
              <a:buFont typeface="Wingdings" pitchFamily="2" charset="2"/>
              <a:buChar char="v"/>
            </a:pPr>
            <a:r>
              <a:rPr lang="en-US" sz="4800" b="1" dirty="0" smtClean="0"/>
              <a:t>Mg(OH)</a:t>
            </a:r>
            <a:r>
              <a:rPr lang="en-US" sz="4800" b="1" baseline="-25000" dirty="0" smtClean="0"/>
              <a:t>2</a:t>
            </a:r>
            <a:endParaRPr lang="en-US" sz="4800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</a:t>
            </a:r>
            <a:r>
              <a:rPr lang="en-US" dirty="0" smtClean="0"/>
              <a:t> 4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2267744" y="2750096"/>
            <a:ext cx="2520280" cy="168701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flipV="1">
            <a:off x="2483768" y="2852936"/>
            <a:ext cx="2304256" cy="74066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99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2411760" y="4545124"/>
            <a:ext cx="2376264" cy="82809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flipV="1">
            <a:off x="2051720" y="3717032"/>
            <a:ext cx="2808312" cy="165618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99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395536" y="1340768"/>
            <a:ext cx="5331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SzPct val="50000"/>
              <a:buFont typeface="Wingdings" panose="05000000000000000000" pitchFamily="2" charset="2"/>
              <a:buChar char="ü"/>
            </a:pPr>
            <a:r>
              <a:rPr lang="ru-RU" sz="32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соответствие.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2936"/>
            <a:ext cx="4434136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Na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 +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SO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</a:t>
            </a:r>
            <a:endParaRPr lang="en-US" sz="3600" b="1" baseline="-25000" dirty="0" smtClean="0"/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BaO + CO</a:t>
            </a:r>
            <a:r>
              <a:rPr lang="en-US" sz="3600" b="1" baseline="-25000" dirty="0" smtClean="0"/>
              <a:t>2 </a:t>
            </a:r>
            <a:endParaRPr lang="en-US" sz="3600" b="1" dirty="0" smtClean="0"/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SO</a:t>
            </a:r>
            <a:r>
              <a:rPr lang="en-US" sz="3600" b="1" baseline="-25000" dirty="0" smtClean="0"/>
              <a:t>3 </a:t>
            </a:r>
            <a:r>
              <a:rPr lang="en-US" sz="3600" b="1" dirty="0" smtClean="0"/>
              <a:t> +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r>
              <a:rPr lang="en-US" sz="3600" b="1" dirty="0" smtClean="0">
                <a:sym typeface="Wingdings" pitchFamily="2" charset="2"/>
              </a:rPr>
              <a:t> </a:t>
            </a:r>
            <a:endParaRPr lang="en-US" sz="3600" b="1" baseline="-25000" dirty="0" smtClean="0"/>
          </a:p>
          <a:p>
            <a:pPr>
              <a:buFont typeface="Wingdings" pitchFamily="2" charset="2"/>
              <a:buChar char="v"/>
            </a:pPr>
            <a:endParaRPr lang="ru-RU" sz="2000" b="1" dirty="0" smtClean="0"/>
          </a:p>
          <a:p>
            <a:pPr>
              <a:buFont typeface="Wingdings" pitchFamily="2" charset="2"/>
              <a:buChar char="v"/>
            </a:pPr>
            <a:endParaRPr lang="ru-RU" b="1" baseline="-25000" dirty="0" smtClean="0"/>
          </a:p>
          <a:p>
            <a:pPr>
              <a:buFont typeface="Wingdings" pitchFamily="2" charset="2"/>
              <a:buChar char="v"/>
            </a:pPr>
            <a:endParaRPr lang="ru-RU" b="1" baseline="-250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924944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Na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SO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 +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Na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SO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+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BaCO</a:t>
            </a:r>
            <a:r>
              <a:rPr lang="en-US" sz="3600" b="1" baseline="-25000" dirty="0" smtClean="0"/>
              <a:t>3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SO</a:t>
            </a:r>
            <a:r>
              <a:rPr lang="en-US" sz="3600" b="1" baseline="-25000" dirty="0" smtClean="0"/>
              <a:t>4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SO</a:t>
            </a:r>
            <a:r>
              <a:rPr lang="en-US" sz="3600" b="1" baseline="-25000" dirty="0" smtClean="0"/>
              <a:t>3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</a:t>
            </a:r>
            <a:r>
              <a:rPr lang="en-US" dirty="0" smtClean="0"/>
              <a:t> 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5331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SzPct val="50000"/>
              <a:buFont typeface="Wingdings" panose="05000000000000000000" pitchFamily="2" charset="2"/>
              <a:buChar char="ü"/>
            </a:pPr>
            <a:r>
              <a:rPr lang="ru-RU" sz="32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Найдите соответствие.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3491880" y="3284984"/>
            <a:ext cx="1800200" cy="60689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2915816" y="3891880"/>
            <a:ext cx="2376264" cy="6480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2915816" y="4539952"/>
            <a:ext cx="2362944" cy="6480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С тех пор как существует </a:t>
            </a:r>
            <a:r>
              <a:rPr lang="en-US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мирозданье,</a:t>
            </a:r>
          </a:p>
          <a:p>
            <a:pPr>
              <a:buNone/>
            </a:pPr>
            <a:r>
              <a:rPr lang="ru-RU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Такого нет, кто б  ни  нуждался </a:t>
            </a:r>
            <a:r>
              <a:rPr lang="en-US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в знанье.</a:t>
            </a:r>
          </a:p>
          <a:p>
            <a:pPr>
              <a:buNone/>
            </a:pPr>
            <a:r>
              <a:rPr lang="ru-RU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Какой мы ни возьмем</a:t>
            </a:r>
            <a:r>
              <a:rPr lang="en-US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язык и век,–</a:t>
            </a:r>
          </a:p>
          <a:p>
            <a:pPr>
              <a:buNone/>
            </a:pPr>
            <a:r>
              <a:rPr lang="ru-RU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Всегда стремился к знанью</a:t>
            </a:r>
            <a:r>
              <a:rPr lang="en-US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>
              <a:buNone/>
            </a:pPr>
            <a:r>
              <a:rPr lang="ru-RU" i="1" dirty="0" smtClean="0"/>
              <a:t>                                      </a:t>
            </a:r>
            <a:endParaRPr lang="en-US" i="1" dirty="0" smtClean="0">
              <a:latin typeface="Brush Script MT" pitchFamily="66" charset="0"/>
            </a:endParaRPr>
          </a:p>
          <a:p>
            <a:pPr algn="r">
              <a:buNone/>
            </a:pPr>
            <a:r>
              <a:rPr lang="en-US" i="1" dirty="0" smtClean="0"/>
              <a:t>                   </a:t>
            </a:r>
            <a:r>
              <a:rPr lang="ru-RU" i="1" dirty="0" smtClean="0">
                <a:solidFill>
                  <a:srgbClr val="FF99FF"/>
                </a:solidFill>
              </a:rPr>
              <a:t>Фирдоуси, таджикский поэт.</a:t>
            </a:r>
            <a:endParaRPr lang="ru-RU" dirty="0" smtClean="0">
              <a:solidFill>
                <a:srgbClr val="FF99FF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rasil.cel.agh.edu.pl/~09urmastyna/image/laborato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endParaRPr lang="ru-RU" sz="6000" b="1" i="1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4000" b="1" dirty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b="1" i="1" dirty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5400" b="1" i="1" dirty="0" smtClean="0">
                <a:solidFill>
                  <a:srgbClr val="7030A0"/>
                </a:solidFill>
                <a:latin typeface="Comic Sans MS" pitchFamily="66" charset="0"/>
              </a:rPr>
              <a:t>ЖЕЛАЕМ УДАЧИ</a:t>
            </a:r>
          </a:p>
          <a:p>
            <a:pPr algn="ctr">
              <a:buFont typeface="Wingdings" pitchFamily="2" charset="2"/>
              <a:buNone/>
            </a:pPr>
            <a:r>
              <a:rPr lang="ru-RU" sz="5400" b="1" i="1" dirty="0" smtClean="0">
                <a:solidFill>
                  <a:srgbClr val="7030A0"/>
                </a:solidFill>
                <a:latin typeface="Comic Sans MS" pitchFamily="66" charset="0"/>
              </a:rPr>
              <a:t>В ИЗУЧЕНИИ ХИМИИ!</a:t>
            </a:r>
            <a:endParaRPr lang="ru-RU" sz="54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7194790" cy="913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УРОК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47050" cy="1855787"/>
          </a:xfrm>
        </p:spPr>
        <p:txBody>
          <a:bodyPr/>
          <a:lstStyle/>
          <a:p>
            <a:r>
              <a:rPr lang="ru-RU" sz="4000" b="1" dirty="0" smtClean="0"/>
              <a:t>Задание. Выпишите формулы бинарных соединений, содержащих кислород</a:t>
            </a:r>
            <a:r>
              <a:rPr lang="ru-RU" sz="4000" b="1" i="1" dirty="0" smtClean="0"/>
              <a:t>.</a:t>
            </a:r>
            <a:endParaRPr lang="ru-RU" sz="4000" b="1" i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708920"/>
            <a:ext cx="9361040" cy="38877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4800" b="1" dirty="0"/>
              <a:t>P</a:t>
            </a:r>
            <a:r>
              <a:rPr lang="en-US" sz="4800" b="1" baseline="-25000" dirty="0"/>
              <a:t>2</a:t>
            </a:r>
            <a:r>
              <a:rPr lang="en-US" sz="4800" b="1" dirty="0"/>
              <a:t>O</a:t>
            </a:r>
            <a:r>
              <a:rPr lang="en-US" sz="4800" b="1" baseline="-25000" dirty="0"/>
              <a:t>5</a:t>
            </a:r>
            <a:r>
              <a:rPr lang="en-US" sz="4800" b="1" dirty="0"/>
              <a:t>, Mg</a:t>
            </a:r>
            <a:r>
              <a:rPr lang="en-US" sz="4800" b="1" baseline="-25000" dirty="0"/>
              <a:t>3</a:t>
            </a:r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, </a:t>
            </a:r>
            <a:r>
              <a:rPr lang="en-US" sz="4800" b="1" dirty="0" smtClean="0"/>
              <a:t>Ca</a:t>
            </a:r>
            <a:r>
              <a:rPr lang="ru-RU" sz="4800" b="1" dirty="0" smtClean="0"/>
              <a:t>О</a:t>
            </a:r>
            <a:r>
              <a:rPr lang="en-US" sz="4800" b="1" dirty="0" smtClean="0"/>
              <a:t>, </a:t>
            </a:r>
            <a:r>
              <a:rPr lang="en-US" sz="4800" b="1" dirty="0"/>
              <a:t>FeCl</a:t>
            </a:r>
            <a:r>
              <a:rPr lang="en-US" sz="4800" b="1" baseline="-25000" dirty="0"/>
              <a:t>3</a:t>
            </a:r>
            <a:r>
              <a:rPr lang="en-US" sz="4800" b="1" dirty="0"/>
              <a:t>, </a:t>
            </a:r>
            <a:endParaRPr lang="ru-RU" sz="4800" b="1" dirty="0" smtClean="0"/>
          </a:p>
          <a:p>
            <a:pPr>
              <a:buFont typeface="Wingdings" pitchFamily="2" charset="2"/>
              <a:buChar char="ü"/>
            </a:pPr>
            <a:r>
              <a:rPr lang="en-US" sz="4800" b="1" dirty="0" smtClean="0"/>
              <a:t>SO</a:t>
            </a:r>
            <a:r>
              <a:rPr lang="en-US" sz="4800" b="1" baseline="-25000" dirty="0" smtClean="0"/>
              <a:t>2</a:t>
            </a:r>
            <a:r>
              <a:rPr lang="en-US" sz="4800" b="1" dirty="0"/>
              <a:t>, </a:t>
            </a:r>
            <a:r>
              <a:rPr lang="en-US" sz="4800" b="1" dirty="0" smtClean="0"/>
              <a:t>K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O, CuBr</a:t>
            </a:r>
            <a:r>
              <a:rPr lang="en-US" sz="4800" b="1" baseline="-25000" dirty="0" smtClean="0"/>
              <a:t>2</a:t>
            </a:r>
            <a:r>
              <a:rPr lang="ru-RU" sz="4800" b="1" baseline="-25000" dirty="0" smtClean="0"/>
              <a:t>, </a:t>
            </a:r>
            <a:r>
              <a:rPr lang="en-US" sz="4800" b="1" dirty="0" smtClean="0"/>
              <a:t>Na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CO</a:t>
            </a:r>
            <a:r>
              <a:rPr lang="en-US" sz="4800" b="1" baseline="-25000" dirty="0" smtClean="0"/>
              <a:t>3</a:t>
            </a:r>
            <a:r>
              <a:rPr lang="en-US" sz="4800" b="1" dirty="0" smtClean="0"/>
              <a:t>,</a:t>
            </a:r>
            <a:endParaRPr lang="ru-RU" sz="4800" b="1" dirty="0" smtClean="0"/>
          </a:p>
          <a:p>
            <a:pPr>
              <a:buFont typeface="Wingdings" pitchFamily="2" charset="2"/>
              <a:buChar char="ü"/>
            </a:pPr>
            <a:r>
              <a:rPr lang="en-US" sz="4800" b="1" dirty="0" smtClean="0"/>
              <a:t>H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SO</a:t>
            </a:r>
            <a:r>
              <a:rPr lang="en-US" sz="4800" b="1" baseline="-25000" dirty="0" smtClean="0"/>
              <a:t>4,</a:t>
            </a:r>
            <a:r>
              <a:rPr lang="en-US" sz="4800" b="1" dirty="0" smtClean="0"/>
              <a:t> K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SiO</a:t>
            </a:r>
            <a:r>
              <a:rPr lang="en-US" sz="4800" b="1" baseline="-25000" dirty="0" smtClean="0"/>
              <a:t>3, </a:t>
            </a:r>
            <a:r>
              <a:rPr lang="en-US" sz="4800" b="1" dirty="0" smtClean="0"/>
              <a:t>CrO</a:t>
            </a:r>
            <a:r>
              <a:rPr lang="en-US" sz="4800" b="1" baseline="-25000" dirty="0" smtClean="0"/>
              <a:t>3,</a:t>
            </a:r>
            <a:r>
              <a:rPr lang="en-US" sz="4800" b="1" dirty="0" smtClean="0"/>
              <a:t> Fe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O</a:t>
            </a:r>
            <a:r>
              <a:rPr lang="en-US" sz="4800" b="1" baseline="-25000" dirty="0" smtClean="0"/>
              <a:t>3</a:t>
            </a:r>
            <a:endParaRPr lang="ru-RU" sz="4800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/>
          <a:lstStyle/>
          <a:p>
            <a:r>
              <a:rPr lang="en-US" sz="3600" b="1" dirty="0" smtClean="0"/>
              <a:t>P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r>
              <a:rPr lang="en-US" sz="3600" b="1" baseline="-25000" dirty="0" smtClean="0"/>
              <a:t>5</a:t>
            </a:r>
          </a:p>
          <a:p>
            <a:r>
              <a:rPr lang="en-US" sz="3600" b="1" dirty="0" err="1" smtClean="0"/>
              <a:t>CaO</a:t>
            </a:r>
            <a:endParaRPr lang="en-US" sz="3600" b="1" dirty="0" smtClean="0"/>
          </a:p>
          <a:p>
            <a:r>
              <a:rPr lang="en-US" sz="3600" b="1" dirty="0" smtClean="0"/>
              <a:t>SO</a:t>
            </a:r>
            <a:r>
              <a:rPr lang="en-US" sz="3600" b="1" baseline="-25000" dirty="0" smtClean="0"/>
              <a:t>2</a:t>
            </a:r>
          </a:p>
          <a:p>
            <a:r>
              <a:rPr lang="en-US" sz="3600" b="1" dirty="0" smtClean="0"/>
              <a:t>K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</a:p>
          <a:p>
            <a:r>
              <a:rPr lang="en-US" sz="3600" b="1" dirty="0" smtClean="0"/>
              <a:t>CrO</a:t>
            </a:r>
            <a:r>
              <a:rPr lang="en-US" sz="3600" b="1" baseline="-25000" dirty="0" smtClean="0"/>
              <a:t>3,</a:t>
            </a:r>
            <a:endParaRPr lang="ru-RU" sz="3600" b="1" dirty="0" smtClean="0"/>
          </a:p>
          <a:p>
            <a:r>
              <a:rPr lang="en-US" sz="3600" b="1" dirty="0" smtClean="0"/>
              <a:t>Fe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r>
              <a:rPr lang="en-US" sz="3600" b="1" baseline="-25000" dirty="0" smtClean="0"/>
              <a:t>3</a:t>
            </a:r>
            <a:endParaRPr lang="ru-RU" sz="3600" b="1" baseline="-25000" dirty="0" smtClean="0"/>
          </a:p>
          <a:p>
            <a:r>
              <a:rPr lang="ru-RU" sz="3600" dirty="0" smtClean="0"/>
              <a:t>Дать названия этим оксидам.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632848" cy="4563888"/>
          </a:xfrm>
        </p:spPr>
        <p:txBody>
          <a:bodyPr/>
          <a:lstStyle/>
          <a:p>
            <a:r>
              <a:rPr lang="en-US" sz="3600" b="1" dirty="0" smtClean="0"/>
              <a:t>P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r>
              <a:rPr lang="en-US" sz="3600" b="1" baseline="-25000" dirty="0" smtClean="0"/>
              <a:t>5</a:t>
            </a:r>
            <a:r>
              <a:rPr lang="ru-RU" sz="3600" b="1" baseline="-25000" dirty="0" smtClean="0"/>
              <a:t>  		</a:t>
            </a:r>
            <a:r>
              <a:rPr lang="ru-RU" sz="3600" b="1" dirty="0" smtClean="0"/>
              <a:t>оксид фосфора(</a:t>
            </a:r>
            <a:r>
              <a:rPr lang="ru-RU" sz="3600" dirty="0" smtClean="0"/>
              <a:t>V)</a:t>
            </a:r>
            <a:endParaRPr lang="en-US" sz="3600" b="1" baseline="-25000" dirty="0" smtClean="0"/>
          </a:p>
          <a:p>
            <a:r>
              <a:rPr lang="en-US" sz="3600" b="1" dirty="0" smtClean="0"/>
              <a:t>CaO</a:t>
            </a:r>
            <a:r>
              <a:rPr lang="ru-RU" sz="3600" b="1" dirty="0" smtClean="0"/>
              <a:t> 		оксид кальция</a:t>
            </a:r>
            <a:endParaRPr lang="en-US" sz="3600" b="1" dirty="0" smtClean="0"/>
          </a:p>
          <a:p>
            <a:r>
              <a:rPr lang="en-US" sz="3600" b="1" dirty="0" smtClean="0"/>
              <a:t>SO</a:t>
            </a:r>
            <a:r>
              <a:rPr lang="en-US" sz="3600" b="1" baseline="-25000" dirty="0" smtClean="0"/>
              <a:t>2</a:t>
            </a:r>
            <a:r>
              <a:rPr lang="ru-RU" sz="3600" b="1" baseline="-25000" dirty="0" smtClean="0"/>
              <a:t>  		</a:t>
            </a:r>
            <a:r>
              <a:rPr lang="ru-RU" sz="3600" b="1" dirty="0" smtClean="0"/>
              <a:t>оксид серы(</a:t>
            </a:r>
            <a:r>
              <a:rPr lang="ru-RU" sz="3600" dirty="0" smtClean="0"/>
              <a:t>IV)</a:t>
            </a:r>
            <a:r>
              <a:rPr lang="ru-RU" sz="3600" b="1" baseline="-25000" dirty="0" smtClean="0"/>
              <a:t>                                  </a:t>
            </a:r>
            <a:endParaRPr lang="en-US" sz="3600" b="1" baseline="-25000" dirty="0" smtClean="0"/>
          </a:p>
          <a:p>
            <a:r>
              <a:rPr lang="en-US" sz="3600" b="1" dirty="0" smtClean="0"/>
              <a:t>K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r>
              <a:rPr lang="ru-RU" sz="3600" b="1" dirty="0" smtClean="0"/>
              <a:t> 		оксид калия</a:t>
            </a:r>
            <a:endParaRPr lang="en-US" sz="3600" b="1" dirty="0" smtClean="0"/>
          </a:p>
          <a:p>
            <a:r>
              <a:rPr lang="en-US" sz="3600" b="1" dirty="0" smtClean="0"/>
              <a:t>CrO</a:t>
            </a:r>
            <a:r>
              <a:rPr lang="en-US" sz="3600" b="1" baseline="-25000" dirty="0" smtClean="0"/>
              <a:t>3</a:t>
            </a:r>
            <a:r>
              <a:rPr lang="ru-RU" sz="3600" b="1" baseline="-25000" dirty="0" smtClean="0"/>
              <a:t>  		</a:t>
            </a:r>
            <a:r>
              <a:rPr lang="ru-RU" sz="3600" b="1" dirty="0" smtClean="0"/>
              <a:t>оксид хрома(</a:t>
            </a:r>
            <a:r>
              <a:rPr lang="ru-RU" sz="3600" dirty="0" smtClean="0"/>
              <a:t>VI)</a:t>
            </a:r>
            <a:endParaRPr lang="ru-RU" sz="3600" b="1" dirty="0" smtClean="0"/>
          </a:p>
          <a:p>
            <a:r>
              <a:rPr lang="en-US" sz="3600" b="1" dirty="0" smtClean="0"/>
              <a:t>Fe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</a:t>
            </a:r>
            <a:r>
              <a:rPr lang="en-US" sz="3600" b="1" baseline="-25000" dirty="0" smtClean="0"/>
              <a:t>3</a:t>
            </a:r>
            <a:r>
              <a:rPr lang="ru-RU" sz="3600" b="1" baseline="-25000" dirty="0" smtClean="0"/>
              <a:t> 		</a:t>
            </a:r>
            <a:r>
              <a:rPr lang="ru-RU" sz="3600" b="1" dirty="0" smtClean="0"/>
              <a:t>оксид железа(</a:t>
            </a:r>
            <a:r>
              <a:rPr lang="ru-RU" sz="3600" dirty="0" smtClean="0"/>
              <a:t>III)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39825"/>
          </a:xfrm>
        </p:spPr>
        <p:txBody>
          <a:bodyPr/>
          <a:lstStyle/>
          <a:p>
            <a:r>
              <a:rPr lang="ru-RU" sz="4000" b="1" dirty="0" smtClean="0"/>
              <a:t>Задание. Составьте формулы оксидов по названиям.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Оксид натрия</a:t>
            </a:r>
          </a:p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Оксид магния</a:t>
            </a:r>
          </a:p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Оксид серы(IV)</a:t>
            </a:r>
          </a:p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Оксид серы(VI)</a:t>
            </a:r>
          </a:p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Оксид хрома(VI)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1556792"/>
            <a:ext cx="2602632" cy="4525963"/>
          </a:xfrm>
        </p:spPr>
        <p:txBody>
          <a:bodyPr/>
          <a:lstStyle/>
          <a:p>
            <a:r>
              <a:rPr lang="en-US" sz="4400" b="1" dirty="0" smtClean="0"/>
              <a:t>Na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</a:t>
            </a:r>
            <a:r>
              <a:rPr lang="ru-RU" sz="4400" b="1" dirty="0" smtClean="0"/>
              <a:t>  </a:t>
            </a:r>
          </a:p>
          <a:p>
            <a:r>
              <a:rPr lang="en-US" sz="4400" b="1" dirty="0" smtClean="0"/>
              <a:t>MgO</a:t>
            </a:r>
          </a:p>
          <a:p>
            <a:r>
              <a:rPr lang="en-US" sz="4400" b="1" dirty="0" smtClean="0"/>
              <a:t>SO</a:t>
            </a:r>
            <a:r>
              <a:rPr lang="en-US" sz="4400" b="1" baseline="-25000" dirty="0" smtClean="0"/>
              <a:t>2</a:t>
            </a:r>
          </a:p>
          <a:p>
            <a:r>
              <a:rPr lang="en-US" sz="4400" b="1" dirty="0" smtClean="0"/>
              <a:t>SO</a:t>
            </a:r>
            <a:r>
              <a:rPr lang="en-US" sz="4400" b="1" baseline="-25000" dirty="0" smtClean="0"/>
              <a:t>3</a:t>
            </a:r>
          </a:p>
          <a:p>
            <a:r>
              <a:rPr lang="en-US" sz="4400" b="1" dirty="0" smtClean="0"/>
              <a:t>CrO</a:t>
            </a:r>
            <a:r>
              <a:rPr lang="en-US" sz="4400" b="1" baseline="-25000" dirty="0" smtClean="0"/>
              <a:t>3</a:t>
            </a:r>
          </a:p>
          <a:p>
            <a:endParaRPr lang="en-US" b="1" baseline="-25000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2100" y="1556792"/>
            <a:ext cx="482215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4400" kern="0" baseline="0" dirty="0">
                <a:solidFill>
                  <a:srgbClr val="0099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Оксид натрия</a:t>
            </a:r>
          </a:p>
          <a:p>
            <a:pPr marL="342900" lvl="0" indent="-342900">
              <a:spcBef>
                <a:spcPct val="20000"/>
              </a:spcBef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4400" kern="0" baseline="0" dirty="0">
                <a:solidFill>
                  <a:srgbClr val="0099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Оксид магния</a:t>
            </a:r>
          </a:p>
          <a:p>
            <a:pPr marL="342900" lvl="0" indent="-342900">
              <a:spcBef>
                <a:spcPct val="20000"/>
              </a:spcBef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4400" kern="0" baseline="0" dirty="0">
                <a:solidFill>
                  <a:srgbClr val="0099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Оксид серы(IV)</a:t>
            </a:r>
          </a:p>
          <a:p>
            <a:pPr marL="342900" lvl="0" indent="-342900">
              <a:spcBef>
                <a:spcPct val="20000"/>
              </a:spcBef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4400" kern="0" baseline="0" dirty="0">
                <a:solidFill>
                  <a:srgbClr val="0099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Оксид серы(VI)</a:t>
            </a:r>
          </a:p>
          <a:p>
            <a:pPr marL="342900" lvl="0" indent="-342900">
              <a:spcBef>
                <a:spcPct val="20000"/>
              </a:spcBef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4400" kern="0" baseline="0" dirty="0">
                <a:solidFill>
                  <a:srgbClr val="00999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Оксид хрома(VI)</a:t>
            </a:r>
          </a:p>
          <a:p>
            <a:pPr marL="342900" lvl="0" indent="-342900">
              <a:spcBef>
                <a:spcPct val="20000"/>
              </a:spcBef>
              <a:buClr>
                <a:srgbClr val="99FF99"/>
              </a:buClr>
              <a:buSzPct val="80000"/>
            </a:pPr>
            <a:endParaRPr lang="ru-RU" sz="4400" kern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600" b="1" dirty="0"/>
              <a:t>Оксиды</a:t>
            </a:r>
          </a:p>
          <a:p>
            <a:pPr algn="ctr">
              <a:buFont typeface="Wingdings" pitchFamily="2" charset="2"/>
              <a:buNone/>
            </a:pPr>
            <a:endParaRPr lang="ru-RU" sz="4400" b="1" dirty="0"/>
          </a:p>
          <a:p>
            <a:pPr>
              <a:buFont typeface="Wingdings" pitchFamily="2" charset="2"/>
              <a:buNone/>
            </a:pPr>
            <a:r>
              <a:rPr lang="ru-RU" sz="4400" b="1" dirty="0" smtClean="0"/>
              <a:t>	основные           </a:t>
            </a:r>
            <a:r>
              <a:rPr lang="en-US" sz="4400" b="1" dirty="0" smtClean="0"/>
              <a:t>  </a:t>
            </a:r>
            <a:r>
              <a:rPr lang="ru-RU" sz="4400" b="1" dirty="0" smtClean="0"/>
              <a:t>кислотные</a:t>
            </a:r>
            <a:endParaRPr lang="en-US" sz="4400" b="1" dirty="0"/>
          </a:p>
          <a:p>
            <a:pPr>
              <a:buNone/>
            </a:pPr>
            <a:r>
              <a:rPr lang="ru-RU" sz="4400" b="1" dirty="0" smtClean="0"/>
              <a:t>	</a:t>
            </a:r>
            <a:r>
              <a:rPr lang="en-US" sz="4400" b="1" dirty="0" smtClean="0"/>
              <a:t>Na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O, MgO           SO</a:t>
            </a:r>
            <a:r>
              <a:rPr lang="ru-RU" sz="4400" b="1" baseline="-25000" dirty="0" smtClean="0"/>
              <a:t>2,</a:t>
            </a:r>
            <a:r>
              <a:rPr lang="en-US" sz="4400" b="1" dirty="0" smtClean="0"/>
              <a:t>SO</a:t>
            </a:r>
            <a:r>
              <a:rPr lang="ru-RU" sz="4400" b="1" baseline="-25000" dirty="0" smtClean="0"/>
              <a:t>3,</a:t>
            </a:r>
            <a:r>
              <a:rPr lang="en-US" sz="4400" b="1" dirty="0" err="1" smtClean="0"/>
              <a:t>CrO</a:t>
            </a:r>
            <a:r>
              <a:rPr lang="ru-RU" sz="4400" b="1" baseline="-25000" dirty="0" smtClean="0"/>
              <a:t>3</a:t>
            </a:r>
            <a:r>
              <a:rPr lang="en-US" sz="4400" b="1" dirty="0" smtClean="0"/>
              <a:t>                                                                 </a:t>
            </a:r>
          </a:p>
          <a:p>
            <a:pPr>
              <a:buNone/>
            </a:pPr>
            <a:r>
              <a:rPr lang="en-US" sz="4400" b="1" dirty="0" smtClean="0"/>
              <a:t>     </a:t>
            </a:r>
            <a:endParaRPr lang="ru-RU" sz="4400" b="1" dirty="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1619250" y="2205038"/>
            <a:ext cx="27368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148263" y="2205038"/>
            <a:ext cx="21605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Картинка 1 из 124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5867400" cy="3816350"/>
          </a:xfrm>
          <a:prstGeom prst="rect">
            <a:avLst/>
          </a:prstGeom>
          <a:noFill/>
        </p:spPr>
      </p:pic>
      <p:pic>
        <p:nvPicPr>
          <p:cNvPr id="4" name="Picture 5" descr="Картинка 2 из 1242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4915">
            <a:off x="4350564" y="679761"/>
            <a:ext cx="4286250" cy="31242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764704"/>
            <a:ext cx="3816424" cy="149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ОКСИДЫ В </a:t>
            </a:r>
            <a:b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ПРИРОДЕ</a:t>
            </a:r>
            <a:endParaRPr kumimoji="0" lang="ru-RU" sz="4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765</TotalTime>
  <Words>396</Words>
  <Application>Microsoft Office PowerPoint</Application>
  <PresentationFormat>Экран (4:3)</PresentationFormat>
  <Paragraphs>164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Круги</vt:lpstr>
      <vt:lpstr>                              </vt:lpstr>
      <vt:lpstr>Эпиграф</vt:lpstr>
      <vt:lpstr>Задание. Выпишите формулы бинарных соединений, содержащих кислород.</vt:lpstr>
      <vt:lpstr>Правильно!</vt:lpstr>
      <vt:lpstr>Презентация PowerPoint</vt:lpstr>
      <vt:lpstr>Задание. Составьте формулы оксидов по названиям.</vt:lpstr>
      <vt:lpstr>Правильно!</vt:lpstr>
      <vt:lpstr>Презентация PowerPoint</vt:lpstr>
      <vt:lpstr>Презентация PowerPoint</vt:lpstr>
      <vt:lpstr>Презентация PowerPoint</vt:lpstr>
      <vt:lpstr>Презентация PowerPoint</vt:lpstr>
      <vt:lpstr>Рубин</vt:lpstr>
      <vt:lpstr>Сапфир</vt:lpstr>
      <vt:lpstr>Горный  хрусталь</vt:lpstr>
      <vt:lpstr>Корунд</vt:lpstr>
      <vt:lpstr>Презентация PowerPoint</vt:lpstr>
      <vt:lpstr>Презентация PowerPoint</vt:lpstr>
      <vt:lpstr>Презентация PowerPoint</vt:lpstr>
      <vt:lpstr>Лабораторный опыт «Ознакомление с образцами оксидов»</vt:lpstr>
      <vt:lpstr>Презентация PowerPoint</vt:lpstr>
      <vt:lpstr>Презентация PowerPoint</vt:lpstr>
      <vt:lpstr>Упражнение 1</vt:lpstr>
      <vt:lpstr>Упражнение 1</vt:lpstr>
      <vt:lpstr>Упражнение 2</vt:lpstr>
      <vt:lpstr>Упражнение 3</vt:lpstr>
      <vt:lpstr>Упражнение 4</vt:lpstr>
      <vt:lpstr>Упражнение 5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«Химик требуется не такой, который  лишь из одного чтения книг понял сию науку, но который собственным искусством в нём прилежно упражнялся»</dc:title>
  <dc:creator>Admin</dc:creator>
  <cp:lastModifiedBy>1</cp:lastModifiedBy>
  <cp:revision>116</cp:revision>
  <dcterms:created xsi:type="dcterms:W3CDTF">2011-03-13T13:47:05Z</dcterms:created>
  <dcterms:modified xsi:type="dcterms:W3CDTF">2016-01-11T20:36:00Z</dcterms:modified>
</cp:coreProperties>
</file>