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2B5F1-BF68-43FE-B3D8-63E553938637}" type="datetimeFigureOut">
              <a:rPr lang="ru-RU" smtClean="0"/>
              <a:t>07.01.2016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811C4-B7B5-4190-A3DF-5616B5515A4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2B5F1-BF68-43FE-B3D8-63E553938637}" type="datetimeFigureOut">
              <a:rPr lang="ru-RU" smtClean="0"/>
              <a:t>07.01.2016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811C4-B7B5-4190-A3DF-5616B5515A4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2B5F1-BF68-43FE-B3D8-63E553938637}" type="datetimeFigureOut">
              <a:rPr lang="ru-RU" smtClean="0"/>
              <a:t>07.01.2016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811C4-B7B5-4190-A3DF-5616B5515A4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2B5F1-BF68-43FE-B3D8-63E553938637}" type="datetimeFigureOut">
              <a:rPr lang="ru-RU" smtClean="0"/>
              <a:t>07.01.2016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811C4-B7B5-4190-A3DF-5616B5515A4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2B5F1-BF68-43FE-B3D8-63E553938637}" type="datetimeFigureOut">
              <a:rPr lang="ru-RU" smtClean="0"/>
              <a:t>07.01.2016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811C4-B7B5-4190-A3DF-5616B5515A4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2B5F1-BF68-43FE-B3D8-63E553938637}" type="datetimeFigureOut">
              <a:rPr lang="ru-RU" smtClean="0"/>
              <a:t>07.01.2016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811C4-B7B5-4190-A3DF-5616B5515A4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2B5F1-BF68-43FE-B3D8-63E553938637}" type="datetimeFigureOut">
              <a:rPr lang="ru-RU" smtClean="0"/>
              <a:t>07.01.2016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811C4-B7B5-4190-A3DF-5616B5515A4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2B5F1-BF68-43FE-B3D8-63E553938637}" type="datetimeFigureOut">
              <a:rPr lang="ru-RU" smtClean="0"/>
              <a:t>07.01.2016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811C4-B7B5-4190-A3DF-5616B5515A4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2B5F1-BF68-43FE-B3D8-63E553938637}" type="datetimeFigureOut">
              <a:rPr lang="ru-RU" smtClean="0"/>
              <a:t>07.01.2016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811C4-B7B5-4190-A3DF-5616B5515A4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2B5F1-BF68-43FE-B3D8-63E553938637}" type="datetimeFigureOut">
              <a:rPr lang="ru-RU" smtClean="0"/>
              <a:t>07.01.2016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811C4-B7B5-4190-A3DF-5616B5515A4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2B5F1-BF68-43FE-B3D8-63E553938637}" type="datetimeFigureOut">
              <a:rPr lang="ru-RU" smtClean="0"/>
              <a:t>07.01.2016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94D811C4-B7B5-4190-A3DF-5616B5515A4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8D2B5F1-BF68-43FE-B3D8-63E553938637}" type="datetimeFigureOut">
              <a:rPr lang="ru-RU" smtClean="0"/>
              <a:t>07.01.2016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4D811C4-B7B5-4190-A3DF-5616B5515A40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6396054" cy="1828800"/>
          </a:xfrm>
        </p:spPr>
        <p:txBody>
          <a:bodyPr>
            <a:normAutofit fontScale="90000"/>
          </a:bodyPr>
          <a:lstStyle/>
          <a:p>
            <a:r>
              <a:rPr lang="ru-RU" sz="4000" dirty="0" smtClean="0">
                <a:latin typeface="Arial Black" pitchFamily="34" charset="0"/>
              </a:rPr>
              <a:t/>
            </a:r>
            <a:br>
              <a:rPr lang="ru-RU" sz="4000" dirty="0" smtClean="0">
                <a:latin typeface="Arial Black" pitchFamily="34" charset="0"/>
              </a:rPr>
            </a:br>
            <a:r>
              <a:rPr lang="ru-RU" sz="4000" dirty="0" smtClean="0">
                <a:latin typeface="Arial Black" pitchFamily="34" charset="0"/>
              </a:rPr>
              <a:t/>
            </a:r>
            <a:br>
              <a:rPr lang="ru-RU" sz="4000" dirty="0" smtClean="0">
                <a:latin typeface="Arial Black" pitchFamily="34" charset="0"/>
              </a:rPr>
            </a:br>
            <a:r>
              <a:rPr lang="ru-RU" sz="4000" dirty="0" smtClean="0">
                <a:latin typeface="Arial Black" pitchFamily="34" charset="0"/>
              </a:rPr>
              <a:t/>
            </a:r>
            <a:br>
              <a:rPr lang="ru-RU" sz="4000" dirty="0" smtClean="0">
                <a:latin typeface="Arial Black" pitchFamily="34" charset="0"/>
              </a:rPr>
            </a:br>
            <a:r>
              <a:rPr lang="ru-RU" sz="4000" dirty="0" smtClean="0">
                <a:latin typeface="Arial Black" pitchFamily="34" charset="0"/>
              </a:rPr>
              <a:t>Использование </a:t>
            </a:r>
            <a:r>
              <a:rPr lang="ru-RU" sz="4000" dirty="0" smtClean="0">
                <a:latin typeface="Arial Black" pitchFamily="34" charset="0"/>
              </a:rPr>
              <a:t>технологии укрупнения дидактических единиц на уроках химии.</a:t>
            </a:r>
            <a:br>
              <a:rPr lang="ru-RU" sz="4000" dirty="0" smtClean="0">
                <a:latin typeface="Arial Black" pitchFamily="34" charset="0"/>
              </a:rPr>
            </a:br>
            <a:endParaRPr lang="ru-RU" sz="4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Учитель химии МКОУ «АСОШ»:</a:t>
            </a:r>
          </a:p>
          <a:p>
            <a:r>
              <a:rPr lang="ru-RU" dirty="0" smtClean="0"/>
              <a:t>Шавартаева Галина Алляевна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 smtClean="0">
                <a:latin typeface="Arial Black" pitchFamily="34" charset="0"/>
              </a:rPr>
              <a:t/>
            </a:r>
            <a:br>
              <a:rPr lang="ru-RU" sz="3200" dirty="0" smtClean="0">
                <a:latin typeface="Arial Black" pitchFamily="34" charset="0"/>
              </a:rPr>
            </a:br>
            <a:r>
              <a:rPr lang="ru-RU" sz="3200" dirty="0" smtClean="0">
                <a:latin typeface="Arial Black" pitchFamily="34" charset="0"/>
              </a:rPr>
              <a:t/>
            </a:r>
            <a:br>
              <a:rPr lang="ru-RU" sz="3200" dirty="0" smtClean="0">
                <a:latin typeface="Arial Black" pitchFamily="34" charset="0"/>
              </a:rPr>
            </a:br>
            <a:r>
              <a:rPr lang="ru-RU" sz="2800" dirty="0" smtClean="0">
                <a:latin typeface="Arial Black" pitchFamily="34" charset="0"/>
              </a:rPr>
              <a:t>Конспект </a:t>
            </a:r>
            <a:r>
              <a:rPr lang="ru-RU" sz="2800" dirty="0" smtClean="0">
                <a:latin typeface="Arial Black" pitchFamily="34" charset="0"/>
              </a:rPr>
              <a:t>урока</a:t>
            </a:r>
            <a:r>
              <a:rPr lang="ru-RU" sz="2800" u="sng" dirty="0" smtClean="0">
                <a:latin typeface="Arial Black" pitchFamily="34" charset="0"/>
              </a:rPr>
              <a:t> « Химические свойства углеводородов»  (семинар</a:t>
            </a:r>
            <a:r>
              <a:rPr lang="ru-RU" sz="2800" u="sng" dirty="0" smtClean="0"/>
              <a:t>).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bg2"/>
          </a:solidFill>
        </p:spPr>
        <p:txBody>
          <a:bodyPr>
            <a:normAutofit fontScale="62500" lnSpcReduction="20000"/>
          </a:bodyPr>
          <a:lstStyle/>
          <a:p>
            <a:pPr>
              <a:lnSpc>
                <a:spcPct val="150000"/>
              </a:lnSpc>
              <a:buFontTx/>
              <a:buNone/>
              <a:defRPr/>
            </a:pPr>
            <a:r>
              <a:rPr lang="ru-RU" sz="2800" b="1" dirty="0" smtClean="0">
                <a:latin typeface="Arial Black" pitchFamily="34" charset="0"/>
              </a:rPr>
              <a:t>1.  С какими из перечисленных веществ будет взаимодействовать </a:t>
            </a:r>
            <a:r>
              <a:rPr lang="ru-RU" sz="2800" b="1" u="sng" dirty="0" smtClean="0">
                <a:latin typeface="Arial Black" pitchFamily="34" charset="0"/>
              </a:rPr>
              <a:t>ацетилен</a:t>
            </a:r>
            <a:r>
              <a:rPr lang="ru-RU" sz="2800" b="1" dirty="0" smtClean="0">
                <a:latin typeface="Arial Black" pitchFamily="34" charset="0"/>
              </a:rPr>
              <a:t>:   В</a:t>
            </a:r>
            <a:r>
              <a:rPr lang="en-US" sz="2800" b="1" dirty="0" smtClean="0">
                <a:latin typeface="Arial Black" pitchFamily="34" charset="0"/>
              </a:rPr>
              <a:t>r</a:t>
            </a:r>
            <a:r>
              <a:rPr lang="en-US" sz="2000" b="1" dirty="0" smtClean="0">
                <a:latin typeface="Arial Black" pitchFamily="34" charset="0"/>
              </a:rPr>
              <a:t>2</a:t>
            </a:r>
            <a:r>
              <a:rPr lang="ru-RU" sz="2800" b="1" dirty="0" smtClean="0">
                <a:latin typeface="Arial Black" pitchFamily="34" charset="0"/>
              </a:rPr>
              <a:t>  , СН</a:t>
            </a:r>
            <a:r>
              <a:rPr lang="ru-RU" sz="2400" b="1" dirty="0" smtClean="0">
                <a:latin typeface="Arial Black" pitchFamily="34" charset="0"/>
              </a:rPr>
              <a:t>4</a:t>
            </a:r>
            <a:r>
              <a:rPr lang="ru-RU" sz="2800" b="1" dirty="0" smtClean="0">
                <a:latin typeface="Arial Black" pitchFamily="34" charset="0"/>
              </a:rPr>
              <a:t>, Н</a:t>
            </a:r>
            <a:r>
              <a:rPr lang="ru-RU" sz="2400" b="1" dirty="0" smtClean="0">
                <a:latin typeface="Arial Black" pitchFamily="34" charset="0"/>
              </a:rPr>
              <a:t>2</a:t>
            </a:r>
            <a:r>
              <a:rPr lang="ru-RU" sz="2800" b="1" dirty="0" smtClean="0">
                <a:latin typeface="Arial Black" pitchFamily="34" charset="0"/>
              </a:rPr>
              <a:t>, Н</a:t>
            </a:r>
            <a:r>
              <a:rPr lang="en-US" sz="2800" b="1" dirty="0" smtClean="0">
                <a:latin typeface="Arial Black" pitchFamily="34" charset="0"/>
              </a:rPr>
              <a:t>L</a:t>
            </a:r>
            <a:r>
              <a:rPr lang="ru-RU" sz="2800" b="1" dirty="0" smtClean="0">
                <a:latin typeface="Arial Black" pitchFamily="34" charset="0"/>
              </a:rPr>
              <a:t>,  О</a:t>
            </a:r>
            <a:r>
              <a:rPr lang="ru-RU" sz="2000" b="1" dirty="0" smtClean="0">
                <a:latin typeface="Arial Black" pitchFamily="34" charset="0"/>
              </a:rPr>
              <a:t>2</a:t>
            </a:r>
            <a:r>
              <a:rPr lang="ru-RU" sz="2800" b="1" dirty="0" smtClean="0">
                <a:latin typeface="Arial Black" pitchFamily="34" charset="0"/>
              </a:rPr>
              <a:t>. Напишите уравнения возможных реакций. </a:t>
            </a:r>
            <a:endParaRPr lang="en-US" sz="2800" b="1" dirty="0" smtClean="0">
              <a:latin typeface="Arial Black" pitchFamily="34" charset="0"/>
            </a:endParaRPr>
          </a:p>
          <a:p>
            <a:pPr>
              <a:lnSpc>
                <a:spcPct val="150000"/>
              </a:lnSpc>
              <a:buFontTx/>
              <a:buNone/>
              <a:defRPr/>
            </a:pPr>
            <a:r>
              <a:rPr lang="ru-RU" sz="2800" b="1" dirty="0" smtClean="0">
                <a:latin typeface="Arial Black" pitchFamily="34" charset="0"/>
              </a:rPr>
              <a:t>2.  С какими веществами будет взаимодействовать </a:t>
            </a:r>
            <a:r>
              <a:rPr lang="ru-RU" sz="2800" b="1" u="sng" dirty="0" smtClean="0">
                <a:latin typeface="Arial Black" pitchFamily="34" charset="0"/>
              </a:rPr>
              <a:t>метан:</a:t>
            </a:r>
            <a:r>
              <a:rPr lang="ru-RU" sz="2800" b="1" dirty="0" smtClean="0">
                <a:latin typeface="Arial Black" pitchFamily="34" charset="0"/>
              </a:rPr>
              <a:t> хлор, </a:t>
            </a:r>
            <a:r>
              <a:rPr lang="en-US" sz="2800" b="1" dirty="0" smtClean="0">
                <a:latin typeface="Arial Black" pitchFamily="34" charset="0"/>
              </a:rPr>
              <a:t> </a:t>
            </a:r>
            <a:r>
              <a:rPr lang="ru-RU" sz="2800" b="1" dirty="0" smtClean="0">
                <a:latin typeface="Arial Black" pitchFamily="34" charset="0"/>
              </a:rPr>
              <a:t>вода, </a:t>
            </a:r>
            <a:r>
              <a:rPr lang="en-US" sz="2800" b="1" dirty="0" smtClean="0">
                <a:latin typeface="Arial Black" pitchFamily="34" charset="0"/>
              </a:rPr>
              <a:t> </a:t>
            </a:r>
            <a:r>
              <a:rPr lang="ru-RU" sz="2800" b="1" dirty="0" smtClean="0">
                <a:latin typeface="Arial Black" pitchFamily="34" charset="0"/>
              </a:rPr>
              <a:t>водород, </a:t>
            </a:r>
            <a:r>
              <a:rPr lang="en-US" sz="2800" b="1" dirty="0" smtClean="0">
                <a:latin typeface="Arial Black" pitchFamily="34" charset="0"/>
              </a:rPr>
              <a:t> </a:t>
            </a:r>
            <a:r>
              <a:rPr lang="ru-RU" sz="2800" b="1" dirty="0" smtClean="0">
                <a:latin typeface="Arial Black" pitchFamily="34" charset="0"/>
              </a:rPr>
              <a:t>углерод, </a:t>
            </a:r>
            <a:r>
              <a:rPr lang="en-US" sz="2800" b="1" dirty="0" smtClean="0">
                <a:latin typeface="Arial Black" pitchFamily="34" charset="0"/>
              </a:rPr>
              <a:t> </a:t>
            </a:r>
            <a:r>
              <a:rPr lang="ru-RU" sz="2800" b="1" dirty="0" smtClean="0">
                <a:latin typeface="Arial Black" pitchFamily="34" charset="0"/>
              </a:rPr>
              <a:t>перманганат калия, кислород. </a:t>
            </a:r>
            <a:r>
              <a:rPr lang="en-US" sz="2800" b="1" dirty="0" smtClean="0">
                <a:latin typeface="Arial Black" pitchFamily="34" charset="0"/>
              </a:rPr>
              <a:t>      </a:t>
            </a:r>
            <a:r>
              <a:rPr lang="ru-RU" sz="2800" b="1" dirty="0" smtClean="0">
                <a:latin typeface="Arial Black" pitchFamily="34" charset="0"/>
              </a:rPr>
              <a:t>Напишите уравнения возможных реакций. </a:t>
            </a:r>
            <a:endParaRPr lang="en-US" sz="2800" b="1" dirty="0" smtClean="0">
              <a:latin typeface="Arial Black" pitchFamily="34" charset="0"/>
            </a:endParaRPr>
          </a:p>
          <a:p>
            <a:pPr>
              <a:lnSpc>
                <a:spcPct val="150000"/>
              </a:lnSpc>
              <a:buFontTx/>
              <a:buNone/>
              <a:defRPr/>
            </a:pPr>
            <a:r>
              <a:rPr lang="ru-RU" sz="2800" b="1" dirty="0" smtClean="0">
                <a:latin typeface="Arial Black" pitchFamily="34" charset="0"/>
              </a:rPr>
              <a:t>3 . </a:t>
            </a:r>
            <a:r>
              <a:rPr lang="ru-RU" sz="2800" b="1" u="sng" dirty="0" smtClean="0">
                <a:latin typeface="Arial Black" pitchFamily="34" charset="0"/>
              </a:rPr>
              <a:t>Осуществите схемы превращений</a:t>
            </a:r>
            <a:r>
              <a:rPr lang="ru-RU" sz="2800" b="1" dirty="0" smtClean="0">
                <a:latin typeface="Arial Black" pitchFamily="34" charset="0"/>
              </a:rPr>
              <a:t>: </a:t>
            </a:r>
            <a:endParaRPr lang="ru-RU" sz="2800" dirty="0" smtClean="0">
              <a:latin typeface="Arial Black" pitchFamily="34" charset="0"/>
            </a:endParaRPr>
          </a:p>
          <a:p>
            <a:pPr>
              <a:lnSpc>
                <a:spcPct val="150000"/>
              </a:lnSpc>
              <a:defRPr/>
            </a:pPr>
            <a:r>
              <a:rPr lang="ru-RU" sz="2800" b="1" dirty="0" err="1" smtClean="0">
                <a:latin typeface="Arial Black" pitchFamily="34" charset="0"/>
              </a:rPr>
              <a:t>a</a:t>
            </a:r>
            <a:r>
              <a:rPr lang="ru-RU" sz="2800" b="1" dirty="0" smtClean="0">
                <a:latin typeface="Arial Black" pitchFamily="34" charset="0"/>
              </a:rPr>
              <a:t>) CH</a:t>
            </a:r>
            <a:r>
              <a:rPr lang="ru-RU" sz="2000" b="1" dirty="0" smtClean="0">
                <a:latin typeface="Arial Black" pitchFamily="34" charset="0"/>
              </a:rPr>
              <a:t>4</a:t>
            </a:r>
            <a:r>
              <a:rPr lang="ru-RU" sz="2800" b="1" dirty="0" smtClean="0">
                <a:latin typeface="Arial Black" pitchFamily="34" charset="0"/>
              </a:rPr>
              <a:t>----&gt; C</a:t>
            </a:r>
            <a:r>
              <a:rPr lang="ru-RU" sz="2000" b="1" dirty="0" smtClean="0">
                <a:latin typeface="Arial Black" pitchFamily="34" charset="0"/>
              </a:rPr>
              <a:t>2</a:t>
            </a:r>
            <a:r>
              <a:rPr lang="ru-RU" sz="2800" b="1" dirty="0" smtClean="0">
                <a:latin typeface="Arial Black" pitchFamily="34" charset="0"/>
              </a:rPr>
              <a:t>H</a:t>
            </a:r>
            <a:r>
              <a:rPr lang="ru-RU" sz="2000" b="1" dirty="0" smtClean="0">
                <a:latin typeface="Arial Black" pitchFamily="34" charset="0"/>
              </a:rPr>
              <a:t>6</a:t>
            </a:r>
            <a:r>
              <a:rPr lang="ru-RU" sz="2800" b="1" dirty="0" smtClean="0">
                <a:latin typeface="Arial Black" pitchFamily="34" charset="0"/>
              </a:rPr>
              <a:t>---&gt; C</a:t>
            </a:r>
            <a:r>
              <a:rPr lang="ru-RU" sz="2400" b="1" dirty="0" smtClean="0">
                <a:latin typeface="Arial Black" pitchFamily="34" charset="0"/>
              </a:rPr>
              <a:t>2</a:t>
            </a:r>
            <a:r>
              <a:rPr lang="ru-RU" sz="2800" b="1" dirty="0" smtClean="0">
                <a:latin typeface="Arial Black" pitchFamily="34" charset="0"/>
              </a:rPr>
              <a:t>H</a:t>
            </a:r>
            <a:r>
              <a:rPr lang="ru-RU" sz="2000" b="1" dirty="0" smtClean="0">
                <a:latin typeface="Arial Black" pitchFamily="34" charset="0"/>
              </a:rPr>
              <a:t>5</a:t>
            </a:r>
            <a:r>
              <a:rPr lang="ru-RU" sz="2800" b="1" dirty="0" smtClean="0">
                <a:latin typeface="Arial Black" pitchFamily="34" charset="0"/>
              </a:rPr>
              <a:t>Br ---&gt; C</a:t>
            </a:r>
            <a:r>
              <a:rPr lang="ru-RU" sz="2000" b="1" dirty="0" smtClean="0">
                <a:latin typeface="Arial Black" pitchFamily="34" charset="0"/>
              </a:rPr>
              <a:t>2</a:t>
            </a:r>
            <a:r>
              <a:rPr lang="ru-RU" sz="2800" b="1" dirty="0" smtClean="0">
                <a:latin typeface="Arial Black" pitchFamily="34" charset="0"/>
              </a:rPr>
              <a:t>H</a:t>
            </a:r>
            <a:r>
              <a:rPr lang="ru-RU" sz="2000" b="1" dirty="0" smtClean="0">
                <a:latin typeface="Arial Black" pitchFamily="34" charset="0"/>
              </a:rPr>
              <a:t>5</a:t>
            </a:r>
            <a:r>
              <a:rPr lang="ru-RU" sz="2800" b="1" dirty="0" smtClean="0">
                <a:latin typeface="Arial Black" pitchFamily="34" charset="0"/>
              </a:rPr>
              <a:t>OH </a:t>
            </a:r>
            <a:endParaRPr lang="ru-RU" sz="2800" dirty="0" smtClean="0">
              <a:latin typeface="Arial Black" pitchFamily="34" charset="0"/>
            </a:endParaRPr>
          </a:p>
          <a:p>
            <a:pPr>
              <a:lnSpc>
                <a:spcPct val="150000"/>
              </a:lnSpc>
              <a:defRPr/>
            </a:pPr>
            <a:r>
              <a:rPr lang="ru-RU" sz="2800" b="1" dirty="0" smtClean="0">
                <a:latin typeface="Arial Black" pitchFamily="34" charset="0"/>
              </a:rPr>
              <a:t>б) метан---&gt; ацетилен---&gt; этан---&gt; </a:t>
            </a:r>
            <a:r>
              <a:rPr lang="ru-RU" sz="2800" b="1" dirty="0" err="1" smtClean="0">
                <a:latin typeface="Arial Black" pitchFamily="34" charset="0"/>
              </a:rPr>
              <a:t>хлорэтан</a:t>
            </a:r>
            <a:r>
              <a:rPr lang="ru-RU" sz="2800" b="1" dirty="0" smtClean="0">
                <a:latin typeface="Arial Black" pitchFamily="34" charset="0"/>
              </a:rPr>
              <a:t>---&gt; этилен</a:t>
            </a:r>
            <a:endParaRPr lang="ru-RU" sz="2800" dirty="0" smtClean="0">
              <a:latin typeface="Arial Black" pitchFamily="34" charset="0"/>
            </a:endParaRPr>
          </a:p>
          <a:p>
            <a:pPr>
              <a:defRPr/>
            </a:pPr>
            <a:endParaRPr lang="ru-RU" sz="2800" b="1" dirty="0" smtClean="0">
              <a:latin typeface="Arial Black" pitchFamily="34" charset="0"/>
            </a:endParaRPr>
          </a:p>
          <a:p>
            <a:pPr>
              <a:defRPr/>
            </a:pPr>
            <a:r>
              <a:rPr lang="ru-RU" sz="2800" b="1" dirty="0" smtClean="0">
                <a:latin typeface="Arial Black" pitchFamily="34" charset="0"/>
              </a:rPr>
              <a:t> в)</a:t>
            </a:r>
            <a:r>
              <a:rPr lang="ru-RU" sz="2800" dirty="0" smtClean="0"/>
              <a:t> </a:t>
            </a:r>
            <a:r>
              <a:rPr lang="ru-RU" sz="2800" dirty="0" smtClean="0">
                <a:latin typeface="Arial Black" pitchFamily="34" charset="0"/>
              </a:rPr>
              <a:t>СН</a:t>
            </a:r>
            <a:r>
              <a:rPr lang="ru-RU" sz="2800" baseline="-25000" dirty="0" smtClean="0">
                <a:latin typeface="Arial Black" pitchFamily="34" charset="0"/>
              </a:rPr>
              <a:t>4</a:t>
            </a:r>
            <a:r>
              <a:rPr lang="ru-RU" sz="2800" dirty="0" smtClean="0">
                <a:latin typeface="Arial Black" pitchFamily="34" charset="0"/>
              </a:rPr>
              <a:t> → СН</a:t>
            </a:r>
            <a:r>
              <a:rPr lang="ru-RU" sz="2800" baseline="-25000" dirty="0" smtClean="0">
                <a:latin typeface="Arial Black" pitchFamily="34" charset="0"/>
              </a:rPr>
              <a:t>3</a:t>
            </a:r>
            <a:r>
              <a:rPr lang="en-US" sz="2800" dirty="0" smtClean="0">
                <a:latin typeface="Arial Black" pitchFamily="34" charset="0"/>
              </a:rPr>
              <a:t>CL</a:t>
            </a:r>
            <a:r>
              <a:rPr lang="ru-RU" sz="2800" dirty="0" smtClean="0">
                <a:latin typeface="Arial Black" pitchFamily="34" charset="0"/>
              </a:rPr>
              <a:t> →</a:t>
            </a:r>
            <a:r>
              <a:rPr lang="en-US" sz="2800" dirty="0" smtClean="0">
                <a:latin typeface="Arial Black" pitchFamily="34" charset="0"/>
              </a:rPr>
              <a:t>C</a:t>
            </a:r>
            <a:r>
              <a:rPr lang="ru-RU" sz="2800" baseline="-25000" dirty="0" smtClean="0">
                <a:latin typeface="Arial Black" pitchFamily="34" charset="0"/>
              </a:rPr>
              <a:t>2</a:t>
            </a:r>
            <a:r>
              <a:rPr lang="en-US" sz="2800" dirty="0" smtClean="0">
                <a:latin typeface="Arial Black" pitchFamily="34" charset="0"/>
              </a:rPr>
              <a:t>H</a:t>
            </a:r>
            <a:r>
              <a:rPr lang="ru-RU" sz="2800" baseline="-25000" dirty="0" smtClean="0">
                <a:latin typeface="Arial Black" pitchFamily="34" charset="0"/>
              </a:rPr>
              <a:t>6</a:t>
            </a:r>
            <a:r>
              <a:rPr lang="ru-RU" sz="2800" dirty="0" smtClean="0">
                <a:latin typeface="Arial Black" pitchFamily="34" charset="0"/>
              </a:rPr>
              <a:t> → </a:t>
            </a:r>
            <a:r>
              <a:rPr lang="en-US" sz="2800" dirty="0" smtClean="0">
                <a:latin typeface="Arial Black" pitchFamily="34" charset="0"/>
              </a:rPr>
              <a:t>C</a:t>
            </a:r>
            <a:r>
              <a:rPr lang="ru-RU" sz="2800" baseline="-25000" dirty="0" smtClean="0">
                <a:latin typeface="Arial Black" pitchFamily="34" charset="0"/>
              </a:rPr>
              <a:t>2</a:t>
            </a:r>
            <a:r>
              <a:rPr lang="en-US" sz="2800" dirty="0" smtClean="0">
                <a:latin typeface="Arial Black" pitchFamily="34" charset="0"/>
              </a:rPr>
              <a:t>H</a:t>
            </a:r>
            <a:r>
              <a:rPr lang="ru-RU" sz="2800" baseline="-25000" dirty="0" smtClean="0">
                <a:latin typeface="Arial Black" pitchFamily="34" charset="0"/>
              </a:rPr>
              <a:t>4</a:t>
            </a:r>
            <a:r>
              <a:rPr lang="ru-RU" sz="2800" dirty="0" smtClean="0">
                <a:latin typeface="Arial Black" pitchFamily="34" charset="0"/>
              </a:rPr>
              <a:t>→ </a:t>
            </a:r>
            <a:r>
              <a:rPr lang="en-US" sz="2800" dirty="0" smtClean="0">
                <a:latin typeface="Arial Black" pitchFamily="34" charset="0"/>
              </a:rPr>
              <a:t>C</a:t>
            </a:r>
            <a:r>
              <a:rPr lang="ru-RU" sz="2800" baseline="-25000" dirty="0" smtClean="0">
                <a:latin typeface="Arial Black" pitchFamily="34" charset="0"/>
              </a:rPr>
              <a:t>2</a:t>
            </a:r>
            <a:r>
              <a:rPr lang="en-US" sz="2800" dirty="0" smtClean="0">
                <a:latin typeface="Arial Black" pitchFamily="34" charset="0"/>
              </a:rPr>
              <a:t>H</a:t>
            </a:r>
            <a:r>
              <a:rPr lang="ru-RU" sz="2800" baseline="-25000" dirty="0" smtClean="0">
                <a:latin typeface="Arial Black" pitchFamily="34" charset="0"/>
              </a:rPr>
              <a:t>6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latin typeface="Arial Black" pitchFamily="34" charset="0"/>
              </a:rPr>
              <a:t>3 этап    работы</a:t>
            </a:r>
            <a:r>
              <a:rPr lang="en-US" sz="2800" dirty="0" smtClean="0">
                <a:latin typeface="Arial Black" pitchFamily="34" charset="0"/>
              </a:rPr>
              <a:t>  </a:t>
            </a:r>
            <a:r>
              <a:rPr lang="ru-RU" sz="2800" dirty="0" smtClean="0">
                <a:latin typeface="Arial Black" pitchFamily="34" charset="0"/>
              </a:rPr>
              <a:t>– </a:t>
            </a:r>
            <a:r>
              <a:rPr lang="ru-RU" sz="2800" u="sng" dirty="0" smtClean="0">
                <a:latin typeface="Arial Black" pitchFamily="34" charset="0"/>
              </a:rPr>
              <a:t>самореализация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bg2"/>
          </a:solidFill>
        </p:spPr>
        <p:txBody>
          <a:bodyPr>
            <a:normAutofit fontScale="92500" lnSpcReduction="10000"/>
          </a:bodyPr>
          <a:lstStyle/>
          <a:p>
            <a:pPr>
              <a:buFontTx/>
              <a:buNone/>
              <a:defRPr/>
            </a:pPr>
            <a:r>
              <a:rPr lang="ru-RU" sz="1400" b="1" u="sng" dirty="0" smtClean="0">
                <a:latin typeface="Arial Black" pitchFamily="34" charset="0"/>
              </a:rPr>
              <a:t>Конспект к уроку « Повторение темы « Углеводороды</a:t>
            </a:r>
            <a:r>
              <a:rPr lang="ru-RU" sz="1400" b="1" u="sng" dirty="0" smtClean="0">
                <a:latin typeface="Arial Black" pitchFamily="34" charset="0"/>
              </a:rPr>
              <a:t>»</a:t>
            </a:r>
            <a:r>
              <a:rPr lang="en-US" sz="1800" b="1" dirty="0" smtClean="0">
                <a:latin typeface="Arial Black" pitchFamily="34" charset="0"/>
              </a:rPr>
              <a:t> 1.</a:t>
            </a:r>
            <a:r>
              <a:rPr lang="ru-RU" sz="1800" b="1" dirty="0" smtClean="0">
                <a:latin typeface="Arial Black" pitchFamily="34" charset="0"/>
              </a:rPr>
              <a:t>Какие вещества, формулы которых приведены ниже относятся </a:t>
            </a:r>
            <a:endParaRPr lang="ru-RU" sz="1800" dirty="0" smtClean="0">
              <a:latin typeface="Arial Black" pitchFamily="34" charset="0"/>
            </a:endParaRPr>
          </a:p>
          <a:p>
            <a:pPr>
              <a:buFontTx/>
              <a:buNone/>
              <a:defRPr/>
            </a:pPr>
            <a:r>
              <a:rPr lang="ru-RU" sz="1400" b="1" u="sng" dirty="0" smtClean="0">
                <a:latin typeface="Arial Black" pitchFamily="34" charset="0"/>
              </a:rPr>
              <a:t>К</a:t>
            </a:r>
            <a:r>
              <a:rPr lang="en-US" sz="1400" b="1" u="sng" dirty="0" smtClean="0">
                <a:latin typeface="Arial Black" pitchFamily="34" charset="0"/>
              </a:rPr>
              <a:t>   </a:t>
            </a:r>
            <a:r>
              <a:rPr lang="ru-RU" sz="1400" b="1" u="sng" dirty="0" smtClean="0">
                <a:latin typeface="Arial Black" pitchFamily="34" charset="0"/>
              </a:rPr>
              <a:t> </a:t>
            </a:r>
            <a:r>
              <a:rPr lang="ru-RU" sz="1400" b="1" u="sng" dirty="0" err="1" smtClean="0">
                <a:latin typeface="Arial Black" pitchFamily="34" charset="0"/>
              </a:rPr>
              <a:t>алканам</a:t>
            </a:r>
            <a:r>
              <a:rPr lang="ru-RU" sz="1400" b="1" dirty="0" smtClean="0">
                <a:latin typeface="Arial Black" pitchFamily="34" charset="0"/>
              </a:rPr>
              <a:t>:</a:t>
            </a:r>
            <a:r>
              <a:rPr lang="ru-RU" sz="1800" b="1" dirty="0" smtClean="0">
                <a:latin typeface="Arial Black" pitchFamily="34" charset="0"/>
              </a:rPr>
              <a:t>       </a:t>
            </a:r>
            <a:r>
              <a:rPr lang="ru-RU" sz="1400" b="1" dirty="0" smtClean="0">
                <a:latin typeface="Arial Black" pitchFamily="34" charset="0"/>
              </a:rPr>
              <a:t>C4H10    C2H2     CH4     C6H6      C2H4;</a:t>
            </a:r>
            <a:endParaRPr lang="ru-RU" sz="1400" dirty="0" smtClean="0">
              <a:latin typeface="Arial Black" pitchFamily="34" charset="0"/>
            </a:endParaRPr>
          </a:p>
          <a:p>
            <a:pPr>
              <a:buFontTx/>
              <a:buNone/>
              <a:defRPr/>
            </a:pPr>
            <a:r>
              <a:rPr lang="ru-RU" sz="1400" b="1" dirty="0" smtClean="0">
                <a:latin typeface="Arial Black" pitchFamily="34" charset="0"/>
              </a:rPr>
              <a:t>               </a:t>
            </a:r>
            <a:endParaRPr lang="ru-RU" sz="1400" dirty="0" smtClean="0">
              <a:latin typeface="Arial Black" pitchFamily="34" charset="0"/>
            </a:endParaRPr>
          </a:p>
          <a:p>
            <a:pPr>
              <a:buFontTx/>
              <a:buNone/>
              <a:defRPr/>
            </a:pPr>
            <a:r>
              <a:rPr lang="ru-RU" sz="1400" b="1" dirty="0" smtClean="0">
                <a:latin typeface="Arial Black" pitchFamily="34" charset="0"/>
              </a:rPr>
              <a:t>к </a:t>
            </a:r>
            <a:r>
              <a:rPr lang="ru-RU" sz="1400" b="1" dirty="0" err="1" smtClean="0">
                <a:latin typeface="Arial Black" pitchFamily="34" charset="0"/>
              </a:rPr>
              <a:t>алкенам</a:t>
            </a:r>
            <a:r>
              <a:rPr lang="ru-RU" sz="1400" b="1" dirty="0" smtClean="0">
                <a:latin typeface="Arial Black" pitchFamily="34" charset="0"/>
              </a:rPr>
              <a:t>:              C5H12    C3H6     C5H10     C6H6    C4H6    C7H14</a:t>
            </a:r>
            <a:endParaRPr lang="ru-RU" sz="1400" dirty="0" smtClean="0">
              <a:latin typeface="Arial Black" pitchFamily="34" charset="0"/>
            </a:endParaRPr>
          </a:p>
          <a:p>
            <a:pPr>
              <a:defRPr/>
            </a:pPr>
            <a:endParaRPr lang="en-US" sz="1800" b="1" u="sng" dirty="0" smtClean="0">
              <a:latin typeface="Arial Black" pitchFamily="34" charset="0"/>
            </a:endParaRPr>
          </a:p>
          <a:p>
            <a:pPr>
              <a:buFontTx/>
              <a:buNone/>
              <a:defRPr/>
            </a:pPr>
            <a:r>
              <a:rPr lang="ru-RU" sz="1600" b="1" u="sng" dirty="0" smtClean="0">
                <a:latin typeface="Arial Black" pitchFamily="34" charset="0"/>
              </a:rPr>
              <a:t>2.  Для углеводородов</a:t>
            </a:r>
            <a:r>
              <a:rPr lang="ru-RU" sz="1800" b="1" dirty="0" smtClean="0">
                <a:latin typeface="Arial Black" pitchFamily="34" charset="0"/>
              </a:rPr>
              <a:t>: </a:t>
            </a:r>
            <a:endParaRPr lang="ru-RU" sz="1800" dirty="0" smtClean="0">
              <a:latin typeface="Arial Black" pitchFamily="34" charset="0"/>
            </a:endParaRPr>
          </a:p>
          <a:p>
            <a:pPr>
              <a:defRPr/>
            </a:pPr>
            <a:r>
              <a:rPr lang="ru-RU" sz="1400" b="1" dirty="0" smtClean="0">
                <a:latin typeface="Arial Black" pitchFamily="34" charset="0"/>
              </a:rPr>
              <a:t>                              </a:t>
            </a:r>
            <a:r>
              <a:rPr lang="en-US" sz="1400" b="1" dirty="0" smtClean="0">
                <a:latin typeface="Arial Black" pitchFamily="34" charset="0"/>
              </a:rPr>
              <a:t>CH</a:t>
            </a:r>
            <a:r>
              <a:rPr lang="ru-RU" sz="1400" b="1" dirty="0" smtClean="0">
                <a:latin typeface="Arial Black" pitchFamily="34" charset="0"/>
              </a:rPr>
              <a:t>3– </a:t>
            </a:r>
            <a:r>
              <a:rPr lang="en-US" sz="1400" b="1" dirty="0" smtClean="0">
                <a:latin typeface="Arial Black" pitchFamily="34" charset="0"/>
              </a:rPr>
              <a:t>CH</a:t>
            </a:r>
            <a:r>
              <a:rPr lang="ru-RU" sz="1400" b="1" dirty="0" smtClean="0">
                <a:latin typeface="Arial Black" pitchFamily="34" charset="0"/>
              </a:rPr>
              <a:t> – </a:t>
            </a:r>
            <a:r>
              <a:rPr lang="en-US" sz="1400" b="1" dirty="0" smtClean="0">
                <a:latin typeface="Arial Black" pitchFamily="34" charset="0"/>
              </a:rPr>
              <a:t>CH</a:t>
            </a:r>
            <a:r>
              <a:rPr lang="ru-RU" sz="1400" b="1" dirty="0" smtClean="0">
                <a:latin typeface="Arial Black" pitchFamily="34" charset="0"/>
              </a:rPr>
              <a:t>3                       </a:t>
            </a:r>
            <a:r>
              <a:rPr lang="en-US" sz="1400" b="1" dirty="0" smtClean="0">
                <a:latin typeface="Arial Black" pitchFamily="34" charset="0"/>
              </a:rPr>
              <a:t>CH</a:t>
            </a:r>
            <a:r>
              <a:rPr lang="ru-RU" sz="1400" b="1" dirty="0" smtClean="0">
                <a:latin typeface="Arial Black" pitchFamily="34" charset="0"/>
              </a:rPr>
              <a:t>2= </a:t>
            </a:r>
            <a:r>
              <a:rPr lang="en-US" sz="1400" b="1" dirty="0" smtClean="0">
                <a:latin typeface="Arial Black" pitchFamily="34" charset="0"/>
              </a:rPr>
              <a:t>CH</a:t>
            </a:r>
            <a:r>
              <a:rPr lang="ru-RU" sz="1400" b="1" dirty="0" smtClean="0">
                <a:latin typeface="Arial Black" pitchFamily="34" charset="0"/>
              </a:rPr>
              <a:t> – </a:t>
            </a:r>
            <a:r>
              <a:rPr lang="en-US" sz="1400" b="1" dirty="0" smtClean="0">
                <a:latin typeface="Arial Black" pitchFamily="34" charset="0"/>
              </a:rPr>
              <a:t>CH</a:t>
            </a:r>
            <a:r>
              <a:rPr lang="ru-RU" sz="1400" b="1" dirty="0" smtClean="0">
                <a:latin typeface="Arial Black" pitchFamily="34" charset="0"/>
              </a:rPr>
              <a:t> – </a:t>
            </a:r>
            <a:r>
              <a:rPr lang="en-US" sz="1400" b="1" dirty="0" smtClean="0">
                <a:latin typeface="Arial Black" pitchFamily="34" charset="0"/>
              </a:rPr>
              <a:t>CH</a:t>
            </a:r>
            <a:r>
              <a:rPr lang="ru-RU" sz="1400" b="1" dirty="0" smtClean="0">
                <a:latin typeface="Arial Black" pitchFamily="34" charset="0"/>
              </a:rPr>
              <a:t>3</a:t>
            </a:r>
            <a:endParaRPr lang="ru-RU" sz="1400" dirty="0" smtClean="0">
              <a:latin typeface="Arial Black" pitchFamily="34" charset="0"/>
            </a:endParaRPr>
          </a:p>
          <a:p>
            <a:pPr>
              <a:defRPr/>
            </a:pPr>
            <a:r>
              <a:rPr lang="ru-RU" sz="1400" b="1" dirty="0" smtClean="0">
                <a:latin typeface="Arial Black" pitchFamily="34" charset="0"/>
              </a:rPr>
              <a:t>                                        |                                                        | </a:t>
            </a:r>
            <a:endParaRPr lang="ru-RU" sz="1400" dirty="0" smtClean="0">
              <a:latin typeface="Arial Black" pitchFamily="34" charset="0"/>
            </a:endParaRPr>
          </a:p>
          <a:p>
            <a:pPr>
              <a:defRPr/>
            </a:pPr>
            <a:r>
              <a:rPr lang="ru-RU" sz="1400" b="1" dirty="0" smtClean="0">
                <a:latin typeface="Arial Black" pitchFamily="34" charset="0"/>
              </a:rPr>
              <a:t>                                    CH3                                    </a:t>
            </a:r>
            <a:r>
              <a:rPr lang="en-US" sz="1400" b="1" dirty="0" smtClean="0">
                <a:latin typeface="Arial Black" pitchFamily="34" charset="0"/>
              </a:rPr>
              <a:t> </a:t>
            </a:r>
            <a:r>
              <a:rPr lang="ru-RU" sz="1400" b="1" dirty="0" smtClean="0">
                <a:latin typeface="Arial Black" pitchFamily="34" charset="0"/>
              </a:rPr>
              <a:t>                 CH3 </a:t>
            </a:r>
            <a:endParaRPr lang="ru-RU" sz="1400" dirty="0" smtClean="0">
              <a:latin typeface="Arial Black" pitchFamily="34" charset="0"/>
            </a:endParaRPr>
          </a:p>
          <a:p>
            <a:pPr>
              <a:buFontTx/>
              <a:buNone/>
              <a:defRPr/>
            </a:pPr>
            <a:r>
              <a:rPr lang="ru-RU" sz="1600" b="1" dirty="0" smtClean="0">
                <a:latin typeface="Arial Black" pitchFamily="34" charset="0"/>
              </a:rPr>
              <a:t>Составьте структурные формулы двух гомологов и двух изомеров.</a:t>
            </a:r>
          </a:p>
          <a:p>
            <a:pPr>
              <a:buFontTx/>
              <a:buNone/>
              <a:defRPr/>
            </a:pPr>
            <a:r>
              <a:rPr lang="ru-RU" sz="1600" b="1" dirty="0" smtClean="0">
                <a:latin typeface="Arial Black" pitchFamily="34" charset="0"/>
              </a:rPr>
              <a:t> Назовите полученные вещества. </a:t>
            </a:r>
            <a:endParaRPr lang="ru-RU" sz="1600" dirty="0" smtClean="0">
              <a:latin typeface="Arial Black" pitchFamily="34" charset="0"/>
            </a:endParaRPr>
          </a:p>
          <a:p>
            <a:pPr>
              <a:buFontTx/>
              <a:buNone/>
              <a:defRPr/>
            </a:pPr>
            <a:endParaRPr lang="en-US" sz="1800" b="1" dirty="0" smtClean="0">
              <a:latin typeface="Arial Black" pitchFamily="34" charset="0"/>
            </a:endParaRPr>
          </a:p>
          <a:p>
            <a:pPr>
              <a:buFontTx/>
              <a:buNone/>
              <a:defRPr/>
            </a:pPr>
            <a:r>
              <a:rPr lang="ru-RU" sz="1600" b="1" dirty="0" smtClean="0">
                <a:latin typeface="Arial Black" pitchFamily="34" charset="0"/>
              </a:rPr>
              <a:t>3.  Назовите вещества по международной номенклатуре</a:t>
            </a:r>
            <a:r>
              <a:rPr lang="ru-RU" sz="1800" b="1" dirty="0" smtClean="0">
                <a:latin typeface="Arial Black" pitchFamily="34" charset="0"/>
              </a:rPr>
              <a:t>: </a:t>
            </a:r>
            <a:endParaRPr lang="ru-RU" sz="1800" dirty="0" smtClean="0">
              <a:latin typeface="Arial Black" pitchFamily="34" charset="0"/>
            </a:endParaRPr>
          </a:p>
          <a:p>
            <a:pPr>
              <a:defRPr/>
            </a:pPr>
            <a:r>
              <a:rPr lang="en-US" sz="1400" b="1" dirty="0" smtClean="0">
                <a:latin typeface="Arial Black" pitchFamily="34" charset="0"/>
              </a:rPr>
              <a:t>a)  CH3– CH – CH – CH3                           </a:t>
            </a:r>
            <a:r>
              <a:rPr lang="ru-RU" sz="1400" b="1" dirty="0" smtClean="0">
                <a:latin typeface="Arial Black" pitchFamily="34" charset="0"/>
              </a:rPr>
              <a:t>б</a:t>
            </a:r>
            <a:r>
              <a:rPr lang="en-US" sz="1400" b="1" dirty="0" smtClean="0">
                <a:latin typeface="Arial Black" pitchFamily="34" charset="0"/>
              </a:rPr>
              <a:t>) CH2= CH – CH – CH3</a:t>
            </a:r>
            <a:endParaRPr lang="ru-RU" sz="1400" dirty="0" smtClean="0">
              <a:latin typeface="Arial Black" pitchFamily="34" charset="0"/>
            </a:endParaRPr>
          </a:p>
          <a:p>
            <a:pPr>
              <a:defRPr/>
            </a:pPr>
            <a:r>
              <a:rPr lang="en-US" sz="1400" b="1" dirty="0" smtClean="0">
                <a:latin typeface="Arial Black" pitchFamily="34" charset="0"/>
              </a:rPr>
              <a:t>               </a:t>
            </a:r>
            <a:r>
              <a:rPr lang="ru-RU" sz="1400" b="1" dirty="0" smtClean="0">
                <a:latin typeface="Arial Black" pitchFamily="34" charset="0"/>
              </a:rPr>
              <a:t>|</a:t>
            </a:r>
            <a:r>
              <a:rPr lang="en-US" sz="1400" b="1" dirty="0" smtClean="0">
                <a:latin typeface="Arial Black" pitchFamily="34" charset="0"/>
              </a:rPr>
              <a:t>         </a:t>
            </a:r>
            <a:r>
              <a:rPr lang="ru-RU" sz="1400" b="1" dirty="0" smtClean="0">
                <a:latin typeface="Arial Black" pitchFamily="34" charset="0"/>
              </a:rPr>
              <a:t>|</a:t>
            </a:r>
            <a:endParaRPr lang="ru-RU" sz="1400" dirty="0" smtClean="0">
              <a:latin typeface="Arial Black" pitchFamily="34" charset="0"/>
            </a:endParaRPr>
          </a:p>
          <a:p>
            <a:pPr>
              <a:defRPr/>
            </a:pPr>
            <a:r>
              <a:rPr lang="ru-RU" sz="1400" b="1" dirty="0" smtClean="0">
                <a:latin typeface="Arial Black" pitchFamily="34" charset="0"/>
              </a:rPr>
              <a:t>           </a:t>
            </a:r>
            <a:r>
              <a:rPr lang="en-US" sz="1400" b="1" dirty="0" smtClean="0">
                <a:latin typeface="Arial Black" pitchFamily="34" charset="0"/>
              </a:rPr>
              <a:t>  </a:t>
            </a:r>
            <a:r>
              <a:rPr lang="ru-RU" sz="1400" b="1" dirty="0" smtClean="0">
                <a:latin typeface="Arial Black" pitchFamily="34" charset="0"/>
              </a:rPr>
              <a:t>  </a:t>
            </a:r>
            <a:r>
              <a:rPr lang="en-US" sz="1400" b="1" dirty="0" smtClean="0">
                <a:latin typeface="Arial Black" pitchFamily="34" charset="0"/>
              </a:rPr>
              <a:t>CH</a:t>
            </a:r>
            <a:r>
              <a:rPr lang="ru-RU" sz="1400" b="1" dirty="0" smtClean="0">
                <a:latin typeface="Arial Black" pitchFamily="34" charset="0"/>
              </a:rPr>
              <a:t>3  </a:t>
            </a:r>
            <a:r>
              <a:rPr lang="en-US" sz="1400" b="1" dirty="0" smtClean="0">
                <a:latin typeface="Arial Black" pitchFamily="34" charset="0"/>
              </a:rPr>
              <a:t>C</a:t>
            </a:r>
            <a:r>
              <a:rPr lang="ru-RU" sz="1400" b="1" dirty="0" smtClean="0">
                <a:latin typeface="Arial Black" pitchFamily="34" charset="0"/>
              </a:rPr>
              <a:t>2</a:t>
            </a:r>
            <a:r>
              <a:rPr lang="en-US" sz="1400" b="1" dirty="0" smtClean="0">
                <a:latin typeface="Arial Black" pitchFamily="34" charset="0"/>
              </a:rPr>
              <a:t>H</a:t>
            </a:r>
            <a:r>
              <a:rPr lang="ru-RU" sz="1400" b="1" dirty="0" smtClean="0">
                <a:latin typeface="Arial Black" pitchFamily="34" charset="0"/>
              </a:rPr>
              <a:t>5 </a:t>
            </a:r>
            <a:endParaRPr lang="ru-RU" sz="1400" dirty="0" smtClean="0">
              <a:latin typeface="Arial Black" pitchFamily="34" charset="0"/>
            </a:endParaRPr>
          </a:p>
          <a:p>
            <a:endParaRPr lang="ru-RU" sz="1400" dirty="0" smtClean="0"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500034" y="1285861"/>
            <a:ext cx="7729566" cy="5038740"/>
          </a:xfrm>
          <a:solidFill>
            <a:schemeClr val="bg2"/>
          </a:solidFill>
        </p:spPr>
        <p:txBody>
          <a:bodyPr>
            <a:normAutofit fontScale="92500" lnSpcReduction="20000"/>
          </a:bodyPr>
          <a:lstStyle/>
          <a:p>
            <a:pPr>
              <a:defRPr/>
            </a:pPr>
            <a:r>
              <a:rPr lang="ru-RU" sz="2800" dirty="0" smtClean="0">
                <a:latin typeface="Arial Black" pitchFamily="34" charset="0"/>
              </a:rPr>
              <a:t>4)</a:t>
            </a:r>
            <a:r>
              <a:rPr lang="ru-RU" sz="2800" dirty="0" smtClean="0"/>
              <a:t> </a:t>
            </a:r>
            <a:r>
              <a:rPr lang="ru-RU" sz="2800" dirty="0" smtClean="0">
                <a:latin typeface="Arial Black" pitchFamily="34" charset="0"/>
              </a:rPr>
              <a:t>СаС</a:t>
            </a:r>
            <a:r>
              <a:rPr lang="ru-RU" sz="2800" baseline="-25000" dirty="0" smtClean="0">
                <a:latin typeface="Arial Black" pitchFamily="34" charset="0"/>
              </a:rPr>
              <a:t>2  </a:t>
            </a:r>
            <a:r>
              <a:rPr lang="ru-RU" sz="2800" dirty="0" smtClean="0">
                <a:latin typeface="Arial Black" pitchFamily="34" charset="0"/>
              </a:rPr>
              <a:t>→   </a:t>
            </a:r>
            <a:r>
              <a:rPr lang="en-US" sz="2800" dirty="0" smtClean="0">
                <a:latin typeface="Arial Black" pitchFamily="34" charset="0"/>
              </a:rPr>
              <a:t>C</a:t>
            </a:r>
            <a:r>
              <a:rPr lang="ru-RU" sz="2800" baseline="-25000" dirty="0" smtClean="0">
                <a:latin typeface="Arial Black" pitchFamily="34" charset="0"/>
              </a:rPr>
              <a:t>2</a:t>
            </a:r>
            <a:r>
              <a:rPr lang="en-US" sz="2800" dirty="0" smtClean="0">
                <a:latin typeface="Arial Black" pitchFamily="34" charset="0"/>
              </a:rPr>
              <a:t>H</a:t>
            </a:r>
            <a:r>
              <a:rPr lang="ru-RU" sz="2800" baseline="-25000" dirty="0" smtClean="0">
                <a:latin typeface="Arial Black" pitchFamily="34" charset="0"/>
              </a:rPr>
              <a:t>2  </a:t>
            </a:r>
            <a:r>
              <a:rPr lang="ru-RU" sz="2800" dirty="0" smtClean="0">
                <a:latin typeface="Arial Black" pitchFamily="34" charset="0"/>
              </a:rPr>
              <a:t>→   </a:t>
            </a:r>
            <a:r>
              <a:rPr lang="en-US" sz="2800" dirty="0" smtClean="0">
                <a:latin typeface="Arial Black" pitchFamily="34" charset="0"/>
              </a:rPr>
              <a:t>C</a:t>
            </a:r>
            <a:r>
              <a:rPr lang="ru-RU" sz="2800" baseline="-25000" dirty="0" smtClean="0">
                <a:latin typeface="Arial Black" pitchFamily="34" charset="0"/>
              </a:rPr>
              <a:t>2</a:t>
            </a:r>
            <a:r>
              <a:rPr lang="en-US" sz="2800" dirty="0" smtClean="0">
                <a:latin typeface="Arial Black" pitchFamily="34" charset="0"/>
              </a:rPr>
              <a:t>H</a:t>
            </a:r>
            <a:r>
              <a:rPr lang="ru-RU" sz="2800" baseline="-25000" dirty="0" smtClean="0">
                <a:latin typeface="Arial Black" pitchFamily="34" charset="0"/>
              </a:rPr>
              <a:t>4  </a:t>
            </a:r>
            <a:r>
              <a:rPr lang="ru-RU" sz="2800" dirty="0" smtClean="0">
                <a:latin typeface="Arial Black" pitchFamily="34" charset="0"/>
              </a:rPr>
              <a:t>→   </a:t>
            </a:r>
            <a:r>
              <a:rPr lang="en-US" sz="2800" dirty="0" smtClean="0">
                <a:latin typeface="Arial Black" pitchFamily="34" charset="0"/>
              </a:rPr>
              <a:t>C</a:t>
            </a:r>
            <a:r>
              <a:rPr lang="ru-RU" sz="2800" baseline="-25000" dirty="0" smtClean="0">
                <a:latin typeface="Arial Black" pitchFamily="34" charset="0"/>
              </a:rPr>
              <a:t>2</a:t>
            </a:r>
            <a:r>
              <a:rPr lang="en-US" sz="2800" dirty="0" smtClean="0">
                <a:latin typeface="Arial Black" pitchFamily="34" charset="0"/>
              </a:rPr>
              <a:t>H</a:t>
            </a:r>
            <a:r>
              <a:rPr lang="ru-RU" sz="2800" baseline="-25000" dirty="0" smtClean="0">
                <a:latin typeface="Arial Black" pitchFamily="34" charset="0"/>
              </a:rPr>
              <a:t>5</a:t>
            </a:r>
            <a:r>
              <a:rPr lang="ru-RU" sz="2800" dirty="0" smtClean="0">
                <a:latin typeface="Arial Black" pitchFamily="34" charset="0"/>
              </a:rPr>
              <a:t> </a:t>
            </a:r>
            <a:r>
              <a:rPr lang="en-US" sz="2800" dirty="0" smtClean="0">
                <a:latin typeface="Arial Black" pitchFamily="34" charset="0"/>
              </a:rPr>
              <a:t>Br</a:t>
            </a:r>
            <a:r>
              <a:rPr lang="ru-RU" sz="2800" dirty="0" smtClean="0">
                <a:latin typeface="Arial Black" pitchFamily="34" charset="0"/>
              </a:rPr>
              <a:t>  →   </a:t>
            </a:r>
            <a:r>
              <a:rPr lang="en-US" sz="2800" dirty="0" smtClean="0">
                <a:latin typeface="Arial Black" pitchFamily="34" charset="0"/>
              </a:rPr>
              <a:t>C</a:t>
            </a:r>
            <a:r>
              <a:rPr lang="ru-RU" sz="2800" baseline="-25000" dirty="0" smtClean="0">
                <a:latin typeface="Arial Black" pitchFamily="34" charset="0"/>
              </a:rPr>
              <a:t>4</a:t>
            </a:r>
            <a:r>
              <a:rPr lang="en-US" sz="2800" dirty="0" smtClean="0">
                <a:latin typeface="Arial Black" pitchFamily="34" charset="0"/>
              </a:rPr>
              <a:t>H</a:t>
            </a:r>
            <a:r>
              <a:rPr lang="ru-RU" sz="2800" baseline="-25000" dirty="0" smtClean="0">
                <a:latin typeface="Arial Black" pitchFamily="34" charset="0"/>
              </a:rPr>
              <a:t>10</a:t>
            </a:r>
            <a:endParaRPr lang="ru-RU" sz="2800" dirty="0" smtClean="0">
              <a:latin typeface="Arial Black" pitchFamily="34" charset="0"/>
            </a:endParaRPr>
          </a:p>
          <a:p>
            <a:pPr>
              <a:defRPr/>
            </a:pPr>
            <a:endParaRPr lang="ru-RU" sz="3600" dirty="0" smtClean="0">
              <a:latin typeface="Arial Black" pitchFamily="34" charset="0"/>
            </a:endParaRPr>
          </a:p>
          <a:p>
            <a:pPr>
              <a:defRPr/>
            </a:pPr>
            <a:r>
              <a:rPr lang="ru-RU" sz="2800" dirty="0" smtClean="0">
                <a:latin typeface="Arial Black" pitchFamily="34" charset="0"/>
              </a:rPr>
              <a:t>5)</a:t>
            </a:r>
            <a:r>
              <a:rPr lang="ru-RU" sz="3600" dirty="0" smtClean="0"/>
              <a:t> </a:t>
            </a:r>
            <a:r>
              <a:rPr lang="ru-RU" sz="2800" dirty="0" smtClean="0">
                <a:latin typeface="Arial Black" pitchFamily="34" charset="0"/>
              </a:rPr>
              <a:t>СН</a:t>
            </a:r>
            <a:r>
              <a:rPr lang="ru-RU" sz="2800" baseline="-25000" dirty="0" smtClean="0">
                <a:latin typeface="Arial Black" pitchFamily="34" charset="0"/>
              </a:rPr>
              <a:t>4</a:t>
            </a:r>
            <a:r>
              <a:rPr lang="ru-RU" sz="2800" dirty="0" smtClean="0">
                <a:latin typeface="Arial Black" pitchFamily="34" charset="0"/>
              </a:rPr>
              <a:t> → СН</a:t>
            </a:r>
            <a:r>
              <a:rPr lang="ru-RU" sz="2800" baseline="-25000" dirty="0" smtClean="0">
                <a:latin typeface="Arial Black" pitchFamily="34" charset="0"/>
              </a:rPr>
              <a:t>3</a:t>
            </a:r>
            <a:r>
              <a:rPr lang="en-US" sz="2800" dirty="0" smtClean="0">
                <a:latin typeface="Arial Black" pitchFamily="34" charset="0"/>
              </a:rPr>
              <a:t>CL</a:t>
            </a:r>
            <a:r>
              <a:rPr lang="ru-RU" sz="2800" dirty="0" smtClean="0">
                <a:latin typeface="Arial Black" pitchFamily="34" charset="0"/>
              </a:rPr>
              <a:t> →</a:t>
            </a:r>
            <a:r>
              <a:rPr lang="en-US" sz="2800" dirty="0" smtClean="0">
                <a:latin typeface="Arial Black" pitchFamily="34" charset="0"/>
              </a:rPr>
              <a:t>C</a:t>
            </a:r>
            <a:r>
              <a:rPr lang="ru-RU" sz="2800" baseline="-25000" dirty="0" smtClean="0">
                <a:latin typeface="Arial Black" pitchFamily="34" charset="0"/>
              </a:rPr>
              <a:t>2</a:t>
            </a:r>
            <a:r>
              <a:rPr lang="en-US" sz="2800" dirty="0" smtClean="0">
                <a:latin typeface="Arial Black" pitchFamily="34" charset="0"/>
              </a:rPr>
              <a:t>H</a:t>
            </a:r>
            <a:r>
              <a:rPr lang="ru-RU" sz="2800" baseline="-25000" dirty="0" smtClean="0">
                <a:latin typeface="Arial Black" pitchFamily="34" charset="0"/>
              </a:rPr>
              <a:t>6</a:t>
            </a:r>
            <a:r>
              <a:rPr lang="ru-RU" sz="2800" dirty="0" smtClean="0">
                <a:latin typeface="Arial Black" pitchFamily="34" charset="0"/>
              </a:rPr>
              <a:t> → </a:t>
            </a:r>
            <a:r>
              <a:rPr lang="en-US" sz="2800" dirty="0" smtClean="0">
                <a:latin typeface="Arial Black" pitchFamily="34" charset="0"/>
              </a:rPr>
              <a:t>C</a:t>
            </a:r>
            <a:r>
              <a:rPr lang="ru-RU" sz="2800" baseline="-25000" dirty="0" smtClean="0">
                <a:latin typeface="Arial Black" pitchFamily="34" charset="0"/>
              </a:rPr>
              <a:t>2</a:t>
            </a:r>
            <a:r>
              <a:rPr lang="en-US" sz="2800" dirty="0" smtClean="0">
                <a:latin typeface="Arial Black" pitchFamily="34" charset="0"/>
              </a:rPr>
              <a:t>H</a:t>
            </a:r>
            <a:r>
              <a:rPr lang="ru-RU" sz="2800" baseline="-25000" dirty="0" smtClean="0">
                <a:latin typeface="Arial Black" pitchFamily="34" charset="0"/>
              </a:rPr>
              <a:t>4</a:t>
            </a:r>
            <a:r>
              <a:rPr lang="ru-RU" sz="2800" dirty="0" smtClean="0">
                <a:latin typeface="Arial Black" pitchFamily="34" charset="0"/>
              </a:rPr>
              <a:t>→ </a:t>
            </a:r>
            <a:r>
              <a:rPr lang="en-US" sz="2800" dirty="0" smtClean="0">
                <a:latin typeface="Arial Black" pitchFamily="34" charset="0"/>
              </a:rPr>
              <a:t>C</a:t>
            </a:r>
            <a:r>
              <a:rPr lang="ru-RU" sz="2800" baseline="-25000" dirty="0" smtClean="0">
                <a:latin typeface="Arial Black" pitchFamily="34" charset="0"/>
              </a:rPr>
              <a:t>2</a:t>
            </a:r>
            <a:r>
              <a:rPr lang="en-US" sz="2800" dirty="0" smtClean="0">
                <a:latin typeface="Arial Black" pitchFamily="34" charset="0"/>
              </a:rPr>
              <a:t>H</a:t>
            </a:r>
            <a:r>
              <a:rPr lang="ru-RU" sz="2800" baseline="-25000" dirty="0" smtClean="0">
                <a:latin typeface="Arial Black" pitchFamily="34" charset="0"/>
              </a:rPr>
              <a:t>6  </a:t>
            </a:r>
            <a:endParaRPr lang="ru-RU" sz="2800" dirty="0" smtClean="0">
              <a:latin typeface="Arial Black" pitchFamily="34" charset="0"/>
            </a:endParaRPr>
          </a:p>
          <a:p>
            <a:pPr>
              <a:defRPr/>
            </a:pPr>
            <a:endParaRPr lang="ru-RU" sz="3600" dirty="0" smtClean="0">
              <a:latin typeface="Arial Black" pitchFamily="34" charset="0"/>
            </a:endParaRPr>
          </a:p>
          <a:p>
            <a:pPr>
              <a:defRPr/>
            </a:pPr>
            <a:r>
              <a:rPr lang="ru-RU" sz="2800" dirty="0" smtClean="0">
                <a:latin typeface="Arial Black" pitchFamily="34" charset="0"/>
              </a:rPr>
              <a:t>6</a:t>
            </a:r>
            <a:r>
              <a:rPr lang="ru-RU" sz="2400" dirty="0" smtClean="0">
                <a:latin typeface="Arial Black" pitchFamily="34" charset="0"/>
              </a:rPr>
              <a:t>.   Углеводород, массовая доля водорода в котором 14,3%   относительная плотность по водороду равна 21    - это,</a:t>
            </a:r>
          </a:p>
          <a:p>
            <a:pPr>
              <a:defRPr/>
            </a:pPr>
            <a:endParaRPr lang="ru-RU" sz="2400" dirty="0" smtClean="0">
              <a:latin typeface="Arial Black" pitchFamily="34" charset="0"/>
            </a:endParaRPr>
          </a:p>
          <a:p>
            <a:pPr>
              <a:defRPr/>
            </a:pPr>
            <a:r>
              <a:rPr lang="ru-RU" sz="2400" dirty="0" smtClean="0">
                <a:latin typeface="Arial Black" pitchFamily="34" charset="0"/>
              </a:rPr>
              <a:t>а) пропан    б) </a:t>
            </a:r>
            <a:r>
              <a:rPr lang="ru-RU" sz="2400" dirty="0" err="1" smtClean="0">
                <a:latin typeface="Arial Black" pitchFamily="34" charset="0"/>
              </a:rPr>
              <a:t>пропен</a:t>
            </a:r>
            <a:r>
              <a:rPr lang="ru-RU" sz="2400" dirty="0" smtClean="0">
                <a:latin typeface="Arial Black" pitchFamily="34" charset="0"/>
              </a:rPr>
              <a:t>      в) </a:t>
            </a:r>
            <a:r>
              <a:rPr lang="ru-RU" sz="2400" dirty="0" err="1" smtClean="0">
                <a:latin typeface="Arial Black" pitchFamily="34" charset="0"/>
              </a:rPr>
              <a:t>пропин</a:t>
            </a:r>
            <a:r>
              <a:rPr lang="ru-RU" sz="2400" dirty="0" smtClean="0">
                <a:latin typeface="Arial Black" pitchFamily="34" charset="0"/>
              </a:rPr>
              <a:t>                                                                                  </a:t>
            </a:r>
          </a:p>
          <a:p>
            <a:pPr>
              <a:defRPr/>
            </a:pPr>
            <a:endParaRPr lang="ru-RU" sz="2400" dirty="0" smtClean="0">
              <a:latin typeface="Arial Black" pitchFamily="34" charset="0"/>
            </a:endParaRPr>
          </a:p>
          <a:p>
            <a:pPr>
              <a:defRPr/>
            </a:pPr>
            <a:r>
              <a:rPr lang="ru-RU" sz="2400" dirty="0" smtClean="0">
                <a:latin typeface="Arial Black" pitchFamily="34" charset="0"/>
              </a:rPr>
              <a:t>7.   Массовая доля углерода равна 85,71%, водорода-14,29%, </a:t>
            </a:r>
            <a:r>
              <a:rPr lang="ru-RU" sz="2400" dirty="0" err="1" smtClean="0">
                <a:latin typeface="Arial Black" pitchFamily="34" charset="0"/>
              </a:rPr>
              <a:t>отно</a:t>
            </a:r>
            <a:endParaRPr lang="ru-RU" sz="2400" dirty="0" smtClean="0">
              <a:latin typeface="Arial Black" pitchFamily="34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latin typeface="Arial Black" pitchFamily="34" charset="0"/>
              </a:rPr>
              <a:t>4 этап работы - контрольная работа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bg2"/>
          </a:solidFill>
        </p:spPr>
        <p:txBody>
          <a:bodyPr>
            <a:normAutofit fontScale="77500" lnSpcReduction="20000"/>
          </a:bodyPr>
          <a:lstStyle/>
          <a:p>
            <a:r>
              <a:rPr lang="ru-RU" sz="1800" b="1" u="sng" dirty="0" smtClean="0">
                <a:latin typeface="Arial Black" pitchFamily="34" charset="0"/>
              </a:rPr>
              <a:t>Контрольная  работа  по теме  «Углеводороды»    </a:t>
            </a:r>
          </a:p>
          <a:p>
            <a:pPr>
              <a:defRPr/>
            </a:pPr>
            <a:r>
              <a:rPr lang="ru-RU" sz="1800" b="1" dirty="0" smtClean="0">
                <a:latin typeface="Arial Black" pitchFamily="34" charset="0"/>
              </a:rPr>
              <a:t>Задание1. Для вещества, формула которого</a:t>
            </a:r>
            <a:endParaRPr lang="ru-RU" sz="1800" dirty="0" smtClean="0">
              <a:latin typeface="Arial Black" pitchFamily="34" charset="0"/>
            </a:endParaRPr>
          </a:p>
          <a:p>
            <a:pPr>
              <a:defRPr/>
            </a:pPr>
            <a:r>
              <a:rPr lang="ru-RU" sz="1800" b="1" dirty="0" smtClean="0">
                <a:latin typeface="Arial Black" pitchFamily="34" charset="0"/>
              </a:rPr>
              <a:t>CH3– CH – CH – CH3</a:t>
            </a:r>
            <a:endParaRPr lang="ru-RU" sz="1800" dirty="0" smtClean="0">
              <a:latin typeface="Arial Black" pitchFamily="34" charset="0"/>
            </a:endParaRPr>
          </a:p>
          <a:p>
            <a:pPr>
              <a:defRPr/>
            </a:pPr>
            <a:r>
              <a:rPr lang="ru-RU" sz="1800" b="1" dirty="0" smtClean="0">
                <a:latin typeface="Arial Black" pitchFamily="34" charset="0"/>
              </a:rPr>
              <a:t>            |          | </a:t>
            </a:r>
            <a:endParaRPr lang="ru-RU" sz="1800" dirty="0" smtClean="0">
              <a:latin typeface="Arial Black" pitchFamily="34" charset="0"/>
            </a:endParaRPr>
          </a:p>
          <a:p>
            <a:pPr>
              <a:defRPr/>
            </a:pPr>
            <a:r>
              <a:rPr lang="ru-RU" sz="1800" b="1" dirty="0" smtClean="0">
                <a:latin typeface="Arial Black" pitchFamily="34" charset="0"/>
              </a:rPr>
              <a:t>         CH3      CH3 </a:t>
            </a:r>
            <a:endParaRPr lang="ru-RU" sz="1800" dirty="0" smtClean="0">
              <a:latin typeface="Arial Black" pitchFamily="34" charset="0"/>
            </a:endParaRPr>
          </a:p>
          <a:p>
            <a:pPr>
              <a:defRPr/>
            </a:pPr>
            <a:r>
              <a:rPr lang="ru-RU" sz="1800" b="1" dirty="0" smtClean="0">
                <a:latin typeface="Arial Black" pitchFamily="34" charset="0"/>
              </a:rPr>
              <a:t>составьте структурные формулы двух изомеров и двух гомологов.</a:t>
            </a:r>
            <a:endParaRPr lang="ru-RU" sz="1800" dirty="0" smtClean="0">
              <a:latin typeface="Arial Black" pitchFamily="34" charset="0"/>
            </a:endParaRPr>
          </a:p>
          <a:p>
            <a:pPr>
              <a:defRPr/>
            </a:pPr>
            <a:r>
              <a:rPr lang="ru-RU" sz="1800" b="1" dirty="0" smtClean="0">
                <a:latin typeface="Arial Black" pitchFamily="34" charset="0"/>
              </a:rPr>
              <a:t> Дайте названия всех   веществ по систематической номенклатуре. </a:t>
            </a:r>
            <a:endParaRPr lang="ru-RU" sz="1800" dirty="0" smtClean="0">
              <a:latin typeface="Arial Black" pitchFamily="34" charset="0"/>
            </a:endParaRPr>
          </a:p>
          <a:p>
            <a:pPr>
              <a:defRPr/>
            </a:pPr>
            <a:r>
              <a:rPr lang="ru-RU" sz="1800" b="1" dirty="0" smtClean="0">
                <a:latin typeface="Arial Black" pitchFamily="34" charset="0"/>
              </a:rPr>
              <a:t> </a:t>
            </a:r>
            <a:endParaRPr lang="ru-RU" sz="1800" dirty="0" smtClean="0">
              <a:latin typeface="Arial Black" pitchFamily="34" charset="0"/>
            </a:endParaRPr>
          </a:p>
          <a:p>
            <a:pPr>
              <a:defRPr/>
            </a:pPr>
            <a:r>
              <a:rPr lang="ru-RU" sz="1800" b="1" u="sng" dirty="0" smtClean="0">
                <a:latin typeface="Arial Black" pitchFamily="34" charset="0"/>
              </a:rPr>
              <a:t>Задание2</a:t>
            </a:r>
            <a:r>
              <a:rPr lang="ru-RU" sz="1800" b="1" dirty="0" smtClean="0">
                <a:latin typeface="Arial Black" pitchFamily="34" charset="0"/>
              </a:rPr>
              <a:t>. С какими из перечисленных веществ:   азотная кислота, вода, хлор, </a:t>
            </a:r>
            <a:r>
              <a:rPr lang="ru-RU" sz="1800" b="1" dirty="0" err="1" smtClean="0">
                <a:latin typeface="Arial Black" pitchFamily="34" charset="0"/>
              </a:rPr>
              <a:t>хлороводород</a:t>
            </a:r>
            <a:r>
              <a:rPr lang="ru-RU" sz="1800" b="1" dirty="0" smtClean="0">
                <a:latin typeface="Arial Black" pitchFamily="34" charset="0"/>
              </a:rPr>
              <a:t> – будет реагировать метан?                                                            </a:t>
            </a:r>
            <a:r>
              <a:rPr lang="ru-RU" sz="1600" b="1" dirty="0" smtClean="0">
                <a:latin typeface="Arial Black" pitchFamily="34" charset="0"/>
              </a:rPr>
              <a:t>Напишите уравнения реакций, укажите условия   их осуществления, составьте названия исходных веществ и продуктов реакций. </a:t>
            </a:r>
            <a:endParaRPr lang="ru-RU" sz="1600" dirty="0" smtClean="0">
              <a:latin typeface="Arial Black" pitchFamily="34" charset="0"/>
            </a:endParaRPr>
          </a:p>
          <a:p>
            <a:pPr>
              <a:defRPr/>
            </a:pPr>
            <a:r>
              <a:rPr lang="ru-RU" sz="1800" b="1" dirty="0" smtClean="0">
                <a:latin typeface="Arial Black" pitchFamily="34" charset="0"/>
              </a:rPr>
              <a:t> </a:t>
            </a:r>
            <a:endParaRPr lang="ru-RU" sz="1800" dirty="0" smtClean="0">
              <a:latin typeface="Arial Black" pitchFamily="34" charset="0"/>
            </a:endParaRPr>
          </a:p>
          <a:p>
            <a:pPr>
              <a:defRPr/>
            </a:pPr>
            <a:r>
              <a:rPr lang="ru-RU" sz="1800" b="1" u="sng" dirty="0" smtClean="0">
                <a:latin typeface="Arial Black" pitchFamily="34" charset="0"/>
              </a:rPr>
              <a:t>Задание 3</a:t>
            </a:r>
            <a:r>
              <a:rPr lang="ru-RU" sz="1800" b="1" dirty="0" smtClean="0">
                <a:latin typeface="Arial Black" pitchFamily="34" charset="0"/>
              </a:rPr>
              <a:t>. Напишите уравнения реакций, при помощи которых можно осуществить     превращения по схеме: </a:t>
            </a:r>
            <a:endParaRPr lang="ru-RU" sz="1800" dirty="0" smtClean="0">
              <a:latin typeface="Arial Black" pitchFamily="34" charset="0"/>
            </a:endParaRPr>
          </a:p>
          <a:p>
            <a:pPr>
              <a:defRPr/>
            </a:pPr>
            <a:r>
              <a:rPr lang="en-US" sz="1800" b="1" dirty="0" smtClean="0">
                <a:latin typeface="Arial Black" pitchFamily="34" charset="0"/>
              </a:rPr>
              <a:t>C</a:t>
            </a:r>
            <a:r>
              <a:rPr lang="ru-RU" sz="1400" b="1" dirty="0" smtClean="0">
                <a:latin typeface="Arial Black" pitchFamily="34" charset="0"/>
              </a:rPr>
              <a:t>2</a:t>
            </a:r>
            <a:r>
              <a:rPr lang="en-US" sz="1800" b="1" dirty="0" smtClean="0">
                <a:latin typeface="Arial Black" pitchFamily="34" charset="0"/>
              </a:rPr>
              <a:t>H</a:t>
            </a:r>
            <a:r>
              <a:rPr lang="ru-RU" sz="1400" b="1" dirty="0" smtClean="0">
                <a:latin typeface="Arial Black" pitchFamily="34" charset="0"/>
              </a:rPr>
              <a:t>2</a:t>
            </a:r>
            <a:r>
              <a:rPr lang="ru-RU" sz="1800" b="1" dirty="0" smtClean="0">
                <a:latin typeface="Arial Black" pitchFamily="34" charset="0"/>
              </a:rPr>
              <a:t> →  </a:t>
            </a:r>
            <a:r>
              <a:rPr lang="en-US" sz="1800" b="1" dirty="0" smtClean="0">
                <a:latin typeface="Arial Black" pitchFamily="34" charset="0"/>
              </a:rPr>
              <a:t>C</a:t>
            </a:r>
            <a:r>
              <a:rPr lang="ru-RU" sz="1600" b="1" dirty="0" smtClean="0">
                <a:latin typeface="Arial Black" pitchFamily="34" charset="0"/>
              </a:rPr>
              <a:t>6</a:t>
            </a:r>
            <a:r>
              <a:rPr lang="en-US" sz="1800" b="1" dirty="0" smtClean="0">
                <a:latin typeface="Arial Black" pitchFamily="34" charset="0"/>
              </a:rPr>
              <a:t>H</a:t>
            </a:r>
            <a:r>
              <a:rPr lang="ru-RU" sz="1400" b="1" dirty="0" smtClean="0">
                <a:latin typeface="Arial Black" pitchFamily="34" charset="0"/>
              </a:rPr>
              <a:t>6</a:t>
            </a:r>
            <a:r>
              <a:rPr lang="ru-RU" sz="1600" b="1" dirty="0" smtClean="0">
                <a:latin typeface="Arial Black" pitchFamily="34" charset="0"/>
              </a:rPr>
              <a:t> </a:t>
            </a:r>
            <a:r>
              <a:rPr lang="ru-RU" sz="1800" b="1" dirty="0" smtClean="0">
                <a:latin typeface="Arial Black" pitchFamily="34" charset="0"/>
              </a:rPr>
              <a:t>→  </a:t>
            </a:r>
            <a:r>
              <a:rPr lang="en-US" sz="1800" b="1" dirty="0" smtClean="0">
                <a:latin typeface="Arial Black" pitchFamily="34" charset="0"/>
              </a:rPr>
              <a:t>C</a:t>
            </a:r>
            <a:r>
              <a:rPr lang="ru-RU" sz="1400" b="1" dirty="0" smtClean="0">
                <a:latin typeface="Arial Black" pitchFamily="34" charset="0"/>
              </a:rPr>
              <a:t>6</a:t>
            </a:r>
            <a:r>
              <a:rPr lang="en-US" sz="1800" b="1" dirty="0" smtClean="0">
                <a:latin typeface="Arial Black" pitchFamily="34" charset="0"/>
              </a:rPr>
              <a:t>H</a:t>
            </a:r>
            <a:r>
              <a:rPr lang="ru-RU" sz="1400" b="1" dirty="0" smtClean="0">
                <a:latin typeface="Arial Black" pitchFamily="34" charset="0"/>
              </a:rPr>
              <a:t>6</a:t>
            </a:r>
            <a:r>
              <a:rPr lang="en-US" sz="1800" b="1" dirty="0" smtClean="0">
                <a:latin typeface="Arial Black" pitchFamily="34" charset="0"/>
              </a:rPr>
              <a:t>C</a:t>
            </a:r>
            <a:r>
              <a:rPr lang="ru-RU" sz="1800" b="1" dirty="0" smtClean="0">
                <a:latin typeface="Arial Black" pitchFamily="34" charset="0"/>
              </a:rPr>
              <a:t>1</a:t>
            </a:r>
            <a:r>
              <a:rPr lang="ru-RU" sz="1400" b="1" dirty="0" smtClean="0">
                <a:latin typeface="Arial Black" pitchFamily="34" charset="0"/>
              </a:rPr>
              <a:t>6</a:t>
            </a:r>
            <a:endParaRPr lang="ru-RU" sz="1800" dirty="0" smtClean="0">
              <a:latin typeface="Arial Black" pitchFamily="34" charset="0"/>
            </a:endParaRPr>
          </a:p>
          <a:p>
            <a:pPr>
              <a:defRPr/>
            </a:pPr>
            <a:r>
              <a:rPr lang="ru-RU" sz="1800" b="1" dirty="0" err="1" smtClean="0">
                <a:latin typeface="Arial Black" pitchFamily="34" charset="0"/>
              </a:rPr>
              <a:t>↓</a:t>
            </a:r>
            <a:endParaRPr lang="ru-RU" sz="1800" dirty="0" smtClean="0">
              <a:latin typeface="Arial Black" pitchFamily="34" charset="0"/>
            </a:endParaRPr>
          </a:p>
          <a:p>
            <a:pPr>
              <a:defRPr/>
            </a:pPr>
            <a:r>
              <a:rPr lang="en-US" sz="1800" b="1" dirty="0" smtClean="0">
                <a:latin typeface="Arial Black" pitchFamily="34" charset="0"/>
              </a:rPr>
              <a:t>C</a:t>
            </a:r>
            <a:r>
              <a:rPr lang="ru-RU" sz="1400" b="1" dirty="0" smtClean="0">
                <a:latin typeface="Arial Black" pitchFamily="34" charset="0"/>
              </a:rPr>
              <a:t>6</a:t>
            </a:r>
            <a:r>
              <a:rPr lang="en-US" sz="1800" b="1" dirty="0" smtClean="0">
                <a:latin typeface="Arial Black" pitchFamily="34" charset="0"/>
              </a:rPr>
              <a:t>H</a:t>
            </a:r>
            <a:r>
              <a:rPr lang="ru-RU" sz="1800" b="1" dirty="0" smtClean="0">
                <a:latin typeface="Arial Black" pitchFamily="34" charset="0"/>
              </a:rPr>
              <a:t>5</a:t>
            </a:r>
            <a:r>
              <a:rPr lang="en-US" sz="1800" b="1" dirty="0" smtClean="0">
                <a:latin typeface="Arial Black" pitchFamily="34" charset="0"/>
              </a:rPr>
              <a:t>NO</a:t>
            </a:r>
            <a:r>
              <a:rPr lang="ru-RU" sz="1600" b="1" dirty="0" smtClean="0">
                <a:latin typeface="Arial Black" pitchFamily="34" charset="0"/>
              </a:rPr>
              <a:t>2</a:t>
            </a:r>
            <a:endParaRPr lang="ru-RU" sz="1800" dirty="0" smtClean="0">
              <a:latin typeface="Arial Black" pitchFamily="34" charset="0"/>
            </a:endParaRPr>
          </a:p>
          <a:p>
            <a:pPr>
              <a:defRPr/>
            </a:pPr>
            <a:r>
              <a:rPr lang="ru-RU" sz="1800" b="1" dirty="0" smtClean="0">
                <a:latin typeface="Arial Black" pitchFamily="34" charset="0"/>
              </a:rPr>
              <a:t>Задание 4. Массовая доля углерода в углеводороде равна   92,31%, а его относительная     плотность по воздуху– 0,897. Выведите его молекулярную формулу.</a:t>
            </a:r>
            <a:endParaRPr lang="ru-RU" sz="1800" dirty="0" smtClean="0">
              <a:latin typeface="Arial Black" pitchFamily="34" charset="0"/>
            </a:endParaRPr>
          </a:p>
          <a:p>
            <a:endParaRPr lang="ru-RU" sz="18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428596" y="1285861"/>
            <a:ext cx="7801004" cy="5038740"/>
          </a:xfrm>
          <a:solidFill>
            <a:schemeClr val="bg2"/>
          </a:solidFill>
        </p:spPr>
        <p:txBody>
          <a:bodyPr>
            <a:normAutofit fontScale="70000" lnSpcReduction="20000"/>
          </a:bodyPr>
          <a:lstStyle/>
          <a:p>
            <a:pPr>
              <a:lnSpc>
                <a:spcPct val="150000"/>
              </a:lnSpc>
              <a:buFontTx/>
              <a:buNone/>
              <a:defRPr/>
            </a:pPr>
            <a:r>
              <a:rPr lang="ru-RU" sz="2800" dirty="0" smtClean="0">
                <a:latin typeface="Arial Black" pitchFamily="34" charset="0"/>
              </a:rPr>
              <a:t>Анализируя  контрольную работу учащиеся определяют, </a:t>
            </a:r>
          </a:p>
          <a:p>
            <a:pPr>
              <a:lnSpc>
                <a:spcPct val="150000"/>
              </a:lnSpc>
              <a:buFontTx/>
              <a:buNone/>
              <a:defRPr/>
            </a:pPr>
            <a:r>
              <a:rPr lang="ru-RU" sz="2800" dirty="0" smtClean="0">
                <a:latin typeface="Arial Black" pitchFamily="34" charset="0"/>
              </a:rPr>
              <a:t>какие вопросы им необходимо проработать и каким методом     </a:t>
            </a:r>
            <a:r>
              <a:rPr lang="ru-RU" sz="2800" dirty="0" smtClean="0">
                <a:latin typeface="Arial Black" pitchFamily="34" charset="0"/>
              </a:rPr>
              <a:t>( </a:t>
            </a:r>
            <a:r>
              <a:rPr lang="ru-RU" sz="2800" dirty="0" smtClean="0">
                <a:latin typeface="Arial Black" pitchFamily="34" charset="0"/>
              </a:rPr>
              <a:t>в группах, индивидуально</a:t>
            </a:r>
            <a:r>
              <a:rPr lang="ru-RU" sz="4000" dirty="0" smtClean="0">
                <a:latin typeface="Arial Black" pitchFamily="34" charset="0"/>
              </a:rPr>
              <a:t>)</a:t>
            </a:r>
            <a:endParaRPr lang="ru-RU" dirty="0" smtClean="0"/>
          </a:p>
          <a:p>
            <a:pPr>
              <a:lnSpc>
                <a:spcPct val="150000"/>
              </a:lnSpc>
              <a:buFontTx/>
              <a:buNone/>
              <a:defRPr/>
            </a:pPr>
            <a:r>
              <a:rPr lang="ru-RU" sz="2800" dirty="0" smtClean="0">
                <a:latin typeface="Arial Black" pitchFamily="34" charset="0"/>
              </a:rPr>
              <a:t>Всем предоставлены равные возможности, но решение </a:t>
            </a:r>
          </a:p>
          <a:p>
            <a:pPr>
              <a:lnSpc>
                <a:spcPct val="150000"/>
              </a:lnSpc>
              <a:buFontTx/>
              <a:buNone/>
              <a:defRPr/>
            </a:pPr>
            <a:r>
              <a:rPr lang="ru-RU" sz="2800" dirty="0" smtClean="0">
                <a:latin typeface="Arial Black" pitchFamily="34" charset="0"/>
              </a:rPr>
              <a:t>об уровне своих достижений учащийся принимает сам,                                            </a:t>
            </a:r>
          </a:p>
          <a:p>
            <a:pPr>
              <a:lnSpc>
                <a:spcPct val="150000"/>
              </a:lnSpc>
              <a:buFontTx/>
              <a:buNone/>
              <a:defRPr/>
            </a:pPr>
            <a:r>
              <a:rPr lang="ru-RU" sz="2800" dirty="0" smtClean="0">
                <a:latin typeface="Arial Black" pitchFamily="34" charset="0"/>
              </a:rPr>
              <a:t>и своим трудом достигает своего интеллектуального максимума </a:t>
            </a:r>
          </a:p>
          <a:p>
            <a:pPr>
              <a:lnSpc>
                <a:spcPct val="150000"/>
              </a:lnSpc>
              <a:buFontTx/>
              <a:buNone/>
              <a:defRPr/>
            </a:pPr>
            <a:r>
              <a:rPr lang="ru-RU" sz="2800" dirty="0" smtClean="0">
                <a:latin typeface="Arial Black" pitchFamily="34" charset="0"/>
              </a:rPr>
              <a:t>УДЕ – это сотрудничество учителя и ученика 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642910" y="1071547"/>
            <a:ext cx="7586690" cy="5253054"/>
          </a:xfrm>
          <a:solidFill>
            <a:schemeClr val="bg2"/>
          </a:solidFill>
        </p:spPr>
        <p:txBody>
          <a:bodyPr>
            <a:normAutofit fontScale="55000" lnSpcReduction="20000"/>
          </a:bodyPr>
          <a:lstStyle/>
          <a:p>
            <a:pPr>
              <a:lnSpc>
                <a:spcPct val="200000"/>
              </a:lnSpc>
              <a:defRPr/>
            </a:pPr>
            <a:r>
              <a:rPr lang="ru-RU" sz="3300" dirty="0" smtClean="0">
                <a:latin typeface="Arial Black" pitchFamily="34" charset="0"/>
              </a:rPr>
              <a:t>При изучении курса органической химии использована методическая  система УДЕ.   На основе УДЕ планируются темы:</a:t>
            </a:r>
          </a:p>
          <a:p>
            <a:pPr>
              <a:lnSpc>
                <a:spcPct val="200000"/>
              </a:lnSpc>
              <a:defRPr/>
            </a:pPr>
            <a:r>
              <a:rPr lang="ru-RU" sz="3300" dirty="0" smtClean="0">
                <a:latin typeface="Arial Black" pitchFamily="34" charset="0"/>
              </a:rPr>
              <a:t> «</a:t>
            </a:r>
            <a:r>
              <a:rPr lang="ru-RU" sz="3300" b="1" dirty="0" smtClean="0">
                <a:latin typeface="Arial Black" pitchFamily="34" charset="0"/>
              </a:rPr>
              <a:t>Углеводороды и их природные источники», </a:t>
            </a:r>
            <a:endParaRPr lang="ru-RU" sz="3300" dirty="0" smtClean="0">
              <a:latin typeface="Arial Black" pitchFamily="34" charset="0"/>
            </a:endParaRPr>
          </a:p>
          <a:p>
            <a:pPr>
              <a:lnSpc>
                <a:spcPct val="200000"/>
              </a:lnSpc>
              <a:defRPr/>
            </a:pPr>
            <a:r>
              <a:rPr lang="ru-RU" sz="3300" b="1" dirty="0" smtClean="0">
                <a:latin typeface="Arial Black" pitchFamily="34" charset="0"/>
              </a:rPr>
              <a:t>«Кислородсодержащих соединений и их нахождение  в живой природе, </a:t>
            </a:r>
            <a:endParaRPr lang="ru-RU" sz="3300" dirty="0" smtClean="0">
              <a:latin typeface="Arial Black" pitchFamily="34" charset="0"/>
            </a:endParaRPr>
          </a:p>
          <a:p>
            <a:pPr>
              <a:lnSpc>
                <a:spcPct val="200000"/>
              </a:lnSpc>
              <a:defRPr/>
            </a:pPr>
            <a:r>
              <a:rPr lang="ru-RU" sz="3300" b="1" dirty="0" smtClean="0">
                <a:latin typeface="Arial Black" pitchFamily="34" charset="0"/>
              </a:rPr>
              <a:t>«Азотсодержащие соединения и их нахождение в живой природе». При изучении этих тем одновременно рассматриваются: состав, строение, свойства, получение.</a:t>
            </a:r>
          </a:p>
          <a:p>
            <a:pPr>
              <a:defRPr/>
            </a:pPr>
            <a:endParaRPr lang="ru-RU" sz="3300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714348" y="857233"/>
            <a:ext cx="7515252" cy="5467368"/>
          </a:xfrm>
          <a:solidFill>
            <a:schemeClr val="bg2"/>
          </a:solidFill>
        </p:spPr>
        <p:txBody>
          <a:bodyPr>
            <a:normAutofit fontScale="92500"/>
          </a:bodyPr>
          <a:lstStyle/>
          <a:p>
            <a:pPr>
              <a:lnSpc>
                <a:spcPct val="150000"/>
              </a:lnSpc>
              <a:defRPr/>
            </a:pPr>
            <a:r>
              <a:rPr lang="ru-RU" sz="1600" b="1" u="sng" dirty="0" smtClean="0">
                <a:latin typeface="Arial Black" pitchFamily="34" charset="0"/>
              </a:rPr>
              <a:t>Использование укрупненных дидактических единиц</a:t>
            </a:r>
            <a:r>
              <a:rPr lang="ru-RU" sz="1600" u="sng" dirty="0" smtClean="0">
                <a:latin typeface="Arial Black" pitchFamily="34" charset="0"/>
              </a:rPr>
              <a:t> позволяет:</a:t>
            </a:r>
            <a:endParaRPr lang="ru-RU" sz="1600" dirty="0" smtClean="0">
              <a:latin typeface="Arial Black" pitchFamily="34" charset="0"/>
            </a:endParaRPr>
          </a:p>
          <a:p>
            <a:pPr>
              <a:lnSpc>
                <a:spcPct val="150000"/>
              </a:lnSpc>
              <a:defRPr/>
            </a:pPr>
            <a:r>
              <a:rPr lang="ru-RU" sz="1600" dirty="0" smtClean="0">
                <a:latin typeface="Arial Black" pitchFamily="34" charset="0"/>
              </a:rPr>
              <a:t>-активизировать познавательную деятельность обучающихся за счет выявления сходств, применения обобщений и самостоятельной деятельности в текущей учебной работе.</a:t>
            </a:r>
          </a:p>
          <a:p>
            <a:pPr>
              <a:lnSpc>
                <a:spcPct val="150000"/>
              </a:lnSpc>
              <a:defRPr/>
            </a:pPr>
            <a:r>
              <a:rPr lang="ru-RU" sz="1600" dirty="0" smtClean="0">
                <a:latin typeface="Arial Black" pitchFamily="34" charset="0"/>
              </a:rPr>
              <a:t>-выявлять главное и  существенное в большой дозе материала.</a:t>
            </a:r>
          </a:p>
          <a:p>
            <a:pPr>
              <a:lnSpc>
                <a:spcPct val="150000"/>
              </a:lnSpc>
              <a:defRPr/>
            </a:pPr>
            <a:r>
              <a:rPr lang="ru-RU" sz="1600" dirty="0" smtClean="0">
                <a:latin typeface="Arial Black" pitchFamily="34" charset="0"/>
              </a:rPr>
              <a:t>-устанавливать больше логических  связей в материал;</a:t>
            </a:r>
          </a:p>
          <a:p>
            <a:pPr>
              <a:lnSpc>
                <a:spcPct val="150000"/>
              </a:lnSpc>
              <a:defRPr/>
            </a:pPr>
            <a:r>
              <a:rPr lang="ru-RU" sz="1600" dirty="0" smtClean="0">
                <a:latin typeface="Arial Black" pitchFamily="34" charset="0"/>
              </a:rPr>
              <a:t>-совместное и одновременное изучение родственных разделов                 ( блочное изучение материала)</a:t>
            </a:r>
          </a:p>
          <a:p>
            <a:pPr>
              <a:lnSpc>
                <a:spcPct val="150000"/>
              </a:lnSpc>
              <a:defRPr/>
            </a:pPr>
            <a:r>
              <a:rPr lang="ru-RU" sz="1600" dirty="0" smtClean="0">
                <a:latin typeface="Arial Black" pitchFamily="34" charset="0"/>
              </a:rPr>
              <a:t>-изучение противоположных явлений и процессов в единстве.</a:t>
            </a:r>
          </a:p>
          <a:p>
            <a:pPr>
              <a:lnSpc>
                <a:spcPct val="150000"/>
              </a:lnSpc>
              <a:defRPr/>
            </a:pPr>
            <a:r>
              <a:rPr lang="ru-RU" sz="1600" dirty="0" smtClean="0">
                <a:latin typeface="Arial Black" pitchFamily="34" charset="0"/>
              </a:rPr>
              <a:t>- использование обзорных способов выражения информации.</a:t>
            </a:r>
          </a:p>
          <a:p>
            <a:pPr>
              <a:lnSpc>
                <a:spcPct val="150000"/>
              </a:lnSpc>
              <a:defRPr/>
            </a:pPr>
            <a:endParaRPr lang="ru-RU" sz="1600" dirty="0" smtClean="0">
              <a:latin typeface="Arial Black" pitchFamily="34" charset="0"/>
            </a:endParaRPr>
          </a:p>
          <a:p>
            <a:endParaRPr lang="ru-RU" sz="16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u="sng" dirty="0" smtClean="0">
                <a:latin typeface="Arial Black" pitchFamily="34" charset="0"/>
              </a:rPr>
              <a:t>Использование укрупненных дидактических единиц 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bg2"/>
          </a:solidFill>
        </p:spPr>
        <p:txBody>
          <a:bodyPr>
            <a:normAutofit fontScale="55000" lnSpcReduction="20000"/>
          </a:bodyPr>
          <a:lstStyle/>
          <a:p>
            <a:pPr>
              <a:lnSpc>
                <a:spcPct val="150000"/>
              </a:lnSpc>
              <a:buFontTx/>
              <a:buNone/>
              <a:defRPr/>
            </a:pPr>
            <a:r>
              <a:rPr lang="ru-RU" sz="2800" dirty="0" smtClean="0">
                <a:latin typeface="Arial Black" pitchFamily="34" charset="0"/>
              </a:rPr>
              <a:t>Увеличения объема изученного материала, объединение в крупные блоки, создают резерв времени для закрепления , повторения.</a:t>
            </a:r>
          </a:p>
          <a:p>
            <a:pPr>
              <a:lnSpc>
                <a:spcPct val="150000"/>
              </a:lnSpc>
              <a:defRPr/>
            </a:pPr>
            <a:r>
              <a:rPr lang="ru-RU" sz="2800" dirty="0" smtClean="0">
                <a:latin typeface="Arial Black" pitchFamily="34" charset="0"/>
              </a:rPr>
              <a:t>-активизировать познавательную деятельность обучающихся за счет выявления сходств, применения обобщений и самостоятельной деятельности в текущей учебной работе.</a:t>
            </a:r>
          </a:p>
          <a:p>
            <a:pPr>
              <a:lnSpc>
                <a:spcPct val="150000"/>
              </a:lnSpc>
              <a:defRPr/>
            </a:pPr>
            <a:r>
              <a:rPr lang="ru-RU" sz="2800" dirty="0" smtClean="0">
                <a:latin typeface="Arial Black" pitchFamily="34" charset="0"/>
              </a:rPr>
              <a:t>-выявлять главное и  существенное в большой дозе материала.</a:t>
            </a:r>
          </a:p>
          <a:p>
            <a:pPr>
              <a:lnSpc>
                <a:spcPct val="150000"/>
              </a:lnSpc>
              <a:defRPr/>
            </a:pPr>
            <a:r>
              <a:rPr lang="ru-RU" sz="2800" dirty="0" smtClean="0">
                <a:latin typeface="Arial Black" pitchFamily="34" charset="0"/>
              </a:rPr>
              <a:t>-устанавливать больше логических  связей в материал;</a:t>
            </a:r>
          </a:p>
          <a:p>
            <a:pPr>
              <a:lnSpc>
                <a:spcPct val="150000"/>
              </a:lnSpc>
              <a:defRPr/>
            </a:pPr>
            <a:r>
              <a:rPr lang="ru-RU" sz="2800" dirty="0" smtClean="0">
                <a:latin typeface="Arial Black" pitchFamily="34" charset="0"/>
              </a:rPr>
              <a:t>-совместное и одновременное изучение родственных разделов ( блочное изучение материала)</a:t>
            </a:r>
          </a:p>
          <a:p>
            <a:pPr>
              <a:lnSpc>
                <a:spcPct val="150000"/>
              </a:lnSpc>
              <a:defRPr/>
            </a:pPr>
            <a:r>
              <a:rPr lang="ru-RU" sz="2800" dirty="0" smtClean="0">
                <a:latin typeface="Arial Black" pitchFamily="34" charset="0"/>
              </a:rPr>
              <a:t>-изучение противоположных явлений и процессов в единстве.</a:t>
            </a:r>
          </a:p>
          <a:p>
            <a:pPr>
              <a:lnSpc>
                <a:spcPct val="150000"/>
              </a:lnSpc>
              <a:defRPr/>
            </a:pPr>
            <a:r>
              <a:rPr lang="ru-RU" sz="2800" dirty="0" smtClean="0">
                <a:latin typeface="Arial Black" pitchFamily="34" charset="0"/>
              </a:rPr>
              <a:t>- использование обзорных способов выражения информации.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>
                <a:latin typeface="Arial Black" pitchFamily="34" charset="0"/>
              </a:rPr>
              <a:t>Основные этапы работы</a:t>
            </a:r>
            <a:br>
              <a:rPr lang="ru-RU" sz="2800" dirty="0" smtClean="0">
                <a:latin typeface="Arial Black" pitchFamily="34" charset="0"/>
              </a:rPr>
            </a:br>
            <a:r>
              <a:rPr lang="ru-RU" sz="2800" dirty="0" smtClean="0">
                <a:latin typeface="Arial Black" pitchFamily="34" charset="0"/>
              </a:rPr>
              <a:t>1 этап – изучение нового материала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bg2"/>
          </a:solidFill>
        </p:spPr>
        <p:txBody>
          <a:bodyPr>
            <a:normAutofit fontScale="70000" lnSpcReduction="20000"/>
          </a:bodyPr>
          <a:lstStyle/>
          <a:p>
            <a:pPr>
              <a:lnSpc>
                <a:spcPct val="200000"/>
              </a:lnSpc>
              <a:defRPr/>
            </a:pPr>
            <a:r>
              <a:rPr lang="ru-RU" sz="2800" dirty="0" smtClean="0">
                <a:latin typeface="Arial Black" pitchFamily="34" charset="0"/>
              </a:rPr>
              <a:t>Теоретический материал в учебнике представлен в 8 параграфах. Данный материал разделен на три основных единицы информации:  </a:t>
            </a:r>
          </a:p>
          <a:p>
            <a:pPr>
              <a:lnSpc>
                <a:spcPct val="200000"/>
              </a:lnSpc>
              <a:defRPr/>
            </a:pPr>
            <a:r>
              <a:rPr lang="ru-RU" sz="2800" dirty="0" smtClean="0">
                <a:latin typeface="Arial Black" pitchFamily="34" charset="0"/>
              </a:rPr>
              <a:t>-строение и  номенклатура углеводородов, </a:t>
            </a:r>
          </a:p>
          <a:p>
            <a:pPr>
              <a:lnSpc>
                <a:spcPct val="200000"/>
              </a:lnSpc>
              <a:defRPr/>
            </a:pPr>
            <a:r>
              <a:rPr lang="ru-RU" sz="2800" dirty="0" smtClean="0">
                <a:latin typeface="Arial Black" pitchFamily="34" charset="0"/>
              </a:rPr>
              <a:t>-химические свойства и применение  углеводородов, ароматические углеводороды</a:t>
            </a:r>
            <a:endParaRPr lang="ru-RU" sz="2800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785786" y="1071547"/>
            <a:ext cx="7443814" cy="5253054"/>
          </a:xfrm>
          <a:solidFill>
            <a:schemeClr val="bg2"/>
          </a:solidFill>
        </p:spPr>
        <p:txBody>
          <a:bodyPr>
            <a:normAutofit/>
          </a:bodyPr>
          <a:lstStyle/>
          <a:p>
            <a:pPr>
              <a:lnSpc>
                <a:spcPct val="200000"/>
              </a:lnSpc>
              <a:defRPr/>
            </a:pPr>
            <a:r>
              <a:rPr lang="ru-RU" sz="2400" dirty="0" smtClean="0">
                <a:latin typeface="Arial Black" pitchFamily="34" charset="0"/>
              </a:rPr>
              <a:t>На уроке информация подается  в виде сжатого  конспекта – таблицы,  в виде работы с  матрицей.</a:t>
            </a:r>
          </a:p>
          <a:p>
            <a:pPr>
              <a:lnSpc>
                <a:spcPct val="200000"/>
              </a:lnSpc>
              <a:buFontTx/>
              <a:buNone/>
              <a:defRPr/>
            </a:pPr>
            <a:r>
              <a:rPr lang="ru-RU" sz="2400" dirty="0" smtClean="0">
                <a:latin typeface="Arial Black" pitchFamily="34" charset="0"/>
              </a:rPr>
              <a:t> Ученик сам делает выбор: что ему записывать, а что легко запомнить</a:t>
            </a:r>
            <a:endParaRPr lang="ru-RU" sz="2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latin typeface="Arial Black" pitchFamily="34" charset="0"/>
              </a:rPr>
              <a:t>2 этап- закрепление теоретического материала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bg2"/>
          </a:solidFill>
        </p:spPr>
        <p:txBody>
          <a:bodyPr/>
          <a:lstStyle/>
          <a:p>
            <a:r>
              <a:rPr lang="ru-RU" sz="2400" dirty="0" smtClean="0">
                <a:latin typeface="Arial Black" pitchFamily="34" charset="0"/>
              </a:rPr>
              <a:t>Процесс  решения ключевых задач  осуществляется  следующим образом: учащийся  вслух  объясняют каждый свой шаг  в  решении задач, другой  записывает под диктовку. Работая в группах  они  рассказывают и разъясняют друг другу материал  составляют  матрицы.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u="sng" dirty="0" smtClean="0">
                <a:latin typeface="Arial Black" pitchFamily="34" charset="0"/>
              </a:rPr>
              <a:t>Конспект к уроку «Строение углеводородов. (семинар)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bg2"/>
          </a:solidFill>
        </p:spPr>
        <p:txBody>
          <a:bodyPr>
            <a:normAutofit fontScale="47500" lnSpcReduction="20000"/>
          </a:bodyPr>
          <a:lstStyle/>
          <a:p>
            <a:pPr>
              <a:buFontTx/>
              <a:buNone/>
              <a:defRPr/>
            </a:pPr>
            <a:r>
              <a:rPr lang="ru-RU" sz="2800" b="1" dirty="0" smtClean="0">
                <a:latin typeface="Arial Black" pitchFamily="34" charset="0"/>
              </a:rPr>
              <a:t>1.Определите по приведенным общим формулам класс соединений</a:t>
            </a:r>
            <a:r>
              <a:rPr lang="ru-RU" sz="3200" b="1" dirty="0" smtClean="0">
                <a:latin typeface="Arial Black" pitchFamily="34" charset="0"/>
              </a:rPr>
              <a:t>:</a:t>
            </a:r>
          </a:p>
          <a:p>
            <a:pPr>
              <a:defRPr/>
            </a:pPr>
            <a:r>
              <a:rPr lang="ru-RU" sz="3200" b="1" dirty="0" smtClean="0">
                <a:latin typeface="Arial Black" pitchFamily="34" charset="0"/>
              </a:rPr>
              <a:t>CnH2n-2         CnH2n      CnH2n+2        CnH2n-6</a:t>
            </a:r>
          </a:p>
          <a:p>
            <a:pPr>
              <a:buFontTx/>
              <a:buNone/>
              <a:defRPr/>
            </a:pPr>
            <a:r>
              <a:rPr lang="ru-RU" sz="3200" b="1" dirty="0" smtClean="0">
                <a:latin typeface="Arial Black" pitchFamily="34" charset="0"/>
              </a:rPr>
              <a:t>2. </a:t>
            </a:r>
            <a:r>
              <a:rPr lang="ru-RU" sz="2800" b="1" dirty="0" smtClean="0">
                <a:latin typeface="Arial Black" pitchFamily="34" charset="0"/>
              </a:rPr>
              <a:t>Укажите формулы </a:t>
            </a:r>
            <a:r>
              <a:rPr lang="ru-RU" sz="2800" b="1" dirty="0" err="1" smtClean="0">
                <a:latin typeface="Arial Black" pitchFamily="34" charset="0"/>
              </a:rPr>
              <a:t>алканов</a:t>
            </a:r>
            <a:r>
              <a:rPr lang="ru-RU" sz="2800" b="1" dirty="0" smtClean="0">
                <a:latin typeface="Arial Black" pitchFamily="34" charset="0"/>
              </a:rPr>
              <a:t> и назовите эти соединения:</a:t>
            </a:r>
          </a:p>
          <a:p>
            <a:pPr>
              <a:defRPr/>
            </a:pPr>
            <a:r>
              <a:rPr lang="ru-RU" sz="3200" b="1" dirty="0" smtClean="0">
                <a:latin typeface="Arial Black" pitchFamily="34" charset="0"/>
              </a:rPr>
              <a:t>           </a:t>
            </a:r>
            <a:r>
              <a:rPr lang="en-US" sz="3200" b="1" dirty="0" smtClean="0">
                <a:latin typeface="Arial Black" pitchFamily="34" charset="0"/>
              </a:rPr>
              <a:t>C</a:t>
            </a:r>
            <a:r>
              <a:rPr lang="en-US" sz="2800" b="1" dirty="0" smtClean="0">
                <a:latin typeface="Arial Black" pitchFamily="34" charset="0"/>
              </a:rPr>
              <a:t>6</a:t>
            </a:r>
            <a:r>
              <a:rPr lang="en-US" sz="3200" b="1" dirty="0" smtClean="0">
                <a:latin typeface="Arial Black" pitchFamily="34" charset="0"/>
              </a:rPr>
              <a:t>H</a:t>
            </a:r>
            <a:r>
              <a:rPr lang="en-US" sz="2800" b="1" dirty="0" smtClean="0">
                <a:latin typeface="Arial Black" pitchFamily="34" charset="0"/>
              </a:rPr>
              <a:t>12</a:t>
            </a:r>
            <a:r>
              <a:rPr lang="en-US" sz="3200" b="1" dirty="0" smtClean="0">
                <a:latin typeface="Arial Black" pitchFamily="34" charset="0"/>
              </a:rPr>
              <a:t>       C</a:t>
            </a:r>
            <a:r>
              <a:rPr lang="en-US" sz="2400" b="1" dirty="0" smtClean="0">
                <a:latin typeface="Arial Black" pitchFamily="34" charset="0"/>
              </a:rPr>
              <a:t>4</a:t>
            </a:r>
            <a:r>
              <a:rPr lang="en-US" sz="3200" b="1" dirty="0" smtClean="0">
                <a:latin typeface="Arial Black" pitchFamily="34" charset="0"/>
              </a:rPr>
              <a:t>H</a:t>
            </a:r>
            <a:r>
              <a:rPr lang="en-US" sz="2800" b="1" dirty="0" smtClean="0">
                <a:latin typeface="Arial Black" pitchFamily="34" charset="0"/>
              </a:rPr>
              <a:t>10</a:t>
            </a:r>
            <a:r>
              <a:rPr lang="en-US" sz="3200" b="1" dirty="0" smtClean="0">
                <a:latin typeface="Arial Black" pitchFamily="34" charset="0"/>
              </a:rPr>
              <a:t>    C</a:t>
            </a:r>
            <a:r>
              <a:rPr lang="en-US" sz="2400" b="1" dirty="0" smtClean="0">
                <a:latin typeface="Arial Black" pitchFamily="34" charset="0"/>
              </a:rPr>
              <a:t>2</a:t>
            </a:r>
            <a:r>
              <a:rPr lang="en-US" sz="3200" b="1" dirty="0" smtClean="0">
                <a:latin typeface="Arial Black" pitchFamily="34" charset="0"/>
              </a:rPr>
              <a:t>H</a:t>
            </a:r>
            <a:r>
              <a:rPr lang="en-US" sz="2400" b="1" dirty="0" smtClean="0">
                <a:latin typeface="Arial Black" pitchFamily="34" charset="0"/>
              </a:rPr>
              <a:t>2</a:t>
            </a:r>
            <a:r>
              <a:rPr lang="en-US" sz="3200" b="1" dirty="0" smtClean="0">
                <a:latin typeface="Arial Black" pitchFamily="34" charset="0"/>
              </a:rPr>
              <a:t>     C</a:t>
            </a:r>
            <a:r>
              <a:rPr lang="en-US" sz="2400" b="1" dirty="0" smtClean="0">
                <a:latin typeface="Arial Black" pitchFamily="34" charset="0"/>
              </a:rPr>
              <a:t>6</a:t>
            </a:r>
            <a:r>
              <a:rPr lang="en-US" sz="3200" b="1" dirty="0" smtClean="0">
                <a:latin typeface="Arial Black" pitchFamily="34" charset="0"/>
              </a:rPr>
              <a:t>H</a:t>
            </a:r>
            <a:r>
              <a:rPr lang="en-US" sz="2400" b="1" dirty="0" smtClean="0">
                <a:latin typeface="Arial Black" pitchFamily="34" charset="0"/>
              </a:rPr>
              <a:t>14</a:t>
            </a:r>
            <a:r>
              <a:rPr lang="en-US" sz="3200" b="1" dirty="0" smtClean="0">
                <a:latin typeface="Arial Black" pitchFamily="34" charset="0"/>
              </a:rPr>
              <a:t>       C</a:t>
            </a:r>
            <a:r>
              <a:rPr lang="en-US" sz="2400" b="1" dirty="0" smtClean="0">
                <a:latin typeface="Arial Black" pitchFamily="34" charset="0"/>
              </a:rPr>
              <a:t>6</a:t>
            </a:r>
            <a:r>
              <a:rPr lang="en-US" sz="3200" b="1" dirty="0" smtClean="0">
                <a:latin typeface="Arial Black" pitchFamily="34" charset="0"/>
              </a:rPr>
              <a:t>H</a:t>
            </a:r>
            <a:r>
              <a:rPr lang="en-US" sz="2400" b="1" dirty="0" smtClean="0">
                <a:latin typeface="Arial Black" pitchFamily="34" charset="0"/>
              </a:rPr>
              <a:t>6</a:t>
            </a:r>
            <a:r>
              <a:rPr lang="en-US" sz="2800" b="1" dirty="0" smtClean="0">
                <a:latin typeface="Arial Black" pitchFamily="34" charset="0"/>
              </a:rPr>
              <a:t> </a:t>
            </a:r>
            <a:r>
              <a:rPr lang="en-US" sz="3200" b="1" dirty="0" smtClean="0">
                <a:latin typeface="Arial Black" pitchFamily="34" charset="0"/>
              </a:rPr>
              <a:t>     C</a:t>
            </a:r>
            <a:r>
              <a:rPr lang="en-US" sz="2400" b="1" dirty="0" smtClean="0">
                <a:latin typeface="Arial Black" pitchFamily="34" charset="0"/>
              </a:rPr>
              <a:t>9</a:t>
            </a:r>
            <a:r>
              <a:rPr lang="en-US" sz="3200" b="1" dirty="0" smtClean="0">
                <a:latin typeface="Arial Black" pitchFamily="34" charset="0"/>
              </a:rPr>
              <a:t>H</a:t>
            </a:r>
            <a:r>
              <a:rPr lang="en-US" sz="2400" b="1" dirty="0" smtClean="0">
                <a:latin typeface="Arial Black" pitchFamily="34" charset="0"/>
              </a:rPr>
              <a:t>20</a:t>
            </a:r>
            <a:endParaRPr lang="ru-RU" sz="3200" b="1" dirty="0" smtClean="0">
              <a:latin typeface="Arial Black" pitchFamily="34" charset="0"/>
            </a:endParaRPr>
          </a:p>
          <a:p>
            <a:pPr>
              <a:buFontTx/>
              <a:buNone/>
              <a:defRPr/>
            </a:pPr>
            <a:r>
              <a:rPr lang="ru-RU" sz="3200" b="1" dirty="0" smtClean="0">
                <a:latin typeface="Arial Black" pitchFamily="34" charset="0"/>
              </a:rPr>
              <a:t>3</a:t>
            </a:r>
            <a:r>
              <a:rPr lang="ru-RU" sz="2800" b="1" dirty="0" smtClean="0">
                <a:latin typeface="Arial Black" pitchFamily="34" charset="0"/>
              </a:rPr>
              <a:t>. Составьте молекулярные и структурные формулы   </a:t>
            </a:r>
            <a:r>
              <a:rPr lang="ru-RU" sz="2800" b="1" dirty="0" err="1" smtClean="0">
                <a:latin typeface="Arial Black" pitchFamily="34" charset="0"/>
              </a:rPr>
              <a:t>алканов</a:t>
            </a:r>
            <a:r>
              <a:rPr lang="ru-RU" sz="2800" b="1" dirty="0" smtClean="0">
                <a:latin typeface="Arial Black" pitchFamily="34" charset="0"/>
              </a:rPr>
              <a:t>,   </a:t>
            </a:r>
            <a:r>
              <a:rPr lang="ru-RU" sz="2800" b="1" dirty="0" err="1" smtClean="0">
                <a:latin typeface="Arial Black" pitchFamily="34" charset="0"/>
              </a:rPr>
              <a:t>алкенов</a:t>
            </a:r>
            <a:r>
              <a:rPr lang="ru-RU" sz="2800" b="1" dirty="0" smtClean="0">
                <a:latin typeface="Arial Black" pitchFamily="34" charset="0"/>
              </a:rPr>
              <a:t>,  </a:t>
            </a:r>
            <a:r>
              <a:rPr lang="ru-RU" sz="2800" b="1" dirty="0" err="1" smtClean="0">
                <a:latin typeface="Arial Black" pitchFamily="34" charset="0"/>
              </a:rPr>
              <a:t>алкинов</a:t>
            </a:r>
            <a:r>
              <a:rPr lang="ru-RU" sz="2800" b="1" dirty="0" smtClean="0">
                <a:latin typeface="Arial Black" pitchFamily="34" charset="0"/>
              </a:rPr>
              <a:t>    с  числом углеродных атомов      </a:t>
            </a:r>
            <a:r>
              <a:rPr lang="ru-RU" sz="3200" b="1" dirty="0" smtClean="0">
                <a:latin typeface="Arial Black" pitchFamily="34" charset="0"/>
              </a:rPr>
              <a:t>а) 6,   б) 8,    в) 3</a:t>
            </a:r>
            <a:r>
              <a:rPr lang="ru-RU" sz="3200" b="1" u="sng" dirty="0" smtClean="0">
                <a:latin typeface="Arial Black" pitchFamily="34" charset="0"/>
              </a:rPr>
              <a:t>.                </a:t>
            </a:r>
            <a:r>
              <a:rPr lang="ru-RU" sz="2800" b="1" u="sng" dirty="0" smtClean="0">
                <a:latin typeface="Arial Black" pitchFamily="34" charset="0"/>
              </a:rPr>
              <a:t>Назовите полученные вещества</a:t>
            </a:r>
            <a:endParaRPr lang="ru-RU" sz="2800" b="1" dirty="0" smtClean="0">
              <a:latin typeface="Arial Black" pitchFamily="34" charset="0"/>
            </a:endParaRPr>
          </a:p>
          <a:p>
            <a:pPr>
              <a:buFontTx/>
              <a:buNone/>
              <a:defRPr/>
            </a:pPr>
            <a:endParaRPr lang="en-US" sz="3200" b="1" dirty="0" smtClean="0">
              <a:latin typeface="Arial Black" pitchFamily="34" charset="0"/>
            </a:endParaRPr>
          </a:p>
          <a:p>
            <a:pPr>
              <a:buFontTx/>
              <a:buNone/>
              <a:defRPr/>
            </a:pPr>
            <a:r>
              <a:rPr lang="ru-RU" sz="3200" b="1" dirty="0" smtClean="0">
                <a:latin typeface="Arial Black" pitchFamily="34" charset="0"/>
              </a:rPr>
              <a:t>4</a:t>
            </a:r>
            <a:r>
              <a:rPr lang="ru-RU" sz="2800" b="1" dirty="0" smtClean="0">
                <a:latin typeface="Arial Black" pitchFamily="34" charset="0"/>
              </a:rPr>
              <a:t>.  Составьте </a:t>
            </a:r>
            <a:r>
              <a:rPr lang="ru-RU" sz="2800" b="1" u="sng" dirty="0" smtClean="0">
                <a:latin typeface="Arial Black" pitchFamily="34" charset="0"/>
              </a:rPr>
              <a:t>структурные формулы </a:t>
            </a:r>
            <a:r>
              <a:rPr lang="ru-RU" sz="2800" b="1" dirty="0" smtClean="0">
                <a:latin typeface="Arial Black" pitchFamily="34" charset="0"/>
              </a:rPr>
              <a:t>по приведенным углеродным скелетам</a:t>
            </a:r>
            <a:r>
              <a:rPr lang="ru-RU" sz="3200" b="1" dirty="0" smtClean="0">
                <a:latin typeface="Arial Black" pitchFamily="34" charset="0"/>
              </a:rPr>
              <a:t>: </a:t>
            </a:r>
          </a:p>
          <a:p>
            <a:pPr>
              <a:defRPr/>
            </a:pPr>
            <a:r>
              <a:rPr lang="ru-RU" sz="3200" b="1" dirty="0" smtClean="0">
                <a:latin typeface="Arial Black" pitchFamily="34" charset="0"/>
              </a:rPr>
              <a:t>    1) </a:t>
            </a:r>
            <a:r>
              <a:rPr lang="en-US" sz="3200" b="1" dirty="0" smtClean="0">
                <a:latin typeface="Arial Black" pitchFamily="34" charset="0"/>
              </a:rPr>
              <a:t>C</a:t>
            </a:r>
            <a:r>
              <a:rPr lang="ru-RU" sz="3200" b="1" dirty="0" smtClean="0">
                <a:latin typeface="Arial Black" pitchFamily="34" charset="0"/>
              </a:rPr>
              <a:t> – </a:t>
            </a:r>
            <a:r>
              <a:rPr lang="en-US" sz="3200" b="1" dirty="0" smtClean="0">
                <a:latin typeface="Arial Black" pitchFamily="34" charset="0"/>
              </a:rPr>
              <a:t>C</a:t>
            </a:r>
            <a:r>
              <a:rPr lang="ru-RU" sz="3200" b="1" dirty="0" smtClean="0">
                <a:latin typeface="Arial Black" pitchFamily="34" charset="0"/>
              </a:rPr>
              <a:t> – </a:t>
            </a:r>
            <a:r>
              <a:rPr lang="en-US" sz="3200" b="1" dirty="0" smtClean="0">
                <a:latin typeface="Arial Black" pitchFamily="34" charset="0"/>
              </a:rPr>
              <a:t>C</a:t>
            </a:r>
            <a:r>
              <a:rPr lang="ru-RU" sz="3200" b="1" dirty="0" smtClean="0">
                <a:latin typeface="Arial Black" pitchFamily="34" charset="0"/>
              </a:rPr>
              <a:t> – </a:t>
            </a:r>
            <a:r>
              <a:rPr lang="en-US" sz="3200" b="1" dirty="0" smtClean="0">
                <a:latin typeface="Arial Black" pitchFamily="34" charset="0"/>
              </a:rPr>
              <a:t>C</a:t>
            </a:r>
            <a:r>
              <a:rPr lang="ru-RU" sz="3200" b="1" dirty="0" smtClean="0">
                <a:latin typeface="Arial Black" pitchFamily="34" charset="0"/>
              </a:rPr>
              <a:t>            2) </a:t>
            </a:r>
            <a:r>
              <a:rPr lang="en-US" sz="3200" b="1" dirty="0" smtClean="0">
                <a:latin typeface="Arial Black" pitchFamily="34" charset="0"/>
              </a:rPr>
              <a:t>C</a:t>
            </a:r>
            <a:r>
              <a:rPr lang="ru-RU" sz="3200" b="1" dirty="0" smtClean="0">
                <a:latin typeface="Arial Black" pitchFamily="34" charset="0"/>
              </a:rPr>
              <a:t> – </a:t>
            </a:r>
            <a:r>
              <a:rPr lang="en-US" sz="3200" b="1" dirty="0" smtClean="0">
                <a:latin typeface="Arial Black" pitchFamily="34" charset="0"/>
              </a:rPr>
              <a:t>C</a:t>
            </a:r>
            <a:r>
              <a:rPr lang="ru-RU" sz="3200" b="1" dirty="0" smtClean="0">
                <a:latin typeface="Arial Black" pitchFamily="34" charset="0"/>
              </a:rPr>
              <a:t> – </a:t>
            </a:r>
            <a:r>
              <a:rPr lang="en-US" sz="3200" b="1" dirty="0" smtClean="0">
                <a:latin typeface="Arial Black" pitchFamily="34" charset="0"/>
              </a:rPr>
              <a:t>C</a:t>
            </a:r>
            <a:r>
              <a:rPr lang="ru-RU" sz="3200" b="1" dirty="0" smtClean="0">
                <a:latin typeface="Arial Black" pitchFamily="34" charset="0"/>
              </a:rPr>
              <a:t> = </a:t>
            </a:r>
            <a:r>
              <a:rPr lang="en-US" sz="3200" b="1" dirty="0" smtClean="0">
                <a:latin typeface="Arial Black" pitchFamily="34" charset="0"/>
              </a:rPr>
              <a:t>C</a:t>
            </a:r>
            <a:r>
              <a:rPr lang="ru-RU" sz="3200" b="1" dirty="0" smtClean="0">
                <a:latin typeface="Arial Black" pitchFamily="34" charset="0"/>
              </a:rPr>
              <a:t> – </a:t>
            </a:r>
            <a:r>
              <a:rPr lang="en-US" sz="3200" b="1" dirty="0" smtClean="0">
                <a:latin typeface="Arial Black" pitchFamily="34" charset="0"/>
              </a:rPr>
              <a:t>C</a:t>
            </a:r>
            <a:r>
              <a:rPr lang="ru-RU" sz="3200" b="1" dirty="0" smtClean="0">
                <a:latin typeface="Arial Black" pitchFamily="34" charset="0"/>
              </a:rPr>
              <a:t>            3) </a:t>
            </a:r>
            <a:r>
              <a:rPr lang="en-US" sz="3200" b="1" dirty="0" smtClean="0">
                <a:latin typeface="Arial Black" pitchFamily="34" charset="0"/>
              </a:rPr>
              <a:t>C</a:t>
            </a:r>
            <a:r>
              <a:rPr lang="ru-RU" sz="3200" b="1" dirty="0" smtClean="0">
                <a:latin typeface="Arial Black" pitchFamily="34" charset="0"/>
              </a:rPr>
              <a:t> ≡ </a:t>
            </a:r>
            <a:r>
              <a:rPr lang="en-US" sz="3200" b="1" dirty="0" smtClean="0">
                <a:latin typeface="Arial Black" pitchFamily="34" charset="0"/>
              </a:rPr>
              <a:t>C</a:t>
            </a:r>
            <a:r>
              <a:rPr lang="ru-RU" sz="3200" b="1" dirty="0" smtClean="0">
                <a:latin typeface="Arial Black" pitchFamily="34" charset="0"/>
              </a:rPr>
              <a:t> – </a:t>
            </a:r>
            <a:r>
              <a:rPr lang="en-US" sz="3200" b="1" dirty="0" smtClean="0">
                <a:latin typeface="Arial Black" pitchFamily="34" charset="0"/>
              </a:rPr>
              <a:t>C</a:t>
            </a:r>
            <a:r>
              <a:rPr lang="ru-RU" sz="3200" b="1" dirty="0" smtClean="0">
                <a:latin typeface="Arial Black" pitchFamily="34" charset="0"/>
              </a:rPr>
              <a:t> -  С      </a:t>
            </a:r>
          </a:p>
          <a:p>
            <a:pPr>
              <a:defRPr/>
            </a:pPr>
            <a:r>
              <a:rPr lang="ru-RU" sz="3200" b="1" dirty="0" smtClean="0">
                <a:latin typeface="Arial Black" pitchFamily="34" charset="0"/>
              </a:rPr>
              <a:t>      </a:t>
            </a:r>
            <a:r>
              <a:rPr lang="en-US" sz="3200" b="1" dirty="0" smtClean="0">
                <a:latin typeface="Arial Black" pitchFamily="34" charset="0"/>
              </a:rPr>
              <a:t>4) C – C ≡C – C – C         5 ) C = C – C – C = C </a:t>
            </a:r>
            <a:endParaRPr lang="ru-RU" sz="3200" b="1" dirty="0" smtClean="0">
              <a:latin typeface="Arial Black" pitchFamily="34" charset="0"/>
            </a:endParaRPr>
          </a:p>
          <a:p>
            <a:pPr>
              <a:defRPr/>
            </a:pPr>
            <a:r>
              <a:rPr lang="en-US" sz="3200" b="1" dirty="0" smtClean="0">
                <a:latin typeface="Arial Black" pitchFamily="34" charset="0"/>
              </a:rPr>
              <a:t>          </a:t>
            </a:r>
            <a:r>
              <a:rPr lang="ru-RU" sz="3200" b="1" dirty="0" smtClean="0">
                <a:latin typeface="Arial Black" pitchFamily="34" charset="0"/>
              </a:rPr>
              <a:t>|                |                             |     |      | </a:t>
            </a:r>
          </a:p>
          <a:p>
            <a:pPr>
              <a:defRPr/>
            </a:pPr>
            <a:r>
              <a:rPr lang="ru-RU" sz="3200" b="1" dirty="0" smtClean="0">
                <a:latin typeface="Arial Black" pitchFamily="34" charset="0"/>
              </a:rPr>
              <a:t>         </a:t>
            </a:r>
            <a:r>
              <a:rPr lang="en-US" sz="3200" b="1" dirty="0" smtClean="0">
                <a:latin typeface="Arial Black" pitchFamily="34" charset="0"/>
              </a:rPr>
              <a:t>C </a:t>
            </a:r>
            <a:r>
              <a:rPr lang="ru-RU" sz="3200" b="1" dirty="0" smtClean="0">
                <a:latin typeface="Arial Black" pitchFamily="34" charset="0"/>
              </a:rPr>
              <a:t>              </a:t>
            </a:r>
            <a:r>
              <a:rPr lang="en-US" sz="3200" b="1" dirty="0" smtClean="0">
                <a:latin typeface="Arial Black" pitchFamily="34" charset="0"/>
              </a:rPr>
              <a:t>C</a:t>
            </a:r>
            <a:r>
              <a:rPr lang="ru-RU" sz="3200" b="1" dirty="0" smtClean="0">
                <a:latin typeface="Arial Black" pitchFamily="34" charset="0"/>
              </a:rPr>
              <a:t> – </a:t>
            </a:r>
            <a:r>
              <a:rPr lang="en-US" sz="3200" b="1" dirty="0" smtClean="0">
                <a:latin typeface="Arial Black" pitchFamily="34" charset="0"/>
              </a:rPr>
              <a:t>C</a:t>
            </a:r>
            <a:r>
              <a:rPr lang="ru-RU" sz="3200" b="1" dirty="0" smtClean="0">
                <a:latin typeface="Arial Black" pitchFamily="34" charset="0"/>
              </a:rPr>
              <a:t>                       </a:t>
            </a:r>
            <a:r>
              <a:rPr lang="en-US" sz="3200" b="1" dirty="0" smtClean="0">
                <a:latin typeface="Arial Black" pitchFamily="34" charset="0"/>
              </a:rPr>
              <a:t>C </a:t>
            </a:r>
            <a:r>
              <a:rPr lang="ru-RU" sz="3200" b="1" dirty="0" smtClean="0">
                <a:latin typeface="Arial Black" pitchFamily="34" charset="0"/>
              </a:rPr>
              <a:t>  </a:t>
            </a:r>
            <a:r>
              <a:rPr lang="en-US" sz="3200" b="1" dirty="0" smtClean="0">
                <a:latin typeface="Arial Black" pitchFamily="34" charset="0"/>
              </a:rPr>
              <a:t>C</a:t>
            </a:r>
            <a:r>
              <a:rPr lang="ru-RU" sz="3200" b="1" dirty="0" smtClean="0">
                <a:latin typeface="Arial Black" pitchFamily="34" charset="0"/>
              </a:rPr>
              <a:t>     </a:t>
            </a:r>
            <a:r>
              <a:rPr lang="en-US" sz="3200" b="1" dirty="0" smtClean="0">
                <a:latin typeface="Arial Black" pitchFamily="34" charset="0"/>
              </a:rPr>
              <a:t>C</a:t>
            </a:r>
            <a:endParaRPr lang="ru-RU" sz="3200" b="1" dirty="0" smtClean="0">
              <a:latin typeface="Arial Black" pitchFamily="34" charset="0"/>
            </a:endParaRPr>
          </a:p>
          <a:p>
            <a:pPr>
              <a:lnSpc>
                <a:spcPct val="150000"/>
              </a:lnSpc>
              <a:buFontTx/>
              <a:buNone/>
              <a:defRPr/>
            </a:pPr>
            <a:r>
              <a:rPr lang="ru-RU" sz="3200" b="1" dirty="0" smtClean="0">
                <a:latin typeface="Arial Black" pitchFamily="34" charset="0"/>
              </a:rPr>
              <a:t>5.  </a:t>
            </a:r>
            <a:r>
              <a:rPr lang="ru-RU" sz="2800" b="1" dirty="0" smtClean="0">
                <a:latin typeface="Arial Black" pitchFamily="34" charset="0"/>
              </a:rPr>
              <a:t>Составьте формулы </a:t>
            </a:r>
            <a:r>
              <a:rPr lang="ru-RU" sz="2800" b="1" u="sng" dirty="0" smtClean="0">
                <a:latin typeface="Arial Black" pitchFamily="34" charset="0"/>
              </a:rPr>
              <a:t>гомологов</a:t>
            </a:r>
            <a:r>
              <a:rPr lang="ru-RU" sz="2800" b="1" dirty="0" smtClean="0">
                <a:latin typeface="Arial Black" pitchFamily="34" charset="0"/>
              </a:rPr>
              <a:t>   бутана,    </a:t>
            </a:r>
            <a:r>
              <a:rPr lang="ru-RU" sz="2800" b="1" dirty="0" err="1" smtClean="0">
                <a:latin typeface="Arial Black" pitchFamily="34" charset="0"/>
              </a:rPr>
              <a:t>пропена</a:t>
            </a:r>
            <a:r>
              <a:rPr lang="ru-RU" sz="2800" b="1" dirty="0" smtClean="0">
                <a:latin typeface="Arial Black" pitchFamily="34" charset="0"/>
              </a:rPr>
              <a:t>,    </a:t>
            </a:r>
            <a:r>
              <a:rPr lang="ru-RU" sz="2800" b="1" dirty="0" err="1" smtClean="0">
                <a:latin typeface="Arial Black" pitchFamily="34" charset="0"/>
              </a:rPr>
              <a:t>этина</a:t>
            </a:r>
            <a:r>
              <a:rPr lang="ru-RU" sz="2800" b="1" dirty="0" smtClean="0">
                <a:latin typeface="Arial Black" pitchFamily="34" charset="0"/>
              </a:rPr>
              <a:t>,    </a:t>
            </a:r>
            <a:r>
              <a:rPr lang="ru-RU" sz="2800" b="1" dirty="0" err="1" smtClean="0">
                <a:latin typeface="Arial Black" pitchFamily="34" charset="0"/>
              </a:rPr>
              <a:t>гексана</a:t>
            </a:r>
            <a:r>
              <a:rPr lang="ru-RU" sz="2800" b="1" dirty="0" smtClean="0">
                <a:latin typeface="Arial Black" pitchFamily="34" charset="0"/>
              </a:rPr>
              <a:t>. </a:t>
            </a:r>
          </a:p>
          <a:p>
            <a:pPr>
              <a:lnSpc>
                <a:spcPct val="150000"/>
              </a:lnSpc>
              <a:buFontTx/>
              <a:buNone/>
              <a:defRPr/>
            </a:pPr>
            <a:r>
              <a:rPr lang="ru-RU" sz="2800" b="1" dirty="0" smtClean="0">
                <a:latin typeface="Arial Black" pitchFamily="34" charset="0"/>
              </a:rPr>
              <a:t>6.Составьте  структурные формулы изомеров пентана, </a:t>
            </a:r>
            <a:r>
              <a:rPr lang="ru-RU" sz="2800" b="1" dirty="0" err="1" smtClean="0">
                <a:latin typeface="Arial Black" pitchFamily="34" charset="0"/>
              </a:rPr>
              <a:t>гексана</a:t>
            </a:r>
            <a:r>
              <a:rPr lang="ru-RU" sz="2800" b="1" dirty="0" smtClean="0">
                <a:latin typeface="Arial Black" pitchFamily="34" charset="0"/>
              </a:rPr>
              <a:t>. </a:t>
            </a:r>
            <a:endParaRPr lang="ru-RU" sz="2800" b="1" dirty="0"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u="sng" dirty="0" smtClean="0">
                <a:latin typeface="Arial Black" pitchFamily="34" charset="0"/>
              </a:rPr>
              <a:t>«Номенклатура углеводородов»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bg2"/>
          </a:solidFill>
        </p:spPr>
        <p:txBody>
          <a:bodyPr>
            <a:noAutofit/>
          </a:bodyPr>
          <a:lstStyle/>
          <a:p>
            <a:pPr>
              <a:defRPr/>
            </a:pPr>
            <a:r>
              <a:rPr lang="ru-RU" sz="1400" dirty="0" smtClean="0">
                <a:latin typeface="Arial Black" pitchFamily="34" charset="0"/>
              </a:rPr>
              <a:t>Номенклатура- система названий, применяемая в науке.</a:t>
            </a:r>
          </a:p>
          <a:p>
            <a:pPr>
              <a:defRPr/>
            </a:pPr>
            <a:r>
              <a:rPr lang="ru-RU" sz="1400" dirty="0" smtClean="0">
                <a:latin typeface="Arial Black" pitchFamily="34" charset="0"/>
              </a:rPr>
              <a:t>Выполнение по алгоритму названия органических веществ.</a:t>
            </a:r>
          </a:p>
          <a:p>
            <a:pPr>
              <a:defRPr/>
            </a:pPr>
            <a:r>
              <a:rPr lang="ru-RU" sz="1400" dirty="0" smtClean="0">
                <a:latin typeface="Arial Black" pitchFamily="34" charset="0"/>
              </a:rPr>
              <a:t>7. Назовите по международной номенклатуре:</a:t>
            </a:r>
          </a:p>
          <a:p>
            <a:pPr>
              <a:defRPr/>
            </a:pPr>
            <a:endParaRPr lang="ru-RU" sz="1400" dirty="0" smtClean="0">
              <a:latin typeface="Arial Black" pitchFamily="34" charset="0"/>
            </a:endParaRPr>
          </a:p>
          <a:p>
            <a:pPr>
              <a:defRPr/>
            </a:pPr>
            <a:r>
              <a:rPr lang="ru-RU" sz="1400" dirty="0" smtClean="0">
                <a:latin typeface="Arial Black" pitchFamily="34" charset="0"/>
              </a:rPr>
              <a:t>1) </a:t>
            </a:r>
            <a:r>
              <a:rPr lang="en-US" sz="1400" dirty="0" smtClean="0">
                <a:latin typeface="Arial Black" pitchFamily="34" charset="0"/>
              </a:rPr>
              <a:t>CH3– CH – CH – CH3  </a:t>
            </a:r>
            <a:r>
              <a:rPr lang="ru-RU" sz="1400" dirty="0" smtClean="0">
                <a:latin typeface="Arial Black" pitchFamily="34" charset="0"/>
              </a:rPr>
              <a:t>                     2 </a:t>
            </a:r>
            <a:r>
              <a:rPr lang="en-US" sz="1400" dirty="0" smtClean="0">
                <a:latin typeface="Arial Black" pitchFamily="34" charset="0"/>
              </a:rPr>
              <a:t>) CH2= CH – CH – CH3</a:t>
            </a:r>
            <a:endParaRPr lang="ru-RU" sz="1400" dirty="0" smtClean="0">
              <a:latin typeface="Arial Black" pitchFamily="34" charset="0"/>
            </a:endParaRPr>
          </a:p>
          <a:p>
            <a:pPr>
              <a:defRPr/>
            </a:pPr>
            <a:r>
              <a:rPr lang="ru-RU" sz="1400" dirty="0" smtClean="0">
                <a:latin typeface="Arial Black" pitchFamily="34" charset="0"/>
              </a:rPr>
              <a:t>              </a:t>
            </a:r>
            <a:r>
              <a:rPr lang="en-US" sz="1400" dirty="0" smtClean="0">
                <a:latin typeface="Arial Black" pitchFamily="34" charset="0"/>
              </a:rPr>
              <a:t>|      </a:t>
            </a:r>
            <a:r>
              <a:rPr lang="ru-RU" sz="1400" dirty="0" smtClean="0">
                <a:latin typeface="Arial Black" pitchFamily="34" charset="0"/>
              </a:rPr>
              <a:t> </a:t>
            </a:r>
            <a:r>
              <a:rPr lang="en-US" sz="1400" dirty="0" smtClean="0">
                <a:latin typeface="Arial Black" pitchFamily="34" charset="0"/>
              </a:rPr>
              <a:t> | </a:t>
            </a:r>
            <a:r>
              <a:rPr lang="ru-RU" sz="1400" dirty="0" smtClean="0">
                <a:latin typeface="Arial Black" pitchFamily="34" charset="0"/>
              </a:rPr>
              <a:t>                                                            </a:t>
            </a:r>
            <a:r>
              <a:rPr lang="en-US" sz="1400" dirty="0" smtClean="0">
                <a:latin typeface="Arial Black" pitchFamily="34" charset="0"/>
              </a:rPr>
              <a:t>|</a:t>
            </a:r>
            <a:endParaRPr lang="ru-RU" sz="1400" dirty="0" smtClean="0">
              <a:latin typeface="Arial Black" pitchFamily="34" charset="0"/>
            </a:endParaRPr>
          </a:p>
          <a:p>
            <a:pPr>
              <a:defRPr/>
            </a:pPr>
            <a:r>
              <a:rPr lang="ru-RU" sz="1400" dirty="0" smtClean="0">
                <a:latin typeface="Arial Black" pitchFamily="34" charset="0"/>
              </a:rPr>
              <a:t>             </a:t>
            </a:r>
            <a:r>
              <a:rPr lang="en-US" sz="1400" dirty="0" smtClean="0">
                <a:latin typeface="Arial Black" pitchFamily="34" charset="0"/>
              </a:rPr>
              <a:t>CH3</a:t>
            </a:r>
            <a:r>
              <a:rPr lang="ru-RU" sz="1400" dirty="0" smtClean="0">
                <a:latin typeface="Arial Black" pitchFamily="34" charset="0"/>
              </a:rPr>
              <a:t>   </a:t>
            </a:r>
            <a:r>
              <a:rPr lang="en-US" sz="1400" dirty="0" smtClean="0">
                <a:latin typeface="Arial Black" pitchFamily="34" charset="0"/>
              </a:rPr>
              <a:t>CH3    </a:t>
            </a:r>
            <a:r>
              <a:rPr lang="ru-RU" sz="1400" dirty="0" smtClean="0">
                <a:latin typeface="Arial Black" pitchFamily="34" charset="0"/>
              </a:rPr>
              <a:t>                                                </a:t>
            </a:r>
            <a:r>
              <a:rPr lang="en-US" sz="1400" dirty="0" smtClean="0">
                <a:latin typeface="Arial Black" pitchFamily="34" charset="0"/>
              </a:rPr>
              <a:t>C2H5</a:t>
            </a:r>
            <a:endParaRPr lang="ru-RU" sz="1400" dirty="0" smtClean="0">
              <a:latin typeface="Arial Black" pitchFamily="34" charset="0"/>
            </a:endParaRPr>
          </a:p>
          <a:p>
            <a:pPr>
              <a:defRPr/>
            </a:pPr>
            <a:r>
              <a:rPr lang="ru-RU" sz="1400" dirty="0" smtClean="0">
                <a:latin typeface="Arial Black" pitchFamily="34" charset="0"/>
              </a:rPr>
              <a:t>8</a:t>
            </a:r>
            <a:r>
              <a:rPr lang="ru-RU" sz="1400" u="sng" dirty="0" smtClean="0">
                <a:latin typeface="Arial Black" pitchFamily="34" charset="0"/>
              </a:rPr>
              <a:t>. напишите структурные формулы веществ:</a:t>
            </a:r>
          </a:p>
          <a:p>
            <a:pPr>
              <a:buFontTx/>
              <a:buNone/>
              <a:defRPr/>
            </a:pPr>
            <a:r>
              <a:rPr lang="ru-RU" sz="1400" dirty="0" smtClean="0">
                <a:latin typeface="Arial Black" pitchFamily="34" charset="0"/>
              </a:rPr>
              <a:t>    1)  2-метилпентен-2                               3)  3,4,4-триметилпентина-1</a:t>
            </a:r>
          </a:p>
          <a:p>
            <a:pPr>
              <a:buFontTx/>
              <a:buNone/>
              <a:defRPr/>
            </a:pPr>
            <a:r>
              <a:rPr lang="ru-RU" sz="1400" dirty="0" smtClean="0">
                <a:latin typeface="Arial Black" pitchFamily="34" charset="0"/>
              </a:rPr>
              <a:t>     2)  </a:t>
            </a:r>
            <a:r>
              <a:rPr lang="ru-RU" sz="1400" i="1" dirty="0" smtClean="0">
                <a:latin typeface="Arial Black" pitchFamily="34" charset="0"/>
              </a:rPr>
              <a:t>2</a:t>
            </a:r>
            <a:r>
              <a:rPr lang="ru-RU" sz="1400" dirty="0" smtClean="0">
                <a:latin typeface="Arial Black" pitchFamily="34" charset="0"/>
              </a:rPr>
              <a:t>.3-диметилбутен-1                           4)  2-метил-4этилгептен-2</a:t>
            </a:r>
          </a:p>
          <a:p>
            <a:pPr>
              <a:defRPr/>
            </a:pPr>
            <a:r>
              <a:rPr lang="ru-RU" sz="1400" dirty="0" smtClean="0">
                <a:latin typeface="Arial Black" pitchFamily="34" charset="0"/>
              </a:rPr>
              <a:t> </a:t>
            </a:r>
          </a:p>
          <a:p>
            <a:pPr>
              <a:defRPr/>
            </a:pPr>
            <a:r>
              <a:rPr lang="ru-RU" sz="1400" dirty="0" smtClean="0">
                <a:latin typeface="Arial Black" pitchFamily="34" charset="0"/>
              </a:rPr>
              <a:t>9. Проверьте названия веществ, исправьте, если требуется.</a:t>
            </a:r>
          </a:p>
          <a:p>
            <a:pPr>
              <a:defRPr/>
            </a:pPr>
            <a:r>
              <a:rPr lang="ru-RU" sz="1400" dirty="0" smtClean="0"/>
              <a:t>                          </a:t>
            </a:r>
            <a:endParaRPr lang="ru-RU" sz="1400" dirty="0" smtClean="0">
              <a:latin typeface="Arial Black" pitchFamily="34" charset="0"/>
            </a:endParaRPr>
          </a:p>
          <a:p>
            <a:pPr>
              <a:defRPr/>
            </a:pPr>
            <a:r>
              <a:rPr lang="en-US" sz="1400" dirty="0" smtClean="0">
                <a:latin typeface="Arial Black" pitchFamily="34" charset="0"/>
              </a:rPr>
              <a:t>CH</a:t>
            </a:r>
            <a:r>
              <a:rPr lang="ru-RU" sz="1400" baseline="-25000" dirty="0" smtClean="0">
                <a:latin typeface="Arial Black" pitchFamily="34" charset="0"/>
              </a:rPr>
              <a:t>3</a:t>
            </a:r>
            <a:r>
              <a:rPr lang="en-US" sz="1400" dirty="0" smtClean="0">
                <a:latin typeface="Arial Black" pitchFamily="34" charset="0"/>
              </a:rPr>
              <a:t>— CH</a:t>
            </a:r>
            <a:r>
              <a:rPr lang="ru-RU" sz="1400" baseline="-25000" dirty="0" smtClean="0">
                <a:latin typeface="Arial Black" pitchFamily="34" charset="0"/>
              </a:rPr>
              <a:t>2</a:t>
            </a:r>
            <a:r>
              <a:rPr lang="en-US" sz="1400" dirty="0" smtClean="0">
                <a:latin typeface="Arial Black" pitchFamily="34" charset="0"/>
              </a:rPr>
              <a:t>—</a:t>
            </a:r>
            <a:r>
              <a:rPr lang="en-US" sz="1400" baseline="-25000" dirty="0" smtClean="0">
                <a:latin typeface="Arial Black" pitchFamily="34" charset="0"/>
              </a:rPr>
              <a:t> </a:t>
            </a:r>
            <a:r>
              <a:rPr lang="en-US" sz="1400" dirty="0" smtClean="0">
                <a:latin typeface="Arial Black" pitchFamily="34" charset="0"/>
              </a:rPr>
              <a:t>C</a:t>
            </a:r>
            <a:r>
              <a:rPr lang="en-US" sz="1400" baseline="-25000" dirty="0" smtClean="0">
                <a:latin typeface="Arial Black" pitchFamily="34" charset="0"/>
              </a:rPr>
              <a:t> </a:t>
            </a:r>
            <a:r>
              <a:rPr lang="en-US" sz="1400" dirty="0" smtClean="0">
                <a:latin typeface="Arial Black" pitchFamily="34" charset="0"/>
              </a:rPr>
              <a:t>= C</a:t>
            </a:r>
            <a:r>
              <a:rPr lang="ru-RU" sz="1400" dirty="0" smtClean="0">
                <a:latin typeface="Arial Black" pitchFamily="34" charset="0"/>
              </a:rPr>
              <a:t>Н</a:t>
            </a:r>
            <a:r>
              <a:rPr lang="ru-RU" sz="1400" baseline="-25000" dirty="0" smtClean="0">
                <a:latin typeface="Arial Black" pitchFamily="34" charset="0"/>
              </a:rPr>
              <a:t>2</a:t>
            </a:r>
            <a:r>
              <a:rPr lang="en-US" sz="1400" baseline="-25000" dirty="0" smtClean="0">
                <a:latin typeface="Arial Black" pitchFamily="34" charset="0"/>
              </a:rPr>
              <a:t>  </a:t>
            </a:r>
            <a:r>
              <a:rPr lang="ru-RU" sz="1400" baseline="-25000" dirty="0" smtClean="0">
                <a:latin typeface="Arial Black" pitchFamily="34" charset="0"/>
              </a:rPr>
              <a:t>                                                                            </a:t>
            </a:r>
            <a:r>
              <a:rPr lang="ru-RU" sz="1400" dirty="0" smtClean="0">
                <a:latin typeface="Arial Black" pitchFamily="34" charset="0"/>
              </a:rPr>
              <a:t> </a:t>
            </a:r>
          </a:p>
          <a:p>
            <a:pPr>
              <a:buFontTx/>
              <a:buNone/>
              <a:defRPr/>
            </a:pPr>
            <a:r>
              <a:rPr lang="ru-RU" sz="1400" dirty="0" smtClean="0">
                <a:latin typeface="Arial Black" pitchFamily="34" charset="0"/>
              </a:rPr>
              <a:t>                                     </a:t>
            </a:r>
            <a:r>
              <a:rPr lang="ru-RU" sz="1400" dirty="0" smtClean="0"/>
              <a:t>                                                 </a:t>
            </a:r>
            <a:r>
              <a:rPr lang="en-US" sz="1400" dirty="0" smtClean="0"/>
              <a:t> </a:t>
            </a:r>
            <a:r>
              <a:rPr lang="ru-RU" sz="1400" dirty="0" smtClean="0"/>
              <a:t>                               </a:t>
            </a:r>
            <a:r>
              <a:rPr lang="en-US" sz="1400" dirty="0" smtClean="0"/>
              <a:t>   </a:t>
            </a:r>
            <a:r>
              <a:rPr lang="en-US" sz="1400" dirty="0" smtClean="0">
                <a:latin typeface="Arial Black" pitchFamily="34" charset="0"/>
              </a:rPr>
              <a:t>CH</a:t>
            </a:r>
            <a:r>
              <a:rPr lang="en-US" sz="1400" baseline="-25000" dirty="0" smtClean="0">
                <a:latin typeface="Arial Black" pitchFamily="34" charset="0"/>
              </a:rPr>
              <a:t>3 </a:t>
            </a:r>
            <a:r>
              <a:rPr lang="en-US" sz="1400" dirty="0" smtClean="0">
                <a:latin typeface="Arial Black" pitchFamily="34" charset="0"/>
              </a:rPr>
              <a:t> — C = C</a:t>
            </a:r>
            <a:r>
              <a:rPr lang="ru-RU" sz="1400" dirty="0" smtClean="0">
                <a:latin typeface="Arial Black" pitchFamily="34" charset="0"/>
              </a:rPr>
              <a:t>Н</a:t>
            </a:r>
            <a:r>
              <a:rPr lang="en-US" sz="1400" dirty="0" smtClean="0">
                <a:latin typeface="Arial Black" pitchFamily="34" charset="0"/>
              </a:rPr>
              <a:t> —CH</a:t>
            </a:r>
            <a:r>
              <a:rPr lang="en-US" sz="1400" baseline="-25000" dirty="0" smtClean="0">
                <a:latin typeface="Arial Black" pitchFamily="34" charset="0"/>
              </a:rPr>
              <a:t>3</a:t>
            </a:r>
            <a:endParaRPr lang="ru-RU" sz="1400" dirty="0" smtClean="0">
              <a:latin typeface="Arial Black" pitchFamily="34" charset="0"/>
            </a:endParaRPr>
          </a:p>
          <a:p>
            <a:pPr>
              <a:defRPr/>
            </a:pPr>
            <a:r>
              <a:rPr lang="en-US" sz="1400" dirty="0" smtClean="0">
                <a:latin typeface="Arial Black" pitchFamily="34" charset="0"/>
              </a:rPr>
              <a:t>       </a:t>
            </a:r>
            <a:r>
              <a:rPr lang="ru-RU" sz="1400" dirty="0" smtClean="0">
                <a:latin typeface="Arial Black" pitchFamily="34" charset="0"/>
              </a:rPr>
              <a:t>              │ </a:t>
            </a:r>
            <a:r>
              <a:rPr lang="ru-RU" sz="1400" baseline="-25000" dirty="0" smtClean="0">
                <a:latin typeface="Arial Black" pitchFamily="34" charset="0"/>
              </a:rPr>
              <a:t>    </a:t>
            </a:r>
            <a:endParaRPr lang="ru-RU" sz="1400" dirty="0" smtClean="0">
              <a:latin typeface="Arial Black" pitchFamily="34" charset="0"/>
            </a:endParaRPr>
          </a:p>
          <a:p>
            <a:pPr>
              <a:defRPr/>
            </a:pPr>
            <a:r>
              <a:rPr lang="ru-RU" sz="1400" dirty="0" smtClean="0">
                <a:latin typeface="Arial Black" pitchFamily="34" charset="0"/>
              </a:rPr>
              <a:t>                    СН3                                                                              │               │</a:t>
            </a:r>
          </a:p>
          <a:p>
            <a:pPr>
              <a:defRPr/>
            </a:pPr>
            <a:r>
              <a:rPr lang="ru-RU" sz="1400" dirty="0" smtClean="0">
                <a:latin typeface="Arial Black" pitchFamily="34" charset="0"/>
              </a:rPr>
              <a:t>      2метил  бутен -1                                                                        </a:t>
            </a:r>
            <a:r>
              <a:rPr lang="en-US" sz="1400" dirty="0" smtClean="0">
                <a:latin typeface="Arial Black" pitchFamily="34" charset="0"/>
              </a:rPr>
              <a:t>CH</a:t>
            </a:r>
            <a:r>
              <a:rPr lang="ru-RU" sz="1400" baseline="-25000" dirty="0" smtClean="0">
                <a:latin typeface="Arial Black" pitchFamily="34" charset="0"/>
              </a:rPr>
              <a:t>3                </a:t>
            </a:r>
            <a:r>
              <a:rPr lang="en-US" sz="1400" dirty="0" smtClean="0">
                <a:latin typeface="Arial Black" pitchFamily="34" charset="0"/>
              </a:rPr>
              <a:t>CH</a:t>
            </a:r>
            <a:r>
              <a:rPr lang="ru-RU" sz="1400" baseline="-25000" dirty="0" smtClean="0">
                <a:latin typeface="Arial Black" pitchFamily="34" charset="0"/>
              </a:rPr>
              <a:t>3  2 </a:t>
            </a:r>
            <a:r>
              <a:rPr lang="ru-RU" sz="1400" baseline="-25000" dirty="0" err="1" smtClean="0">
                <a:latin typeface="Arial Black" pitchFamily="34" charset="0"/>
              </a:rPr>
              <a:t>метилбутен</a:t>
            </a:r>
            <a:endParaRPr lang="ru-RU" sz="1400" baseline="-25000" dirty="0" smtClean="0">
              <a:latin typeface="Arial Black" pitchFamily="34" charset="0"/>
            </a:endParaRPr>
          </a:p>
          <a:p>
            <a:endParaRPr lang="ru-RU" sz="14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27</TotalTime>
  <Words>1013</Words>
  <Application>Microsoft Office PowerPoint</Application>
  <PresentationFormat>Экран (4:3)</PresentationFormat>
  <Paragraphs>119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Поток</vt:lpstr>
      <vt:lpstr>   Использование технологии укрупнения дидактических единиц на уроках химии. </vt:lpstr>
      <vt:lpstr>Слайд 2</vt:lpstr>
      <vt:lpstr>Слайд 3</vt:lpstr>
      <vt:lpstr>Использование укрупненных дидактических единиц </vt:lpstr>
      <vt:lpstr>Основные этапы работы 1 этап – изучение нового материала</vt:lpstr>
      <vt:lpstr>Слайд 6</vt:lpstr>
      <vt:lpstr>2 этап- закрепление теоретического материала</vt:lpstr>
      <vt:lpstr>Конспект к уроку «Строение углеводородов. (семинар)</vt:lpstr>
      <vt:lpstr>«Номенклатура углеводородов»</vt:lpstr>
      <vt:lpstr>  Конспект урока « Химические свойства углеводородов»  (семинар). </vt:lpstr>
      <vt:lpstr>3 этап    работы  – самореализация</vt:lpstr>
      <vt:lpstr>Слайд 12</vt:lpstr>
      <vt:lpstr>4 этап работы - контрольная работа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Использование технологии укрупнения дидактических единиц на уроках химии.</dc:title>
  <dc:creator>Пользователь</dc:creator>
  <cp:lastModifiedBy>Пользователь</cp:lastModifiedBy>
  <cp:revision>3</cp:revision>
  <dcterms:created xsi:type="dcterms:W3CDTF">2016-01-07T19:33:24Z</dcterms:created>
  <dcterms:modified xsi:type="dcterms:W3CDTF">2016-01-07T20:01:04Z</dcterms:modified>
</cp:coreProperties>
</file>