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5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E57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900igr.net/datas/literatura/Gabdulla-Tukaj/0015-015-Gabdulla-Tukaj.jpg" TargetMode="External"/><Relationship Id="rId7" Type="http://schemas.openxmlformats.org/officeDocument/2006/relationships/hyperlink" Target="http://900igr.net/datai/istorija/Teatr-Gretsii/0009-015-V-Tragedijakh-obychno-rasskazyvalos-o-gerojakh-proshlogo-odnako-chasto.pn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61.radikal.ru/i173/1005/b8/4638d258d86f.jpg" TargetMode="External"/><Relationship Id="rId5" Type="http://schemas.openxmlformats.org/officeDocument/2006/relationships/hyperlink" Target="http://www.websib.ru/fio/works/064/group2/kalliopa.gif" TargetMode="External"/><Relationship Id="rId4" Type="http://schemas.openxmlformats.org/officeDocument/2006/relationships/hyperlink" Target="http://remacle.org/bloodwolf/historiens/herodote/erat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image" Target="../media/image5.png"/><Relationship Id="rId12" Type="http://schemas.openxmlformats.org/officeDocument/2006/relationships/slide" Target="slide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slide" Target="slide10.xml"/><Relationship Id="rId5" Type="http://schemas.openxmlformats.org/officeDocument/2006/relationships/image" Target="../media/image3.gif"/><Relationship Id="rId15" Type="http://schemas.openxmlformats.org/officeDocument/2006/relationships/slide" Target="slide7.xml"/><Relationship Id="rId10" Type="http://schemas.openxmlformats.org/officeDocument/2006/relationships/slide" Target="slide12.xml"/><Relationship Id="rId4" Type="http://schemas.openxmlformats.org/officeDocument/2006/relationships/image" Target="../media/image2.jpeg"/><Relationship Id="rId9" Type="http://schemas.openxmlformats.org/officeDocument/2006/relationships/slide" Target="slide6.xml"/><Relationship Id="rId1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15-015-Gabdulla-Tuk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1500166" y="642918"/>
            <a:ext cx="6286544" cy="22860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14480" y="4714884"/>
            <a:ext cx="5500726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0015-015-Gabdulla-Tuk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Рисунок 5" descr="erat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14876" y="2571744"/>
            <a:ext cx="1441583" cy="2085490"/>
          </a:xfrm>
          <a:prstGeom prst="rect">
            <a:avLst/>
          </a:prstGeom>
        </p:spPr>
      </p:pic>
      <p:pic>
        <p:nvPicPr>
          <p:cNvPr id="7" name="Рисунок 6" descr="kalliopa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0364" y="2571744"/>
            <a:ext cx="838200" cy="1981200"/>
          </a:xfrm>
          <a:prstGeom prst="rect">
            <a:avLst/>
          </a:prstGeom>
        </p:spPr>
      </p:pic>
      <p:pic>
        <p:nvPicPr>
          <p:cNvPr id="8" name="Рисунок 7" descr="4638d258d86f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532E3F"/>
              </a:clrFrom>
              <a:clrTo>
                <a:srgbClr val="532E3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4348" y="2571744"/>
            <a:ext cx="1414309" cy="2047868"/>
          </a:xfrm>
          <a:prstGeom prst="rect">
            <a:avLst/>
          </a:prstGeom>
        </p:spPr>
      </p:pic>
      <p:pic>
        <p:nvPicPr>
          <p:cNvPr id="9" name="Рисунок 8" descr="0009-015-V-Tragedijakh-obychno-rasskazyvalos-o-gerojakh-proshlogo-odnako-chasto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29454" y="2571744"/>
            <a:ext cx="1357322" cy="2071702"/>
          </a:xfrm>
          <a:prstGeom prst="rect">
            <a:avLst/>
          </a:prstGeom>
        </p:spPr>
      </p:pic>
      <p:sp>
        <p:nvSpPr>
          <p:cNvPr id="10" name="Скругленный прямоугольник 9"/>
          <p:cNvSpPr/>
          <p:nvPr/>
        </p:nvSpPr>
        <p:spPr>
          <a:xfrm>
            <a:off x="1142976" y="428604"/>
            <a:ext cx="7143800" cy="142876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ИНТЕРАКТИВНАЯ ИГРА </a:t>
            </a:r>
          </a:p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«СРЕДСТВА ВЫРАЗИТЕЛЬНОСТИ»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214546" y="5143512"/>
            <a:ext cx="4857784" cy="114300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Составила Елена Ивановна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Живичкова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учитель русского языка и литературы МБОУ «ООШ № 15 г. Юрга» </a:t>
            </a:r>
          </a:p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Кемеровской области 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15-015-Gabdulla-Tuk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0015-015-Gabdulla-Tuk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Рисунок 3" descr="erat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43504" y="4500570"/>
            <a:ext cx="1441583" cy="2085490"/>
          </a:xfrm>
          <a:prstGeom prst="rect">
            <a:avLst/>
          </a:prstGeom>
        </p:spPr>
      </p:pic>
      <p:pic>
        <p:nvPicPr>
          <p:cNvPr id="5" name="Рисунок 4" descr="kalliopa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8926" y="4572008"/>
            <a:ext cx="838200" cy="1981200"/>
          </a:xfrm>
          <a:prstGeom prst="rect">
            <a:avLst/>
          </a:prstGeom>
        </p:spPr>
      </p:pic>
      <p:pic>
        <p:nvPicPr>
          <p:cNvPr id="6" name="Рисунок 5" descr="4638d258d86f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532E3F"/>
              </a:clrFrom>
              <a:clrTo>
                <a:srgbClr val="532E3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596" y="3571876"/>
            <a:ext cx="1414309" cy="2047868"/>
          </a:xfrm>
          <a:prstGeom prst="rect">
            <a:avLst/>
          </a:prstGeom>
        </p:spPr>
      </p:pic>
      <p:pic>
        <p:nvPicPr>
          <p:cNvPr id="7" name="Рисунок 6" descr="0009-015-V-Tragedijakh-obychno-rasskazyvalos-o-gerojakh-proshlogo-odnako-chasto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86644" y="3500438"/>
            <a:ext cx="1357322" cy="2177681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2928926" y="3143248"/>
            <a:ext cx="3500462" cy="857256"/>
          </a:xfrm>
          <a:prstGeom prst="round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Риторический вопрос  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28596" y="428604"/>
            <a:ext cx="8286808" cy="2143140"/>
          </a:xfrm>
          <a:prstGeom prst="roundRect">
            <a:avLst/>
          </a:prstGeom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1.Этот приём имеет лирико-эмоциональное значение.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0" hangingPunct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Есть утверждение.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0" hangingPunct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3.Он не требует ответа.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Управляющая кнопка: домой 11">
            <a:hlinkClick r:id="rId7" action="ppaction://hlinksldjump" highlightClick="1"/>
          </p:cNvPr>
          <p:cNvSpPr/>
          <p:nvPr/>
        </p:nvSpPr>
        <p:spPr>
          <a:xfrm>
            <a:off x="7429520" y="6000768"/>
            <a:ext cx="1143008" cy="571504"/>
          </a:xfrm>
          <a:prstGeom prst="actionButtonHo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15-015-Gabdulla-Tuk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0015-015-Gabdulla-Tuk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Рисунок 3" descr="erat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43504" y="4500570"/>
            <a:ext cx="1441583" cy="2085490"/>
          </a:xfrm>
          <a:prstGeom prst="rect">
            <a:avLst/>
          </a:prstGeom>
        </p:spPr>
      </p:pic>
      <p:pic>
        <p:nvPicPr>
          <p:cNvPr id="5" name="Рисунок 4" descr="kalliopa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8926" y="4572008"/>
            <a:ext cx="838200" cy="1981200"/>
          </a:xfrm>
          <a:prstGeom prst="rect">
            <a:avLst/>
          </a:prstGeom>
        </p:spPr>
      </p:pic>
      <p:pic>
        <p:nvPicPr>
          <p:cNvPr id="6" name="Рисунок 5" descr="4638d258d86f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532E3F"/>
              </a:clrFrom>
              <a:clrTo>
                <a:srgbClr val="532E3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596" y="3571876"/>
            <a:ext cx="1414309" cy="2047868"/>
          </a:xfrm>
          <a:prstGeom prst="rect">
            <a:avLst/>
          </a:prstGeom>
        </p:spPr>
      </p:pic>
      <p:pic>
        <p:nvPicPr>
          <p:cNvPr id="7" name="Рисунок 6" descr="0009-015-V-Tragedijakh-obychno-rasskazyvalos-o-gerojakh-proshlogo-odnako-chasto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86644" y="3500438"/>
            <a:ext cx="1357322" cy="2177681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2786050" y="3429000"/>
            <a:ext cx="3500462" cy="857256"/>
          </a:xfrm>
          <a:prstGeom prst="round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Оксюморон 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28596" y="428604"/>
            <a:ext cx="8358246" cy="2500330"/>
          </a:xfrm>
          <a:prstGeom prst="roundRect">
            <a:avLst/>
          </a:prstGeom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Приём, который способствует изображению человека, предмета в их внутренних противоречиях.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0" hangingPunct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Образно раскрывает противоречивую сущность.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0" hangingPunct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Соединение несовместимого.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Управляющая кнопка: домой 11">
            <a:hlinkClick r:id="rId7" action="ppaction://hlinksldjump" highlightClick="1"/>
          </p:cNvPr>
          <p:cNvSpPr/>
          <p:nvPr/>
        </p:nvSpPr>
        <p:spPr>
          <a:xfrm>
            <a:off x="7429520" y="6000768"/>
            <a:ext cx="1143008" cy="571504"/>
          </a:xfrm>
          <a:prstGeom prst="actionButtonHo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15-015-Gabdulla-Tuk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0015-015-Gabdulla-Tuk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Рисунок 3" descr="erat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43504" y="4500570"/>
            <a:ext cx="1441583" cy="2085490"/>
          </a:xfrm>
          <a:prstGeom prst="rect">
            <a:avLst/>
          </a:prstGeom>
        </p:spPr>
      </p:pic>
      <p:pic>
        <p:nvPicPr>
          <p:cNvPr id="5" name="Рисунок 4" descr="kalliopa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8926" y="4572008"/>
            <a:ext cx="838200" cy="1981200"/>
          </a:xfrm>
          <a:prstGeom prst="rect">
            <a:avLst/>
          </a:prstGeom>
        </p:spPr>
      </p:pic>
      <p:pic>
        <p:nvPicPr>
          <p:cNvPr id="6" name="Рисунок 5" descr="4638d258d86f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532E3F"/>
              </a:clrFrom>
              <a:clrTo>
                <a:srgbClr val="532E3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596" y="3571876"/>
            <a:ext cx="1414309" cy="2047868"/>
          </a:xfrm>
          <a:prstGeom prst="rect">
            <a:avLst/>
          </a:prstGeom>
        </p:spPr>
      </p:pic>
      <p:pic>
        <p:nvPicPr>
          <p:cNvPr id="7" name="Рисунок 6" descr="0009-015-V-Tragedijakh-obychno-rasskazyvalos-o-gerojakh-proshlogo-odnako-chasto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86644" y="3500438"/>
            <a:ext cx="1357322" cy="2177681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2928926" y="3214686"/>
            <a:ext cx="3500462" cy="857256"/>
          </a:xfrm>
          <a:prstGeom prst="round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Сравнение 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8286808" cy="2214578"/>
          </a:xfrm>
          <a:prstGeom prst="roundRect">
            <a:avLst/>
          </a:prstGeom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Этот прием может быть развёрнутым, разветвлённым.</a:t>
            </a:r>
          </a:p>
          <a:p>
            <a:pPr algn="ctr" eaLnBrk="0" hangingPunct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Образное выражение.</a:t>
            </a:r>
          </a:p>
          <a:p>
            <a:pPr algn="ctr" eaLnBrk="0" hangingPunct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Сопоставление одного предмета с другим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/>
          </a:p>
        </p:txBody>
      </p:sp>
      <p:sp>
        <p:nvSpPr>
          <p:cNvPr id="12" name="Управляющая кнопка: домой 11">
            <a:hlinkClick r:id="rId7" action="ppaction://hlinksldjump" highlightClick="1"/>
          </p:cNvPr>
          <p:cNvSpPr/>
          <p:nvPr/>
        </p:nvSpPr>
        <p:spPr>
          <a:xfrm>
            <a:off x="7429520" y="6000768"/>
            <a:ext cx="1143008" cy="571504"/>
          </a:xfrm>
          <a:prstGeom prst="actionButtonHo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015-015-Gabdulla-Tuk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57158" y="1571611"/>
            <a:ext cx="835824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http://900igr.net/datas/literatura/Gabdulla-Tukaj/0015-015-Gabdulla-Tukaj.jpg</a:t>
            </a:r>
            <a:r>
              <a:rPr lang="ru-RU" dirty="0" smtClean="0"/>
              <a:t> фон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http://remacle.org/bloodwolf/historiens/herodote/erat.jpg</a:t>
            </a:r>
            <a:r>
              <a:rPr lang="ru-RU" dirty="0" smtClean="0"/>
              <a:t> </a:t>
            </a:r>
            <a:r>
              <a:rPr lang="ru-RU" dirty="0" err="1" smtClean="0"/>
              <a:t>Эвтерпа</a:t>
            </a:r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http://www.websib.ru/fio/works/064/group2/kalliopa.gif</a:t>
            </a:r>
            <a:r>
              <a:rPr lang="ru-RU" dirty="0" smtClean="0"/>
              <a:t> Каллиопа </a:t>
            </a:r>
            <a:r>
              <a:rPr lang="en-US" dirty="0" smtClean="0">
                <a:hlinkClick r:id="rId6"/>
              </a:rPr>
              <a:t>http://s61.radikal.ru/i173/1005/b8/4638d258d86f.jpg</a:t>
            </a:r>
            <a:r>
              <a:rPr lang="ru-RU" dirty="0" smtClean="0"/>
              <a:t> Муза</a:t>
            </a:r>
            <a:r>
              <a:rPr lang="en-US" dirty="0" smtClean="0"/>
              <a:t> </a:t>
            </a:r>
            <a:r>
              <a:rPr lang="en-US" dirty="0" smtClean="0">
                <a:hlinkClick r:id="rId7"/>
              </a:rPr>
              <a:t>http://900igr.net/datai/istorija/Teatr-Gretsii/0009-015-V-Tragedijakh-obychno-rasskazyvalos-o-gerojakh-proshlogo-odnako-chasto.png</a:t>
            </a:r>
            <a:r>
              <a:rPr lang="ru-RU" dirty="0" smtClean="0"/>
              <a:t> Мельпомена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857356" y="642918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Использованные ресурсы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15-015-Gabdulla-Tuk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428596" y="642918"/>
            <a:ext cx="8286808" cy="550072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 игры</a:t>
            </a:r>
          </a:p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Игра проводится по типу «Крестики-нолики»: </a:t>
            </a:r>
          </a:p>
          <a:p>
            <a:pPr algn="ctr"/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AutoNum type="arabicPeriod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  или группа обучающихся делится на две команды</a:t>
            </a:r>
          </a:p>
          <a:p>
            <a:pPr marL="457200" indent="-457200"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 «Крестики» и «Нолики»);</a:t>
            </a:r>
          </a:p>
          <a:p>
            <a:pPr marL="342900" indent="-342900" algn="ctr">
              <a:buAutoNum type="arabicPeriod" startAt="2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Разыгрывается право первого вопроса;</a:t>
            </a:r>
          </a:p>
          <a:p>
            <a:pPr marL="342900" indent="-342900" algn="ctr">
              <a:buAutoNum type="arabicPeriod" startAt="2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Одна из команд выбирает сектор, нажимая на который  команда получает вопрос;</a:t>
            </a:r>
          </a:p>
          <a:p>
            <a:pPr marL="342900" indent="-342900" algn="ctr">
              <a:buAutoNum type="arabicPeriod" startAt="2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Команде даются три подсказки, после которых должен последовать ответ (здесь он появляется по щелчку);</a:t>
            </a:r>
          </a:p>
          <a:p>
            <a:pPr marL="342900" indent="-342900" algn="ctr">
              <a:buAutoNum type="arabicPeriod" startAt="2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случае неверного варианта право  на ответ переходит команде соперника;</a:t>
            </a:r>
          </a:p>
          <a:p>
            <a:pPr marL="342900" indent="-342900" algn="ctr">
              <a:buAutoNum type="arabicPeriod" startAt="2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каждой команды первыми составить свой ряд.</a:t>
            </a:r>
          </a:p>
          <a:p>
            <a:pPr marL="342900" indent="-342900" algn="ctr">
              <a:buAutoNum type="arabicPeriod" startAt="2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P.S.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Так как игра составлена на тему «Средства выразительности», я сочла уместным присутствие на каждом слайде изображений древних богинь, имеющих отношение к литературе вообще и к родам литературы в частности.</a:t>
            </a:r>
          </a:p>
          <a:p>
            <a:pPr marL="342900" indent="-342900" algn="ctr">
              <a:buAutoNum type="arabicPeriod" startAt="2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15-015-Gabdulla-Tuk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23" name="Группа 22"/>
          <p:cNvGrpSpPr/>
          <p:nvPr/>
        </p:nvGrpSpPr>
        <p:grpSpPr>
          <a:xfrm>
            <a:off x="571472" y="785794"/>
            <a:ext cx="8143932" cy="3571900"/>
            <a:chOff x="857224" y="714356"/>
            <a:chExt cx="7286676" cy="3429024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857224" y="714356"/>
              <a:ext cx="2428892" cy="1143008"/>
            </a:xfrm>
            <a:prstGeom prst="roundRect">
              <a:avLst/>
            </a:prstGeom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divot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solidFill>
                    <a:schemeClr val="accent3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hlinkClick r:id="rId3" action="ppaction://hlinksldjump"/>
                </a:rPr>
                <a:t>СВ 1</a:t>
              </a:r>
              <a:r>
                <a:rPr lang="ru-RU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4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3286116" y="714356"/>
              <a:ext cx="2428892" cy="1143008"/>
            </a:xfrm>
            <a:prstGeom prst="roundRect">
              <a:avLst/>
            </a:prstGeom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divot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5715008" y="714356"/>
              <a:ext cx="2428892" cy="1143008"/>
            </a:xfrm>
            <a:prstGeom prst="roundRect">
              <a:avLst/>
            </a:prstGeom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divot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857224" y="1857364"/>
              <a:ext cx="2428892" cy="1143008"/>
            </a:xfrm>
            <a:prstGeom prst="roundRect">
              <a:avLst/>
            </a:prstGeom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divot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3286116" y="1857364"/>
              <a:ext cx="2428892" cy="1143008"/>
            </a:xfrm>
            <a:prstGeom prst="roundRect">
              <a:avLst/>
            </a:prstGeom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divot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5715008" y="1857364"/>
              <a:ext cx="2428892" cy="1143008"/>
            </a:xfrm>
            <a:prstGeom prst="roundRect">
              <a:avLst/>
            </a:prstGeom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divot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857224" y="3000372"/>
              <a:ext cx="2428892" cy="1143008"/>
            </a:xfrm>
            <a:prstGeom prst="roundRect">
              <a:avLst/>
            </a:prstGeom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divot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3286116" y="3000372"/>
              <a:ext cx="2428892" cy="1143008"/>
            </a:xfrm>
            <a:prstGeom prst="roundRect">
              <a:avLst/>
            </a:prstGeom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divot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5715008" y="3000372"/>
              <a:ext cx="2428892" cy="1143008"/>
            </a:xfrm>
            <a:prstGeom prst="roundRect">
              <a:avLst/>
            </a:prstGeom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divot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9" name="Рисунок 18" descr="erat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29190" y="4572008"/>
            <a:ext cx="1441583" cy="2085490"/>
          </a:xfrm>
          <a:prstGeom prst="rect">
            <a:avLst/>
          </a:prstGeom>
        </p:spPr>
      </p:pic>
      <p:pic>
        <p:nvPicPr>
          <p:cNvPr id="20" name="Рисунок 19" descr="kalliopa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1802" y="4572008"/>
            <a:ext cx="838200" cy="1981200"/>
          </a:xfrm>
          <a:prstGeom prst="rect">
            <a:avLst/>
          </a:prstGeom>
        </p:spPr>
      </p:pic>
      <p:pic>
        <p:nvPicPr>
          <p:cNvPr id="21" name="Рисунок 20" descr="4638d258d86f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532E3F"/>
              </a:clrFrom>
              <a:clrTo>
                <a:srgbClr val="532E3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5786" y="4572008"/>
            <a:ext cx="1414309" cy="2047868"/>
          </a:xfrm>
          <a:prstGeom prst="rect">
            <a:avLst/>
          </a:prstGeom>
        </p:spPr>
      </p:pic>
      <p:pic>
        <p:nvPicPr>
          <p:cNvPr id="22" name="Рисунок 21" descr="0009-015-V-Tragedijakh-obychno-rasskazyvalos-o-gerojakh-proshlogo-odnako-chasto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15206" y="4429132"/>
            <a:ext cx="1428760" cy="2292296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3857620" y="3244334"/>
            <a:ext cx="15001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СВ 1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429388" y="1071546"/>
            <a:ext cx="17859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СВ 1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572264" y="3244334"/>
            <a:ext cx="15716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СВ 1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 flipH="1">
            <a:off x="928662" y="3244334"/>
            <a:ext cx="18573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11" action="ppaction://hlinksldjump"/>
              </a:rPr>
              <a:t>СВ 1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786182" y="2071678"/>
            <a:ext cx="13573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12" action="ppaction://hlinksldjump"/>
              </a:rPr>
              <a:t>СВ 1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429388" y="2071678"/>
            <a:ext cx="17859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13" action="ppaction://hlinksldjump"/>
              </a:rPr>
              <a:t>СВ 1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571868" y="1071546"/>
            <a:ext cx="18573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14" action="ppaction://hlinksldjump"/>
              </a:rPr>
              <a:t>СВ 1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000100" y="2071678"/>
            <a:ext cx="16430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15" action="ppaction://hlinksldjump"/>
              </a:rPr>
              <a:t>СВ 1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15-015-Gabdulla-Tuk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Рисунок 7" descr="0015-015-Gabdulla-Tuk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Рисунок 8" descr="erat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43504" y="4500570"/>
            <a:ext cx="1441583" cy="2085490"/>
          </a:xfrm>
          <a:prstGeom prst="rect">
            <a:avLst/>
          </a:prstGeom>
        </p:spPr>
      </p:pic>
      <p:pic>
        <p:nvPicPr>
          <p:cNvPr id="10" name="Рисунок 9" descr="kalliopa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0364" y="4572008"/>
            <a:ext cx="838200" cy="1981200"/>
          </a:xfrm>
          <a:prstGeom prst="rect">
            <a:avLst/>
          </a:prstGeom>
        </p:spPr>
      </p:pic>
      <p:pic>
        <p:nvPicPr>
          <p:cNvPr id="11" name="Рисунок 10" descr="4638d258d86f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532E3F"/>
              </a:clrFrom>
              <a:clrTo>
                <a:srgbClr val="532E3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034" y="3571876"/>
            <a:ext cx="1414309" cy="2047868"/>
          </a:xfrm>
          <a:prstGeom prst="rect">
            <a:avLst/>
          </a:prstGeom>
        </p:spPr>
      </p:pic>
      <p:pic>
        <p:nvPicPr>
          <p:cNvPr id="12" name="Рисунок 11" descr="0009-015-V-Tragedijakh-obychno-rasskazyvalos-o-gerojakh-proshlogo-odnako-chasto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86644" y="3500438"/>
            <a:ext cx="1357322" cy="2177681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285720" y="714356"/>
            <a:ext cx="8501122" cy="2286016"/>
          </a:xfrm>
          <a:prstGeom prst="roundRect">
            <a:avLst/>
          </a:prstGeom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Это понятие индивидуализирует явление.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0" hangingPunct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Определение, поясняющее какое-либо понятие. 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0" hangingPunct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Образное определение, выраженное прилагательным.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00364" y="3429000"/>
            <a:ext cx="3286148" cy="642942"/>
          </a:xfrm>
          <a:prstGeom prst="round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Эпитет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Управляющая кнопка: домой 18">
            <a:hlinkClick r:id="rId7" action="ppaction://hlinksldjump" highlightClick="1"/>
          </p:cNvPr>
          <p:cNvSpPr/>
          <p:nvPr/>
        </p:nvSpPr>
        <p:spPr>
          <a:xfrm>
            <a:off x="7429520" y="6000768"/>
            <a:ext cx="1143008" cy="571504"/>
          </a:xfrm>
          <a:prstGeom prst="actionButtonHo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15-015-Gabdulla-Tuk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500034" y="357166"/>
            <a:ext cx="8143932" cy="2928958"/>
          </a:xfrm>
          <a:prstGeom prst="roundRect">
            <a:avLst/>
          </a:prstGeom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Поэтический образ.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0" hangingPunct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Частое использование у Есенина.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0" hangingPunct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Понятия изображаются </a:t>
            </a:r>
          </a:p>
          <a:p>
            <a:pPr algn="ctr" eaLnBrk="0" hangingPunct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как живые существа.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0015-015-Gabdulla-Tuk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erat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43504" y="4500570"/>
            <a:ext cx="1441583" cy="2085490"/>
          </a:xfrm>
          <a:prstGeom prst="rect">
            <a:avLst/>
          </a:prstGeom>
        </p:spPr>
      </p:pic>
      <p:pic>
        <p:nvPicPr>
          <p:cNvPr id="6" name="Рисунок 5" descr="kalliopa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8926" y="4572008"/>
            <a:ext cx="838200" cy="1981200"/>
          </a:xfrm>
          <a:prstGeom prst="rect">
            <a:avLst/>
          </a:prstGeom>
        </p:spPr>
      </p:pic>
      <p:pic>
        <p:nvPicPr>
          <p:cNvPr id="7" name="Рисунок 6" descr="4638d258d86f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532E3F"/>
              </a:clrFrom>
              <a:clrTo>
                <a:srgbClr val="532E3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596" y="3571876"/>
            <a:ext cx="1414309" cy="2047868"/>
          </a:xfrm>
          <a:prstGeom prst="rect">
            <a:avLst/>
          </a:prstGeom>
        </p:spPr>
      </p:pic>
      <p:pic>
        <p:nvPicPr>
          <p:cNvPr id="8" name="Рисунок 7" descr="0009-015-V-Tragedijakh-obychno-rasskazyvalos-o-gerojakh-proshlogo-odnako-chasto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86644" y="3500438"/>
            <a:ext cx="1357322" cy="2177681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85720" y="642918"/>
            <a:ext cx="8429684" cy="2224102"/>
          </a:xfrm>
          <a:prstGeom prst="roundRect">
            <a:avLst/>
          </a:prstGeom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Поэтический образ.</a:t>
            </a:r>
          </a:p>
          <a:p>
            <a:pPr algn="ctr" eaLnBrk="0" hangingPunct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Частое использование у Есенина.</a:t>
            </a:r>
          </a:p>
          <a:p>
            <a:pPr algn="ctr" eaLnBrk="0" hangingPunct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Понятия изображаются </a:t>
            </a:r>
          </a:p>
          <a:p>
            <a:pPr algn="ctr" eaLnBrk="0" hangingPunct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как живые существа.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928926" y="3429000"/>
            <a:ext cx="3286148" cy="642942"/>
          </a:xfrm>
          <a:prstGeom prst="round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Олицетворение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Управляющая кнопка: домой 12">
            <a:hlinkClick r:id="rId7" action="ppaction://hlinksldjump" highlightClick="1"/>
          </p:cNvPr>
          <p:cNvSpPr/>
          <p:nvPr/>
        </p:nvSpPr>
        <p:spPr>
          <a:xfrm>
            <a:off x="7429520" y="6000768"/>
            <a:ext cx="1143008" cy="571504"/>
          </a:xfrm>
          <a:prstGeom prst="actionButtonHo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15-015-Gabdulla-Tuk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214282" y="509566"/>
            <a:ext cx="8715436" cy="2928958"/>
          </a:xfrm>
          <a:prstGeom prst="roundRect">
            <a:avLst/>
          </a:prstGeom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Поэтический образ.</a:t>
            </a:r>
          </a:p>
          <a:p>
            <a:pPr algn="ctr" eaLnBrk="0" hangingPunct="0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Частое использование у Есенина.</a:t>
            </a:r>
          </a:p>
          <a:p>
            <a:pPr algn="ctr" eaLnBrk="0" hangingPunct="0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Понятия изображаются </a:t>
            </a:r>
          </a:p>
          <a:p>
            <a:pPr algn="ctr" eaLnBrk="0" hangingPunct="0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как живые существа.</a:t>
            </a:r>
            <a:endParaRPr lang="ru-RU" sz="32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0015-015-Gabdulla-Tuk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erat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43504" y="4500570"/>
            <a:ext cx="1441583" cy="2085490"/>
          </a:xfrm>
          <a:prstGeom prst="rect">
            <a:avLst/>
          </a:prstGeom>
        </p:spPr>
      </p:pic>
      <p:pic>
        <p:nvPicPr>
          <p:cNvPr id="6" name="Рисунок 5" descr="kalliopa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8926" y="4572008"/>
            <a:ext cx="838200" cy="1981200"/>
          </a:xfrm>
          <a:prstGeom prst="rect">
            <a:avLst/>
          </a:prstGeom>
        </p:spPr>
      </p:pic>
      <p:pic>
        <p:nvPicPr>
          <p:cNvPr id="7" name="Рисунок 6" descr="4638d258d86f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532E3F"/>
              </a:clrFrom>
              <a:clrTo>
                <a:srgbClr val="532E3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596" y="3571876"/>
            <a:ext cx="1414309" cy="2047868"/>
          </a:xfrm>
          <a:prstGeom prst="rect">
            <a:avLst/>
          </a:prstGeom>
        </p:spPr>
      </p:pic>
      <p:pic>
        <p:nvPicPr>
          <p:cNvPr id="8" name="Рисунок 7" descr="0009-015-V-Tragedijakh-obychno-rasskazyvalos-o-gerojakh-proshlogo-odnako-chasto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86644" y="3500438"/>
            <a:ext cx="1357322" cy="2177681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928926" y="3357562"/>
            <a:ext cx="3286148" cy="642942"/>
          </a:xfrm>
          <a:prstGeom prst="round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Аллегория  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28596" y="500042"/>
            <a:ext cx="8215370" cy="2357454"/>
          </a:xfrm>
          <a:prstGeom prst="roundRect">
            <a:avLst/>
          </a:prstGeom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 fontAlgn="base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Используется часто в баснях.</a:t>
            </a:r>
          </a:p>
          <a:p>
            <a:pPr marL="342900" lvl="0" indent="-342900" algn="ctr" fontAlgn="base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2.Выражение чего-нибудь отвлечённого в конкретном образе.</a:t>
            </a:r>
          </a:p>
          <a:p>
            <a:pPr marL="342900" lvl="0" indent="-342900" algn="ctr" fontAlgn="base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Иносказание</a:t>
            </a:r>
          </a:p>
        </p:txBody>
      </p:sp>
      <p:sp>
        <p:nvSpPr>
          <p:cNvPr id="13" name="Управляющая кнопка: домой 12">
            <a:hlinkClick r:id="rId7" action="ppaction://hlinksldjump" highlightClick="1"/>
          </p:cNvPr>
          <p:cNvSpPr/>
          <p:nvPr/>
        </p:nvSpPr>
        <p:spPr>
          <a:xfrm>
            <a:off x="7429520" y="6000768"/>
            <a:ext cx="1143008" cy="571504"/>
          </a:xfrm>
          <a:prstGeom prst="actionButtonHo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15-015-Gabdulla-Tuk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erat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43504" y="4500570"/>
            <a:ext cx="1441583" cy="2085490"/>
          </a:xfrm>
          <a:prstGeom prst="rect">
            <a:avLst/>
          </a:prstGeom>
        </p:spPr>
      </p:pic>
      <p:pic>
        <p:nvPicPr>
          <p:cNvPr id="4" name="Рисунок 3" descr="kalliopa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8926" y="4572008"/>
            <a:ext cx="838200" cy="1981200"/>
          </a:xfrm>
          <a:prstGeom prst="rect">
            <a:avLst/>
          </a:prstGeom>
        </p:spPr>
      </p:pic>
      <p:pic>
        <p:nvPicPr>
          <p:cNvPr id="5" name="Рисунок 4" descr="4638d258d86f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532E3F"/>
              </a:clrFrom>
              <a:clrTo>
                <a:srgbClr val="532E3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596" y="3571876"/>
            <a:ext cx="1414309" cy="2047868"/>
          </a:xfrm>
          <a:prstGeom prst="rect">
            <a:avLst/>
          </a:prstGeom>
        </p:spPr>
      </p:pic>
      <p:pic>
        <p:nvPicPr>
          <p:cNvPr id="6" name="Рисунок 5" descr="0009-015-V-Tragedijakh-obychno-rasskazyvalos-o-gerojakh-proshlogo-odnako-chasto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86644" y="3500438"/>
            <a:ext cx="1357322" cy="2177681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3000364" y="3214686"/>
            <a:ext cx="3286148" cy="642942"/>
          </a:xfrm>
          <a:prstGeom prst="round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Инверсия  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034" y="571480"/>
            <a:ext cx="8143932" cy="2214578"/>
          </a:xfrm>
          <a:prstGeom prst="roundRect">
            <a:avLst/>
          </a:prstGeom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Стилистический приём.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0" hangingPunct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Логическое выделение элементов </a:t>
            </a:r>
          </a:p>
          <a:p>
            <a:pPr algn="ctr" eaLnBrk="0" hangingPunct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высказывания.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0" hangingPunct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Изменение традиционного порядка </a:t>
            </a:r>
          </a:p>
          <a:p>
            <a:pPr algn="ctr" eaLnBrk="0" hangingPunct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слов в предложении.</a:t>
            </a:r>
          </a:p>
        </p:txBody>
      </p:sp>
      <p:sp>
        <p:nvSpPr>
          <p:cNvPr id="11" name="Управляющая кнопка: домой 10">
            <a:hlinkClick r:id="rId7" action="ppaction://hlinksldjump" highlightClick="1"/>
          </p:cNvPr>
          <p:cNvSpPr/>
          <p:nvPr/>
        </p:nvSpPr>
        <p:spPr>
          <a:xfrm>
            <a:off x="7429520" y="6000768"/>
            <a:ext cx="1143008" cy="571504"/>
          </a:xfrm>
          <a:prstGeom prst="actionButtonHo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15-015-Gabdulla-Tuk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erat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43504" y="4500570"/>
            <a:ext cx="1441583" cy="2085490"/>
          </a:xfrm>
          <a:prstGeom prst="rect">
            <a:avLst/>
          </a:prstGeom>
        </p:spPr>
      </p:pic>
      <p:pic>
        <p:nvPicPr>
          <p:cNvPr id="4" name="Рисунок 3" descr="kalliopa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8926" y="4572008"/>
            <a:ext cx="838200" cy="1981200"/>
          </a:xfrm>
          <a:prstGeom prst="rect">
            <a:avLst/>
          </a:prstGeom>
        </p:spPr>
      </p:pic>
      <p:pic>
        <p:nvPicPr>
          <p:cNvPr id="5" name="Рисунок 4" descr="4638d258d86f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532E3F"/>
              </a:clrFrom>
              <a:clrTo>
                <a:srgbClr val="532E3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596" y="3571876"/>
            <a:ext cx="1414309" cy="2047868"/>
          </a:xfrm>
          <a:prstGeom prst="rect">
            <a:avLst/>
          </a:prstGeom>
        </p:spPr>
      </p:pic>
      <p:pic>
        <p:nvPicPr>
          <p:cNvPr id="6" name="Рисунок 5" descr="0009-015-V-Tragedijakh-obychno-rasskazyvalos-o-gerojakh-proshlogo-odnako-chasto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86644" y="3500438"/>
            <a:ext cx="1357322" cy="2177681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3000364" y="3357562"/>
            <a:ext cx="3286148" cy="642942"/>
          </a:xfrm>
          <a:prstGeom prst="round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Градация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8286808" cy="2214578"/>
          </a:xfrm>
          <a:prstGeom prst="roundRect">
            <a:avLst/>
          </a:prstGeom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Этот приём используется во всех стилях высказывания.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0" hangingPunct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Построен на параллелизме синтаксических конструкций.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0" hangingPunct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Логическое и эмоциональное нарастание.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Управляющая кнопка: домой 10">
            <a:hlinkClick r:id="rId7" action="ppaction://hlinksldjump" highlightClick="1"/>
          </p:cNvPr>
          <p:cNvSpPr/>
          <p:nvPr/>
        </p:nvSpPr>
        <p:spPr>
          <a:xfrm>
            <a:off x="7429520" y="6000768"/>
            <a:ext cx="1143008" cy="571504"/>
          </a:xfrm>
          <a:prstGeom prst="actionButtonHo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15-015-Gabdulla-Tuk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0015-015-Gabdulla-Tuk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Рисунок 3" descr="erat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43504" y="4500570"/>
            <a:ext cx="1441583" cy="2085490"/>
          </a:xfrm>
          <a:prstGeom prst="rect">
            <a:avLst/>
          </a:prstGeom>
        </p:spPr>
      </p:pic>
      <p:pic>
        <p:nvPicPr>
          <p:cNvPr id="5" name="Рисунок 4" descr="kalliopa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8926" y="4572008"/>
            <a:ext cx="838200" cy="1981200"/>
          </a:xfrm>
          <a:prstGeom prst="rect">
            <a:avLst/>
          </a:prstGeom>
        </p:spPr>
      </p:pic>
      <p:pic>
        <p:nvPicPr>
          <p:cNvPr id="6" name="Рисунок 5" descr="4638d258d86f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532E3F"/>
              </a:clrFrom>
              <a:clrTo>
                <a:srgbClr val="532E3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596" y="3571876"/>
            <a:ext cx="1414309" cy="2047868"/>
          </a:xfrm>
          <a:prstGeom prst="rect">
            <a:avLst/>
          </a:prstGeom>
        </p:spPr>
      </p:pic>
      <p:pic>
        <p:nvPicPr>
          <p:cNvPr id="7" name="Рисунок 6" descr="0009-015-V-Tragedijakh-obychno-rasskazyvalos-o-gerojakh-proshlogo-odnako-chasto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86644" y="3500438"/>
            <a:ext cx="1357322" cy="2177681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3071802" y="3071810"/>
            <a:ext cx="3286148" cy="642942"/>
          </a:xfrm>
          <a:prstGeom prst="round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Антитеза  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0034" y="571480"/>
            <a:ext cx="8215370" cy="2000264"/>
          </a:xfrm>
          <a:prstGeom prst="roundRect">
            <a:avLst/>
          </a:prstGeom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Приём, строящийся на параллелизме.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0" hangingPunct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Используется для создания контрастной характеристики.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0" hangingPunct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Противопоставление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2" name="Управляющая кнопка: домой 11">
            <a:hlinkClick r:id="rId7" action="ppaction://hlinksldjump" highlightClick="1"/>
          </p:cNvPr>
          <p:cNvSpPr/>
          <p:nvPr/>
        </p:nvSpPr>
        <p:spPr>
          <a:xfrm>
            <a:off x="7429520" y="6000768"/>
            <a:ext cx="1143008" cy="571504"/>
          </a:xfrm>
          <a:prstGeom prst="actionButtonHo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426</Words>
  <PresentationFormat>Экран (4:3)</PresentationFormat>
  <Paragraphs>75</Paragraphs>
  <Slides>13</Slides>
  <Notes>0</Notes>
  <HiddenSlides>9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Se7eN</cp:lastModifiedBy>
  <cp:revision>18</cp:revision>
  <dcterms:modified xsi:type="dcterms:W3CDTF">2016-01-08T07:10:42Z</dcterms:modified>
</cp:coreProperties>
</file>