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4" r:id="rId2"/>
    <p:sldId id="256" r:id="rId3"/>
    <p:sldId id="257" r:id="rId4"/>
    <p:sldId id="258" r:id="rId5"/>
    <p:sldId id="259" r:id="rId6"/>
    <p:sldId id="266" r:id="rId7"/>
    <p:sldId id="267" r:id="rId8"/>
    <p:sldId id="265" r:id="rId9"/>
    <p:sldId id="260" r:id="rId10"/>
    <p:sldId id="268" r:id="rId11"/>
    <p:sldId id="261" r:id="rId12"/>
    <p:sldId id="262" r:id="rId13"/>
    <p:sldId id="263"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99"/>
    <a:srgbClr val="000066"/>
    <a:srgbClr val="FFFFCC"/>
    <a:srgbClr val="FFFF66"/>
    <a:srgbClr val="003300"/>
    <a:srgbClr val="FF0066"/>
    <a:srgbClr val="FF3300"/>
    <a:srgbClr val="00CC00"/>
    <a:srgbClr val="FFFF00"/>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30" name="Дата 29"/>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19" name="Нижний колонтитул 18"/>
          <p:cNvSpPr>
            <a:spLocks noGrp="1"/>
          </p:cNvSpPr>
          <p:nvPr>
            <p:ph type="ftr" sz="quarter" idx="11"/>
          </p:nvPr>
        </p:nvSpPr>
        <p:spPr/>
        <p:txBody>
          <a:bodyPr/>
          <a:lstStyle/>
          <a:p>
            <a:endParaRPr lang="ru-RU"/>
          </a:p>
        </p:txBody>
      </p:sp>
      <p:sp>
        <p:nvSpPr>
          <p:cNvPr id="27" name="Номер слайда 26"/>
          <p:cNvSpPr>
            <a:spLocks noGrp="1"/>
          </p:cNvSpPr>
          <p:nvPr>
            <p:ph type="sldNum" sz="quarter" idx="12"/>
          </p:nvPr>
        </p:nvSpPr>
        <p:spPr/>
        <p:txBody>
          <a:bodyPr/>
          <a:lstStyle/>
          <a:p>
            <a:fld id="{2669D914-02CE-4848-BF9C-A16D4C90F1D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69D914-02CE-4848-BF9C-A16D4C90F1DF}"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69D914-02CE-4848-BF9C-A16D4C90F1DF}"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69D914-02CE-4848-BF9C-A16D4C90F1DF}"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2"/>
      </p:bgRef>
    </p:bg>
    <p:spTree>
      <p:nvGrpSpPr>
        <p:cNvPr id="1" name=""/>
        <p:cNvGrpSpPr/>
        <p:nvPr/>
      </p:nvGrpSpPr>
      <p:grpSpPr>
        <a:xfrm>
          <a:off x="0" y="0"/>
          <a:ext cx="0" cy="0"/>
          <a:chOff x="0" y="0"/>
          <a:chExt cx="0" cy="0"/>
        </a:xfrm>
      </p:grpSpPr>
      <p:sp>
        <p:nvSpPr>
          <p:cNvPr id="7" name="Полилиния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669D914-02CE-4848-BF9C-A16D4C90F1DF}"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69D914-02CE-4848-BF9C-A16D4C90F1DF}"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669D914-02CE-4848-BF9C-A16D4C90F1DF}"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nchor="ctr"/>
          <a:lstStyle>
            <a:lvl1pPr algn="l">
              <a:defRPr sz="4600"/>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8" name="Номер слайда 7"/>
          <p:cNvSpPr>
            <a:spLocks noGrp="1"/>
          </p:cNvSpPr>
          <p:nvPr>
            <p:ph type="sldNum" sz="quarter" idx="11"/>
          </p:nvPr>
        </p:nvSpPr>
        <p:spPr/>
        <p:txBody>
          <a:bodyPr/>
          <a:lstStyle/>
          <a:p>
            <a:fld id="{2669D914-02CE-4848-BF9C-A16D4C90F1DF}" type="slidenum">
              <a:rPr lang="ru-RU" smtClean="0"/>
              <a:pPr/>
              <a:t>‹#›</a:t>
            </a:fld>
            <a:endParaRPr lang="ru-RU"/>
          </a:p>
        </p:txBody>
      </p:sp>
      <p:sp>
        <p:nvSpPr>
          <p:cNvPr id="9" name="Нижний колонтитул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669D914-02CE-4848-BF9C-A16D4C90F1DF}"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5221229-E3CF-4900-AD3F-BF6C54362F30}" type="datetimeFigureOut">
              <a:rPr lang="ru-RU" smtClean="0"/>
              <a:pPr/>
              <a:t>04.03.2013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156448" y="6422064"/>
            <a:ext cx="762000" cy="365125"/>
          </a:xfrm>
        </p:spPr>
        <p:txBody>
          <a:bodyPr/>
          <a:lstStyle/>
          <a:p>
            <a:fld id="{2669D914-02CE-4848-BF9C-A16D4C90F1DF}"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ru-RU" smtClean="0"/>
              <a:t>Вставка рисунка</a:t>
            </a:r>
            <a:endParaRPr kumimoji="0" lang="en-US"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457200" y="6422064"/>
            <a:ext cx="2133600" cy="365125"/>
          </a:xfrm>
        </p:spPr>
        <p:txBody>
          <a:bodyPr/>
          <a:lstStyle/>
          <a:p>
            <a:fld id="{05221229-E3CF-4900-AD3F-BF6C54362F30}" type="datetimeFigureOut">
              <a:rPr lang="ru-RU" smtClean="0"/>
              <a:pPr/>
              <a:t>04.03.2013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669D914-02CE-4848-BF9C-A16D4C90F1DF}"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Полилиния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Заголовок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ru-RU" smtClean="0"/>
              <a:t>Образец заголовка</a:t>
            </a:r>
            <a:endParaRPr kumimoji="0" lang="en-US"/>
          </a:p>
        </p:txBody>
      </p:sp>
      <p:sp>
        <p:nvSpPr>
          <p:cNvPr id="30" name="Текст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0" name="Дата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05221229-E3CF-4900-AD3F-BF6C54362F30}" type="datetimeFigureOut">
              <a:rPr lang="ru-RU" smtClean="0"/>
              <a:pPr/>
              <a:t>04.03.2013</a:t>
            </a:fld>
            <a:endParaRPr lang="ru-RU"/>
          </a:p>
        </p:txBody>
      </p:sp>
      <p:sp>
        <p:nvSpPr>
          <p:cNvPr id="22" name="Нижний колонтитул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ru-RU"/>
          </a:p>
        </p:txBody>
      </p:sp>
      <p:sp>
        <p:nvSpPr>
          <p:cNvPr id="18" name="Номер слайда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669D914-02CE-4848-BF9C-A16D4C90F1DF}"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hyperlink" Target="http://www.moles.ee/99/Sep/10/4-2.html" TargetMode="External"/><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971600" y="476672"/>
            <a:ext cx="7579704" cy="258532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tt-RU" sz="5400" b="1" cap="all" spc="0" dirty="0" smtClean="0">
                <a:ln w="0"/>
                <a:solidFill>
                  <a:srgbClr val="FF0000"/>
                </a:solidFill>
                <a:effectLst>
                  <a:reflection blurRad="12700" stA="50000" endPos="50000" dist="5000" dir="5400000" sy="-100000" rotWithShape="0"/>
                </a:effectLst>
              </a:rPr>
              <a:t>Насвай: </a:t>
            </a:r>
          </a:p>
          <a:p>
            <a:pPr algn="ctr"/>
            <a:endParaRPr lang="tt-RU" sz="5400" b="1" cap="all" spc="0" dirty="0" smtClean="0">
              <a:ln w="0"/>
              <a:solidFill>
                <a:srgbClr val="FF0000"/>
              </a:solidFill>
              <a:effectLst>
                <a:reflection blurRad="12700" stA="50000" endPos="50000" dist="5000" dir="5400000" sy="-100000" rotWithShape="0"/>
              </a:effectLst>
            </a:endParaRPr>
          </a:p>
          <a:p>
            <a:pPr algn="ctr"/>
            <a:r>
              <a:rPr lang="tt-RU" sz="5400" b="1" cap="all" spc="0" dirty="0" smtClean="0">
                <a:ln w="0"/>
                <a:solidFill>
                  <a:srgbClr val="FF0000"/>
                </a:solidFill>
                <a:effectLst>
                  <a:reflection blurRad="12700" stA="50000" endPos="50000" dist="5000" dir="5400000" sy="-100000" rotWithShape="0"/>
                </a:effectLst>
              </a:rPr>
              <a:t>что он нам несет?</a:t>
            </a:r>
            <a:endParaRPr lang="ru-RU" sz="5400" b="1" cap="all" spc="0" dirty="0">
              <a:ln w="0"/>
              <a:solidFill>
                <a:srgbClr val="FF0000"/>
              </a:solidFill>
              <a:effectLst>
                <a:reflection blurRad="12700" stA="50000" endPos="50000" dist="5000" dir="5400000" sy="-100000" rotWithShape="0"/>
              </a:effectLst>
            </a:endParaRPr>
          </a:p>
        </p:txBody>
      </p:sp>
      <p:sp>
        <p:nvSpPr>
          <p:cNvPr id="13313" name="Rectangle 1"/>
          <p:cNvSpPr>
            <a:spLocks noChangeArrowheads="1"/>
          </p:cNvSpPr>
          <p:nvPr/>
        </p:nvSpPr>
        <p:spPr bwMode="auto">
          <a:xfrm>
            <a:off x="2051720" y="4384848"/>
            <a:ext cx="504056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2466975" algn="l"/>
              </a:tabLst>
            </a:pPr>
            <a:r>
              <a:rPr kumimoji="0" lang="ru-RU"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Автор:</a:t>
            </a:r>
            <a:r>
              <a:rPr kumimoji="0" lang="ru-RU" sz="2000" b="0" i="0" u="none" strike="noStrike" cap="none" normalizeH="0" smtClean="0">
                <a:ln>
                  <a:noFill/>
                </a:ln>
                <a:solidFill>
                  <a:schemeClr val="tx1"/>
                </a:solidFill>
                <a:effectLst/>
                <a:latin typeface="Times New Roman" pitchFamily="18" charset="0"/>
                <a:ea typeface="Times New Roman" pitchFamily="18" charset="0"/>
                <a:cs typeface="Times New Roman" pitchFamily="18" charset="0"/>
              </a:rPr>
              <a:t>    </a:t>
            </a:r>
            <a:r>
              <a:rPr kumimoji="0" lang="ru-RU" sz="2000" b="0" i="0" u="none" strike="noStrike" cap="none" normalizeH="0" baseline="0" smtClean="0">
                <a:ln>
                  <a:noFill/>
                </a:ln>
                <a:solidFill>
                  <a:schemeClr val="tx1"/>
                </a:solidFill>
                <a:effectLst/>
                <a:latin typeface="Times New Roman" pitchFamily="18" charset="0"/>
                <a:ea typeface="Times New Roman" pitchFamily="18" charset="0"/>
                <a:cs typeface="Times New Roman" pitchFamily="18" charset="0"/>
              </a:rPr>
              <a:t>Учитель </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английского языка </a:t>
            </a:r>
          </a:p>
          <a:p>
            <a:pPr marL="0" marR="0" lvl="0" indent="0" algn="ctr" defTabSz="914400" rtl="0" eaLnBrk="1" fontAlgn="base" latinLnBrk="0" hangingPunct="1">
              <a:lnSpc>
                <a:spcPct val="100000"/>
              </a:lnSpc>
              <a:spcBef>
                <a:spcPct val="0"/>
              </a:spcBef>
              <a:spcAft>
                <a:spcPct val="0"/>
              </a:spcAft>
              <a:buClrTx/>
              <a:buSzTx/>
              <a:buFontTx/>
              <a:buNone/>
              <a:tabLst>
                <a:tab pos="2466975" algn="l"/>
              </a:tabLst>
            </a:pP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МБОУ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Казакларская</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СОШ»</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466975" algn="l"/>
              </a:tabLst>
            </a:pP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Халикова</a:t>
            </a:r>
            <a:r>
              <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Резеда </a:t>
            </a:r>
            <a:r>
              <a:rPr kumimoji="0" lang="ru-RU" sz="20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Радиковна</a:t>
            </a:r>
            <a:endParaRPr kumimoji="0" lang="ru-RU" sz="20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466975" algn="l"/>
              </a:tabLst>
            </a:pPr>
            <a:endParaRPr lang="tt-RU" sz="2000" dirty="0" smtClean="0">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466975" algn="l"/>
              </a:tabLst>
            </a:pPr>
            <a:endParaRPr kumimoji="0" lang="tt-RU" sz="2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tab pos="2466975" algn="l"/>
              </a:tabLst>
            </a:pPr>
            <a:r>
              <a:rPr lang="tt-RU" sz="2000" dirty="0" smtClean="0">
                <a:latin typeface="Times New Roman" pitchFamily="18" charset="0"/>
                <a:cs typeface="Times New Roman" pitchFamily="18" charset="0"/>
              </a:rPr>
              <a:t>2012 </a:t>
            </a:r>
            <a:r>
              <a:rPr lang="tt-RU" sz="2000" dirty="0" smtClean="0">
                <a:latin typeface="Times New Roman" pitchFamily="18" charset="0"/>
                <a:cs typeface="Times New Roman" pitchFamily="18" charset="0"/>
              </a:rPr>
              <a:t>год</a:t>
            </a:r>
            <a:endParaRPr kumimoji="0" lang="ru-RU"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езеда\Pictures\7.jpg"/>
          <p:cNvPicPr>
            <a:picLocks noChangeAspect="1" noChangeArrowheads="1"/>
          </p:cNvPicPr>
          <p:nvPr/>
        </p:nvPicPr>
        <p:blipFill>
          <a:blip r:embed="rId2" cstate="print"/>
          <a:srcRect/>
          <a:stretch>
            <a:fillRect/>
          </a:stretch>
        </p:blipFill>
        <p:spPr bwMode="auto">
          <a:xfrm>
            <a:off x="4788024" y="3595606"/>
            <a:ext cx="4182556" cy="3262394"/>
          </a:xfrm>
          <a:prstGeom prst="rect">
            <a:avLst/>
          </a:prstGeom>
          <a:noFill/>
        </p:spPr>
      </p:pic>
      <p:sp>
        <p:nvSpPr>
          <p:cNvPr id="2" name="Прямоугольник 1"/>
          <p:cNvSpPr/>
          <p:nvPr/>
        </p:nvSpPr>
        <p:spPr>
          <a:xfrm>
            <a:off x="179512" y="188640"/>
            <a:ext cx="8964488" cy="4247317"/>
          </a:xfrm>
          <a:prstGeom prst="rect">
            <a:avLst/>
          </a:prstGeom>
        </p:spPr>
        <p:txBody>
          <a:bodyPr wrap="square">
            <a:spAutoFit/>
          </a:bodyPr>
          <a:lstStyle/>
          <a:p>
            <a:r>
              <a:rPr lang="ru-RU" dirty="0" smtClean="0">
                <a:solidFill>
                  <a:srgbClr val="00CC99"/>
                </a:solidFill>
                <a:latin typeface="Times New Roman" pitchFamily="18" charset="0"/>
                <a:cs typeface="Times New Roman" pitchFamily="18" charset="0"/>
              </a:rPr>
              <a:t>     Среди школьников Башкирии, к примеру, распространено мнение, что </a:t>
            </a:r>
            <a:r>
              <a:rPr lang="ru-RU" dirty="0" err="1" smtClean="0">
                <a:solidFill>
                  <a:srgbClr val="00CC99"/>
                </a:solidFill>
                <a:latin typeface="Times New Roman" pitchFamily="18" charset="0"/>
                <a:cs typeface="Times New Roman" pitchFamily="18" charset="0"/>
              </a:rPr>
              <a:t>насвай</a:t>
            </a:r>
            <a:r>
              <a:rPr lang="ru-RU" dirty="0" smtClean="0">
                <a:solidFill>
                  <a:srgbClr val="00CC99"/>
                </a:solidFill>
                <a:latin typeface="Times New Roman" pitchFamily="18" charset="0"/>
                <a:cs typeface="Times New Roman" pitchFamily="18" charset="0"/>
              </a:rPr>
              <a:t> помогает бороться с </a:t>
            </a:r>
            <a:r>
              <a:rPr lang="ru-RU" dirty="0" err="1" smtClean="0">
                <a:solidFill>
                  <a:srgbClr val="00CC99"/>
                </a:solidFill>
                <a:latin typeface="Times New Roman" pitchFamily="18" charset="0"/>
                <a:cs typeface="Times New Roman" pitchFamily="18" charset="0"/>
              </a:rPr>
              <a:t>табакокурением</a:t>
            </a:r>
            <a:r>
              <a:rPr lang="ru-RU" dirty="0" smtClean="0">
                <a:solidFill>
                  <a:srgbClr val="00CC99"/>
                </a:solidFill>
                <a:latin typeface="Times New Roman" pitchFamily="18" charset="0"/>
                <a:cs typeface="Times New Roman" pitchFamily="18" charset="0"/>
              </a:rPr>
              <a:t> и очищает зубы лучше любой зубной пасты. </a:t>
            </a:r>
            <a:br>
              <a:rPr lang="ru-RU" dirty="0" smtClean="0">
                <a:solidFill>
                  <a:srgbClr val="00CC99"/>
                </a:solidFill>
                <a:latin typeface="Times New Roman" pitchFamily="18" charset="0"/>
                <a:cs typeface="Times New Roman" pitchFamily="18" charset="0"/>
              </a:rPr>
            </a:br>
            <a:r>
              <a:rPr lang="ru-RU" dirty="0" smtClean="0">
                <a:solidFill>
                  <a:srgbClr val="00CC99"/>
                </a:solidFill>
                <a:latin typeface="Times New Roman" pitchFamily="18" charset="0"/>
                <a:cs typeface="Times New Roman" pitchFamily="18" charset="0"/>
              </a:rPr>
              <a:t>На рынках приволжских городов </a:t>
            </a:r>
            <a:r>
              <a:rPr lang="ru-RU" dirty="0" err="1" smtClean="0">
                <a:solidFill>
                  <a:srgbClr val="00CC99"/>
                </a:solidFill>
                <a:latin typeface="Times New Roman" pitchFamily="18" charset="0"/>
                <a:cs typeface="Times New Roman" pitchFamily="18" charset="0"/>
              </a:rPr>
              <a:t>насвай</a:t>
            </a:r>
            <a:r>
              <a:rPr lang="ru-RU" dirty="0" smtClean="0">
                <a:solidFill>
                  <a:srgbClr val="00CC99"/>
                </a:solidFill>
                <a:latin typeface="Times New Roman" pitchFamily="18" charset="0"/>
                <a:cs typeface="Times New Roman" pitchFamily="18" charset="0"/>
              </a:rPr>
              <a:t> уже запросто продается наравне с табачными изделиями и семечками. За 100 рублей можно купить пакетик, которого хватает примерно на 20 приемов и основными потребителями </a:t>
            </a:r>
            <a:r>
              <a:rPr lang="ru-RU" dirty="0" err="1" smtClean="0">
                <a:solidFill>
                  <a:srgbClr val="00CC99"/>
                </a:solidFill>
                <a:latin typeface="Times New Roman" pitchFamily="18" charset="0"/>
                <a:cs typeface="Times New Roman" pitchFamily="18" charset="0"/>
              </a:rPr>
              <a:t>насвая</a:t>
            </a:r>
            <a:r>
              <a:rPr lang="ru-RU" dirty="0" smtClean="0">
                <a:solidFill>
                  <a:srgbClr val="00CC99"/>
                </a:solidFill>
                <a:latin typeface="Times New Roman" pitchFamily="18" charset="0"/>
                <a:cs typeface="Times New Roman" pitchFamily="18" charset="0"/>
              </a:rPr>
              <a:t> являются подростки 12-15 лет. Эстонские </a:t>
            </a:r>
            <a:r>
              <a:rPr lang="ru-RU" b="1" dirty="0" smtClean="0">
                <a:solidFill>
                  <a:srgbClr val="00CC99"/>
                </a:solidFill>
                <a:latin typeface="Times New Roman" pitchFamily="18" charset="0"/>
                <a:cs typeface="Times New Roman" pitchFamily="18" charset="0"/>
                <a:hlinkClick r:id="rId3"/>
              </a:rPr>
              <a:t>СМИ</a:t>
            </a:r>
            <a:r>
              <a:rPr lang="ru-RU" dirty="0" smtClean="0">
                <a:solidFill>
                  <a:srgbClr val="00CC99"/>
                </a:solidFill>
                <a:latin typeface="Times New Roman" pitchFamily="18" charset="0"/>
                <a:cs typeface="Times New Roman" pitchFamily="18" charset="0"/>
              </a:rPr>
              <a:t> также сообщают, что ребятам на дискотеках стали предлагать </a:t>
            </a:r>
            <a:r>
              <a:rPr lang="ru-RU" dirty="0" err="1" smtClean="0">
                <a:solidFill>
                  <a:srgbClr val="00CC99"/>
                </a:solidFill>
                <a:latin typeface="Times New Roman" pitchFamily="18" charset="0"/>
                <a:cs typeface="Times New Roman" pitchFamily="18" charset="0"/>
              </a:rPr>
              <a:t>насвай</a:t>
            </a:r>
            <a:r>
              <a:rPr lang="ru-RU" dirty="0" smtClean="0">
                <a:solidFill>
                  <a:srgbClr val="00CC99"/>
                </a:solidFill>
                <a:latin typeface="Times New Roman" pitchFamily="18" charset="0"/>
                <a:cs typeface="Times New Roman" pitchFamily="18" charset="0"/>
              </a:rPr>
              <a:t>. На одном из форумов сообщается даже об американском </a:t>
            </a:r>
            <a:r>
              <a:rPr lang="ru-RU" dirty="0" err="1" smtClean="0">
                <a:solidFill>
                  <a:srgbClr val="00CC99"/>
                </a:solidFill>
                <a:latin typeface="Times New Roman" pitchFamily="18" charset="0"/>
                <a:cs typeface="Times New Roman" pitchFamily="18" charset="0"/>
              </a:rPr>
              <a:t>насвае</a:t>
            </a:r>
            <a:r>
              <a:rPr lang="ru-RU" dirty="0" smtClean="0">
                <a:solidFill>
                  <a:srgbClr val="00CC99"/>
                </a:solidFill>
                <a:latin typeface="Times New Roman" pitchFamily="18" charset="0"/>
                <a:cs typeface="Times New Roman" pitchFamily="18" charset="0"/>
              </a:rPr>
              <a:t> с фруктовыми добавками, который продается по цене 1 доллар за пакетик. </a:t>
            </a:r>
            <a:br>
              <a:rPr lang="ru-RU" dirty="0" smtClean="0">
                <a:solidFill>
                  <a:srgbClr val="00CC99"/>
                </a:solidFill>
                <a:latin typeface="Times New Roman" pitchFamily="18" charset="0"/>
                <a:cs typeface="Times New Roman" pitchFamily="18" charset="0"/>
              </a:rPr>
            </a:br>
            <a:r>
              <a:rPr lang="ru-RU" dirty="0" smtClean="0">
                <a:solidFill>
                  <a:srgbClr val="00CC99"/>
                </a:solidFill>
                <a:latin typeface="Times New Roman" pitchFamily="18" charset="0"/>
                <a:cs typeface="Times New Roman" pitchFamily="18" charset="0"/>
              </a:rPr>
              <a:t>     Если пару  лет назад в русскоязычном Интернете можно было найти не более пяти упоминаний </a:t>
            </a:r>
            <a:r>
              <a:rPr lang="ru-RU" dirty="0" err="1" smtClean="0">
                <a:solidFill>
                  <a:srgbClr val="00CC99"/>
                </a:solidFill>
                <a:latin typeface="Times New Roman" pitchFamily="18" charset="0"/>
                <a:cs typeface="Times New Roman" pitchFamily="18" charset="0"/>
              </a:rPr>
              <a:t>насвая</a:t>
            </a:r>
            <a:r>
              <a:rPr lang="ru-RU" dirty="0" smtClean="0">
                <a:solidFill>
                  <a:srgbClr val="00CC99"/>
                </a:solidFill>
                <a:latin typeface="Times New Roman" pitchFamily="18" charset="0"/>
                <a:cs typeface="Times New Roman" pitchFamily="18" charset="0"/>
              </a:rPr>
              <a:t>, то теперь страничек, полностью посвященных ему, десятки. Он фигурирует во множестве рассказов, касающихся среднеазиатских стран. Но более характерной чертой времени являются форумы, на которых посетители, явно плохо учившиеся в школе, рассказываются о своем опыте потребления </a:t>
            </a:r>
            <a:r>
              <a:rPr lang="ru-RU" dirty="0" err="1" smtClean="0">
                <a:solidFill>
                  <a:srgbClr val="00CC99"/>
                </a:solidFill>
                <a:latin typeface="Times New Roman" pitchFamily="18" charset="0"/>
                <a:cs typeface="Times New Roman" pitchFamily="18" charset="0"/>
              </a:rPr>
              <a:t>насвая</a:t>
            </a:r>
            <a:r>
              <a:rPr lang="ru-RU" dirty="0" smtClean="0">
                <a:solidFill>
                  <a:srgbClr val="00CC99"/>
                </a:solidFill>
                <a:latin typeface="Times New Roman" pitchFamily="18" charset="0"/>
                <a:cs typeface="Times New Roman" pitchFamily="18" charset="0"/>
              </a:rPr>
              <a:t>. Молодые люди через Интернет делятся рецептами его изготовления и впечатлениями от применения</a:t>
            </a:r>
            <a:r>
              <a:rPr lang="ru-RU" dirty="0" smtClean="0">
                <a:solidFill>
                  <a:srgbClr val="000066"/>
                </a:solidFill>
                <a:latin typeface="Times New Roman" pitchFamily="18" charset="0"/>
                <a:cs typeface="Times New Roman" pitchFamily="18" charset="0"/>
              </a:rPr>
              <a:t>. </a:t>
            </a:r>
            <a:r>
              <a:rPr lang="ru-RU" sz="1050" dirty="0" smtClean="0"/>
              <a:t/>
            </a:r>
            <a:br>
              <a:rPr lang="ru-RU" sz="1050" dirty="0" smtClean="0"/>
            </a:br>
            <a:endParaRPr lang="ru-RU" dirty="0"/>
          </a:p>
        </p:txBody>
      </p:sp>
      <p:pic>
        <p:nvPicPr>
          <p:cNvPr id="2050" name="Picture 2" descr="C:\Users\Резеда\Desktop\насвай\10092_.jpg"/>
          <p:cNvPicPr>
            <a:picLocks noChangeAspect="1" noChangeArrowheads="1"/>
          </p:cNvPicPr>
          <p:nvPr/>
        </p:nvPicPr>
        <p:blipFill>
          <a:blip r:embed="rId4" cstate="print"/>
          <a:srcRect/>
          <a:stretch>
            <a:fillRect/>
          </a:stretch>
        </p:blipFill>
        <p:spPr bwMode="auto">
          <a:xfrm>
            <a:off x="755576" y="4192521"/>
            <a:ext cx="3998218" cy="266547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5893264"/>
          </a:xfrm>
        </p:spPr>
        <p:txBody>
          <a:bodyPr>
            <a:normAutofit fontScale="90000"/>
          </a:bodyPr>
          <a:lstStyle/>
          <a:p>
            <a:r>
              <a:rPr lang="ru-RU" sz="2000" b="1" i="1" dirty="0" smtClean="0">
                <a:latin typeface="Times New Roman" pitchFamily="18" charset="0"/>
                <a:cs typeface="Times New Roman" pitchFamily="18" charset="0"/>
              </a:rPr>
              <a:t>Какие мифы могут распространять потребители </a:t>
            </a:r>
            <a:r>
              <a:rPr lang="ru-RU" sz="2000" b="1" i="1" dirty="0" err="1" smtClean="0">
                <a:latin typeface="Times New Roman" pitchFamily="18" charset="0"/>
                <a:cs typeface="Times New Roman" pitchFamily="18" charset="0"/>
              </a:rPr>
              <a:t>насвая</a:t>
            </a:r>
            <a:r>
              <a:rPr lang="ru-RU" sz="2000" b="1" i="1" dirty="0" smtClean="0">
                <a:latin typeface="Times New Roman" pitchFamily="18" charset="0"/>
                <a:cs typeface="Times New Roman" pitchFamily="18" charset="0"/>
              </a:rPr>
              <a:t>?</a:t>
            </a:r>
            <a:r>
              <a:rPr lang="ru-RU" sz="1600" dirty="0" smtClean="0"/>
              <a:t/>
            </a:r>
            <a:br>
              <a:rPr lang="ru-RU" sz="1600" dirty="0" smtClean="0"/>
            </a:br>
            <a:r>
              <a:rPr lang="ru-RU" sz="1600" dirty="0" smtClean="0"/>
              <a:t>      </a:t>
            </a:r>
            <a:r>
              <a:rPr lang="ru-RU" sz="1800" dirty="0" smtClean="0">
                <a:latin typeface="Times New Roman" pitchFamily="18" charset="0"/>
                <a:cs typeface="Times New Roman" pitchFamily="18" charset="0"/>
              </a:rPr>
              <a:t>Любой </a:t>
            </a:r>
            <a:r>
              <a:rPr lang="ru-RU" sz="1800" dirty="0" smtClean="0">
                <a:latin typeface="Times New Roman" pitchFamily="18" charset="0"/>
                <a:cs typeface="Times New Roman" pitchFamily="18" charset="0"/>
              </a:rPr>
              <a:t>наркотик, будь то куриный помет или верблюжий кизяк, всегда потребляют ради «неповторимого жизненного опыта». Именно эту идею опытные потребители внушают новичкам, обычно недоговаривая о своем опыте рвоты или поноса.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Рекламой </a:t>
            </a:r>
            <a:r>
              <a:rPr lang="ru-RU" sz="1800" dirty="0" smtClean="0">
                <a:latin typeface="Times New Roman" pitchFamily="18" charset="0"/>
                <a:cs typeface="Times New Roman" pitchFamily="18" charset="0"/>
              </a:rPr>
              <a:t>«чудесных свойств наркотиков», к сожалению, нередко занимаются СМИ, так, например, Институт репортажей о мире и войне сообщает о боевиках: «Будучи мусульманами, они не курят и не употребляют спиртные напитки, но у каждого из них с собой легкий наркотик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(конопля плюс куриный помет), и сильный наркотик «</a:t>
            </a:r>
            <a:r>
              <a:rPr lang="ru-RU" sz="1800" dirty="0" err="1" smtClean="0">
                <a:latin typeface="Times New Roman" pitchFamily="18" charset="0"/>
                <a:cs typeface="Times New Roman" pitchFamily="18" charset="0"/>
              </a:rPr>
              <a:t>чарс</a:t>
            </a:r>
            <a:r>
              <a:rPr lang="ru-RU" sz="1800" dirty="0" smtClean="0">
                <a:latin typeface="Times New Roman" pitchFamily="18" charset="0"/>
                <a:cs typeface="Times New Roman" pitchFamily="18" charset="0"/>
              </a:rPr>
              <a:t>» (разновидность гашиша). По словам сотрудницы наркологического диспансера г. </a:t>
            </a:r>
            <a:r>
              <a:rPr lang="ru-RU" sz="1800" dirty="0" err="1" smtClean="0">
                <a:latin typeface="Times New Roman" pitchFamily="18" charset="0"/>
                <a:cs typeface="Times New Roman" pitchFamily="18" charset="0"/>
              </a:rPr>
              <a:t>Алматы</a:t>
            </a:r>
            <a:r>
              <a:rPr lang="ru-RU" sz="1800" dirty="0" smtClean="0">
                <a:latin typeface="Times New Roman" pitchFamily="18" charset="0"/>
                <a:cs typeface="Times New Roman" pitchFamily="18" charset="0"/>
              </a:rPr>
              <a:t> Татьяны </a:t>
            </a:r>
            <a:r>
              <a:rPr lang="ru-RU" sz="1800" dirty="0" err="1" smtClean="0">
                <a:latin typeface="Times New Roman" pitchFamily="18" charset="0"/>
                <a:cs typeface="Times New Roman" pitchFamily="18" charset="0"/>
              </a:rPr>
              <a:t>Машкевич</a:t>
            </a: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обладает способностью сосредотачивать на одной определенной цели, тогда как </a:t>
            </a:r>
            <a:r>
              <a:rPr lang="ru-RU" sz="1800" dirty="0" err="1" smtClean="0">
                <a:latin typeface="Times New Roman" pitchFamily="18" charset="0"/>
                <a:cs typeface="Times New Roman" pitchFamily="18" charset="0"/>
              </a:rPr>
              <a:t>чарс</a:t>
            </a:r>
            <a:r>
              <a:rPr lang="ru-RU" sz="1800" dirty="0" smtClean="0">
                <a:latin typeface="Times New Roman" pitchFamily="18" charset="0"/>
                <a:cs typeface="Times New Roman" pitchFamily="18" charset="0"/>
              </a:rPr>
              <a:t> уничтожает чувство страха». Как и любым другим наркотикам, </a:t>
            </a:r>
            <a:r>
              <a:rPr lang="ru-RU" sz="1800" dirty="0" err="1" smtClean="0">
                <a:latin typeface="Times New Roman" pitchFamily="18" charset="0"/>
                <a:cs typeface="Times New Roman" pitchFamily="18" charset="0"/>
              </a:rPr>
              <a:t>насваю</a:t>
            </a:r>
            <a:r>
              <a:rPr lang="ru-RU" sz="1800" dirty="0" smtClean="0">
                <a:latin typeface="Times New Roman" pitchFamily="18" charset="0"/>
                <a:cs typeface="Times New Roman" pitchFamily="18" charset="0"/>
              </a:rPr>
              <a:t> приписываются любые желаемые для потребителя качества, часто противоположные.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В </a:t>
            </a:r>
            <a:r>
              <a:rPr lang="ru-RU" sz="1800" dirty="0" smtClean="0">
                <a:latin typeface="Times New Roman" pitchFamily="18" charset="0"/>
                <a:cs typeface="Times New Roman" pitchFamily="18" charset="0"/>
              </a:rPr>
              <a:t>основном причиной закладывания </a:t>
            </a:r>
            <a:r>
              <a:rPr lang="ru-RU" sz="1800" dirty="0" err="1" smtClean="0">
                <a:latin typeface="Times New Roman" pitchFamily="18" charset="0"/>
                <a:cs typeface="Times New Roman" pitchFamily="18" charset="0"/>
              </a:rPr>
              <a:t>насвая</a:t>
            </a:r>
            <a:r>
              <a:rPr lang="ru-RU" sz="1800" dirty="0" smtClean="0">
                <a:latin typeface="Times New Roman" pitchFamily="18" charset="0"/>
                <a:cs typeface="Times New Roman" pitchFamily="18" charset="0"/>
              </a:rPr>
              <a:t> подростки называют то, что после него не хочется курить. Некоторые представляют его как средство прекращения курения, другие – как заместитель табака, когда не хочется выдавать себя запахом или дымом. Нередко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упоминается как табак для спортсменов, которые не хотят пачкать легкие смолой. Однако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является не заменителем, а тем самым табаком, который наносит вред организму. Если цель состоит именно в том, чтобы найти средство прекращения курения или заменитель табака, и при этом принимать его именно через рот, то для этого существуют легальные и лицензированные препараты с известным эффектом – жевательная резинка, содержащая никотин, которая продается в аптеках без рецепта врача.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smtClean="0">
                <a:latin typeface="Times New Roman" pitchFamily="18" charset="0"/>
                <a:cs typeface="Times New Roman" pitchFamily="18" charset="0"/>
              </a:rPr>
              <a:t>Приход быстрый, можно расслабиться в перерыве между парами или на перемене в школе», – очевидно, именно это внушается подросткам, которым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предлагают прямо в школе. </a:t>
            </a:r>
            <a:r>
              <a:rPr lang="ru-RU" sz="1800" dirty="0" smtClean="0">
                <a:latin typeface="Times New Roman" pitchFamily="18" charset="0"/>
                <a:cs typeface="Times New Roman" pitchFamily="18" charset="0"/>
              </a:rPr>
              <a:t>Ссылаясь </a:t>
            </a:r>
            <a:r>
              <a:rPr lang="ru-RU" sz="1800" dirty="0" smtClean="0">
                <a:latin typeface="Times New Roman" pitchFamily="18" charset="0"/>
                <a:cs typeface="Times New Roman" pitchFamily="18" charset="0"/>
              </a:rPr>
              <a:t>на ташкентских стоматологов, потребители утверждают, что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позволяет уберечь зубы от кариеса. С другой стороны, честные потребители пишут о том, что с зубами можно попрощаться. </a:t>
            </a:r>
            <a:r>
              <a:rPr lang="ru-RU" sz="1800" dirty="0" smtClean="0">
                <a:latin typeface="Times New Roman" pitchFamily="18" charset="0"/>
                <a:cs typeface="Times New Roman" pitchFamily="18" charset="0"/>
              </a:rPr>
              <a:t>Наркологи </a:t>
            </a:r>
            <a:r>
              <a:rPr lang="ru-RU" sz="1800" dirty="0" smtClean="0">
                <a:latin typeface="Times New Roman" pitchFamily="18" charset="0"/>
                <a:cs typeface="Times New Roman" pitchFamily="18" charset="0"/>
              </a:rPr>
              <a:t>сообщают, что некоторым из их пациентов родственники приносили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говорили, что он помогает бороться с </a:t>
            </a:r>
            <a:r>
              <a:rPr lang="ru-RU" sz="1800" dirty="0" err="1" smtClean="0">
                <a:latin typeface="Times New Roman" pitchFamily="18" charset="0"/>
                <a:cs typeface="Times New Roman" pitchFamily="18" charset="0"/>
              </a:rPr>
              <a:t>наркозависимостью</a:t>
            </a:r>
            <a:r>
              <a:rPr lang="ru-RU" sz="1800" dirty="0" smtClean="0">
                <a:latin typeface="Times New Roman" pitchFamily="18" charset="0"/>
                <a:cs typeface="Times New Roman" pitchFamily="18" charset="0"/>
              </a:rPr>
              <a:t>.</a:t>
            </a:r>
            <a:r>
              <a:rPr lang="ru-RU" sz="1600" dirty="0" smtClean="0"/>
              <a:t/>
            </a:r>
            <a:br>
              <a:rPr lang="ru-RU" sz="1600" dirty="0" smtClean="0"/>
            </a:b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704088"/>
            <a:ext cx="8305800" cy="4453104"/>
          </a:xfrm>
        </p:spPr>
        <p:txBody>
          <a:bodyPr>
            <a:normAutofit fontScale="90000"/>
          </a:bodyPr>
          <a:lstStyle/>
          <a:p>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
            </a:r>
            <a:br>
              <a:rPr lang="ru-RU" sz="2000" b="1" i="1" dirty="0" smtClean="0">
                <a:latin typeface="Times New Roman" pitchFamily="18" charset="0"/>
                <a:cs typeface="Times New Roman" pitchFamily="18" charset="0"/>
              </a:rPr>
            </a:br>
            <a:r>
              <a:rPr lang="ru-RU" sz="2000" b="1" i="1" dirty="0" smtClean="0">
                <a:latin typeface="Times New Roman" pitchFamily="18" charset="0"/>
                <a:cs typeface="Times New Roman" pitchFamily="18" charset="0"/>
              </a:rPr>
              <a:t>Как </a:t>
            </a:r>
            <a:r>
              <a:rPr lang="ru-RU" sz="2000" b="1" i="1" dirty="0" smtClean="0">
                <a:latin typeface="Times New Roman" pitchFamily="18" charset="0"/>
                <a:cs typeface="Times New Roman" pitchFamily="18" charset="0"/>
              </a:rPr>
              <a:t>отказаться от употребления?</a:t>
            </a: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600" b="1" dirty="0" smtClean="0">
                <a:latin typeface="Times New Roman" pitchFamily="18" charset="0"/>
                <a:cs typeface="Times New Roman" pitchFamily="18" charset="0"/>
              </a:rPr>
              <a:t/>
            </a:r>
            <a:br>
              <a:rPr lang="ru-RU" sz="1600" b="1" dirty="0" smtClean="0">
                <a:latin typeface="Times New Roman" pitchFamily="18" charset="0"/>
                <a:cs typeface="Times New Roman" pitchFamily="18" charset="0"/>
              </a:rPr>
            </a:br>
            <a:r>
              <a:rPr lang="ru-RU" sz="1800" b="1" dirty="0" smtClean="0">
                <a:latin typeface="Times New Roman" pitchFamily="18" charset="0"/>
                <a:cs typeface="Times New Roman" pitchFamily="18" charset="0"/>
              </a:rPr>
              <a:t>Употребляя </a:t>
            </a:r>
            <a:r>
              <a:rPr lang="ru-RU" sz="1800" b="1" dirty="0" err="1" smtClean="0">
                <a:latin typeface="Times New Roman" pitchFamily="18" charset="0"/>
                <a:cs typeface="Times New Roman" pitchFamily="18" charset="0"/>
              </a:rPr>
              <a:t>насвай</a:t>
            </a:r>
            <a:r>
              <a:rPr lang="ru-RU" sz="1800" b="1" dirty="0" smtClean="0">
                <a:latin typeface="Times New Roman" pitchFamily="18" charset="0"/>
                <a:cs typeface="Times New Roman" pitchFamily="18" charset="0"/>
              </a:rPr>
              <a:t>, человек чаще всего не задумывается о том, что отказаться от него он уже не может. Тогда в ход идут разные отговорки, что </a:t>
            </a:r>
            <a:r>
              <a:rPr lang="ru-RU" sz="1800" b="1" dirty="0" err="1" smtClean="0">
                <a:latin typeface="Times New Roman" pitchFamily="18" charset="0"/>
                <a:cs typeface="Times New Roman" pitchFamily="18" charset="0"/>
              </a:rPr>
              <a:t>насвай</a:t>
            </a:r>
            <a:r>
              <a:rPr lang="ru-RU" sz="1800" b="1" dirty="0" smtClean="0">
                <a:latin typeface="Times New Roman" pitchFamily="18" charset="0"/>
                <a:cs typeface="Times New Roman" pitchFamily="18" charset="0"/>
              </a:rPr>
              <a:t> помогает избавиться от табачной зависимости или расслабиться. </a:t>
            </a:r>
            <a:r>
              <a:rPr lang="ru-RU" sz="1800" b="1" dirty="0" err="1" smtClean="0">
                <a:latin typeface="Times New Roman" pitchFamily="18" charset="0"/>
                <a:cs typeface="Times New Roman" pitchFamily="18" charset="0"/>
              </a:rPr>
              <a:t>Насвай</a:t>
            </a:r>
            <a:r>
              <a:rPr lang="ru-RU" sz="1800" b="1" dirty="0" smtClean="0">
                <a:latin typeface="Times New Roman" pitchFamily="18" charset="0"/>
                <a:cs typeface="Times New Roman" pitchFamily="18" charset="0"/>
              </a:rPr>
              <a:t> не помогает избавиться от табака, потому как в своём составе сам содержит тот же табак, развивается никотиновая зависимость, поэтому от </a:t>
            </a:r>
            <a:r>
              <a:rPr lang="ru-RU" sz="1800" b="1" dirty="0" err="1" smtClean="0">
                <a:latin typeface="Times New Roman" pitchFamily="18" charset="0"/>
                <a:cs typeface="Times New Roman" pitchFamily="18" charset="0"/>
              </a:rPr>
              <a:t>насвая</a:t>
            </a:r>
            <a:r>
              <a:rPr lang="ru-RU" sz="1800" b="1" dirty="0" smtClean="0">
                <a:latin typeface="Times New Roman" pitchFamily="18" charset="0"/>
                <a:cs typeface="Times New Roman" pitchFamily="18" charset="0"/>
              </a:rPr>
              <a:t> трудно отказаться. Он не помогает расслабиться, ощущение этого обманчиво, наоборот, повышается раздражительность, человек начинается нервничать. Когда нет возможности употребить </a:t>
            </a:r>
            <a:r>
              <a:rPr lang="ru-RU" sz="1800" b="1" dirty="0" err="1" smtClean="0">
                <a:latin typeface="Times New Roman" pitchFamily="18" charset="0"/>
                <a:cs typeface="Times New Roman" pitchFamily="18" charset="0"/>
              </a:rPr>
              <a:t>насвай</a:t>
            </a:r>
            <a:r>
              <a:rPr lang="ru-RU" sz="1800" b="1" dirty="0" smtClean="0">
                <a:latin typeface="Times New Roman" pitchFamily="18" charset="0"/>
                <a:cs typeface="Times New Roman" pitchFamily="18" charset="0"/>
              </a:rPr>
              <a:t>, появляются симптомы своеобразной ломки. Человеку под силу отказаться от этого зла, решающую роль играет прежде всего настрой человека. Методы отказа от </a:t>
            </a:r>
            <a:r>
              <a:rPr lang="ru-RU" sz="1800" b="1" dirty="0" err="1" smtClean="0">
                <a:latin typeface="Times New Roman" pitchFamily="18" charset="0"/>
                <a:cs typeface="Times New Roman" pitchFamily="18" charset="0"/>
              </a:rPr>
              <a:t>насвая</a:t>
            </a:r>
            <a:r>
              <a:rPr lang="ru-RU" sz="1800" b="1" dirty="0" smtClean="0">
                <a:latin typeface="Times New Roman" pitchFamily="18" charset="0"/>
                <a:cs typeface="Times New Roman" pitchFamily="18" charset="0"/>
              </a:rPr>
              <a:t> схожи с методами отказа от курения. Что делает прежде всего курильщик, чтобы не курить? – Избавляется от сигарет. Поэтому и вам нужно избавиться от пакетиков с этим зельем. Даже первые часы неупотребления будут сопровождаться некой ломкой, все ваши мысли будут направлены именно на это. Постарайтесь первое время быть чем-то занятым, неважно, на работе или дома. Возможны раздражительность, бессонница, повышение давления. Такое состояние называется «синдромом никотиновой отмены», когда в организм прекращает поступать никотин. Продлиться такое состояние около двух недель, возможно даже около месяца. Зависимость начнёт ослабевать и вам станет гораздо легче. Самое главное никогда не позволяйте себе вернуться к старому, иначе все усилия будут напрасны. Ещё пройдёт немного времени, когда зависимость исчезнет совсем.</a:t>
            </a:r>
            <a:br>
              <a:rPr lang="ru-RU" sz="1800" b="1" dirty="0" smtClean="0">
                <a:latin typeface="Times New Roman" pitchFamily="18" charset="0"/>
                <a:cs typeface="Times New Roman" pitchFamily="18" charset="0"/>
              </a:rPr>
            </a:br>
            <a:r>
              <a:rPr lang="ru-RU" sz="1600" b="1" dirty="0" smtClean="0"/>
              <a:t/>
            </a:r>
            <a:br>
              <a:rPr lang="ru-RU" sz="1600" b="1" dirty="0" smtClean="0"/>
            </a:br>
            <a:r>
              <a:rPr lang="ru-RU" sz="1600" b="1" dirty="0" smtClean="0"/>
              <a:t/>
            </a:r>
            <a:br>
              <a:rPr lang="ru-RU" sz="1600" b="1" dirty="0" smtClean="0"/>
            </a:b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Резеда\Desktop\насвай\drugs.jpg"/>
          <p:cNvPicPr>
            <a:picLocks noChangeAspect="1" noChangeArrowheads="1"/>
          </p:cNvPicPr>
          <p:nvPr/>
        </p:nvPicPr>
        <p:blipFill>
          <a:blip r:embed="rId2" cstate="print"/>
          <a:srcRect/>
          <a:stretch>
            <a:fillRect/>
          </a:stretch>
        </p:blipFill>
        <p:spPr bwMode="auto">
          <a:xfrm>
            <a:off x="0" y="0"/>
            <a:ext cx="4932040" cy="6895122"/>
          </a:xfrm>
          <a:prstGeom prst="rect">
            <a:avLst/>
          </a:prstGeom>
          <a:noFill/>
        </p:spPr>
      </p:pic>
      <p:sp>
        <p:nvSpPr>
          <p:cNvPr id="2051" name="Rectangle 3"/>
          <p:cNvSpPr>
            <a:spLocks noChangeArrowheads="1"/>
          </p:cNvSpPr>
          <p:nvPr/>
        </p:nvSpPr>
        <p:spPr bwMode="auto">
          <a:xfrm rot="10800000" flipV="1">
            <a:off x="5148064" y="-361874"/>
            <a:ext cx="468052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tt-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tt-RU" sz="40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tt-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tt-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Ска</a:t>
            </a:r>
            <a:r>
              <a:rPr kumimoji="0" lang="ru-RU" sz="40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жи</a:t>
            </a: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наркотикам- </a:t>
            </a:r>
          </a:p>
          <a:p>
            <a:pPr marL="0" marR="0" lvl="0" indent="0" algn="l" defTabSz="914400" rtl="0" eaLnBrk="1" fontAlgn="base" latinLnBrk="0" hangingPunct="1">
              <a:lnSpc>
                <a:spcPct val="100000"/>
              </a:lnSpc>
              <a:spcBef>
                <a:spcPct val="0"/>
              </a:spcBef>
              <a:spcAft>
                <a:spcPct val="0"/>
              </a:spcAft>
              <a:buClrTx/>
              <a:buSzTx/>
              <a:buFontTx/>
              <a:buNone/>
              <a:tabLst/>
            </a:pPr>
            <a:endParaRPr lang="ru-RU" sz="40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sz="40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ru-RU"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НЕТ!</a:t>
            </a:r>
            <a:endParaRPr kumimoji="0" lang="ru-RU"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39552" y="188640"/>
            <a:ext cx="7647384" cy="3168352"/>
          </a:xfrm>
        </p:spPr>
        <p:txBody>
          <a:bodyPr>
            <a:normAutofit fontScale="90000"/>
          </a:bodyPr>
          <a:lstStyle/>
          <a:p>
            <a:r>
              <a:rPr lang="ru-RU" sz="1800" dirty="0" smtClean="0">
                <a:latin typeface="Times New Roman" pitchFamily="18" charset="0"/>
                <a:cs typeface="Times New Roman" pitchFamily="18" charset="0"/>
              </a:rPr>
              <a:t>      В последние годы то и дело из разных городов бывшего Советского Союза встречаются сообщения о том, что подростки потребляют какой-то ранее неизвестный наркотик –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Самые большие приверженцы «легального, легкого и дешевого наркотика», в каких числится у молодежи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 13-15-летние школьники.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Там, где распространяется потребление </a:t>
            </a:r>
            <a:r>
              <a:rPr lang="ru-RU" sz="1800" dirty="0" err="1" smtClean="0">
                <a:latin typeface="Times New Roman" pitchFamily="18" charset="0"/>
                <a:cs typeface="Times New Roman" pitchFamily="18" charset="0"/>
              </a:rPr>
              <a:t>насвая</a:t>
            </a:r>
            <a:r>
              <a:rPr lang="ru-RU" sz="1800" dirty="0" smtClean="0">
                <a:latin typeface="Times New Roman" pitchFamily="18" charset="0"/>
                <a:cs typeface="Times New Roman" pitchFamily="18" charset="0"/>
              </a:rPr>
              <a:t>, школьные коридоры все больше окрашиваются в зеленый, «</a:t>
            </a:r>
            <a:r>
              <a:rPr lang="ru-RU" sz="1800" dirty="0" err="1" smtClean="0">
                <a:latin typeface="Times New Roman" pitchFamily="18" charset="0"/>
                <a:cs typeface="Times New Roman" pitchFamily="18" charset="0"/>
              </a:rPr>
              <a:t>насвайный</a:t>
            </a:r>
            <a:r>
              <a:rPr lang="ru-RU" sz="1800" dirty="0" smtClean="0">
                <a:latin typeface="Times New Roman" pitchFamily="18" charset="0"/>
                <a:cs typeface="Times New Roman" pitchFamily="18" charset="0"/>
              </a:rPr>
              <a:t>», цвет и приобретают запах курятника. На полу появляются зеленые лепешки, которые несведущему человеку кажутся оставленными каким-то неизвестным животным. Регулярные уборки и хлорка не успевают справляться с новой молодежной модой.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Ситуация характеризуется тем, что ни сами дети, ни их родители и педагоги в большинстве случаев не знают, что же это такое, чем грозит подобное увлечение, и нужно ли предпринимать какие-либо шаги. </a:t>
            </a:r>
            <a:endParaRPr lang="ru-RU" sz="1800" dirty="0"/>
          </a:p>
        </p:txBody>
      </p:sp>
      <p:pic>
        <p:nvPicPr>
          <p:cNvPr id="1026" name="Picture 2" descr="C:\Users\Резеда\Desktop\насвай\17389.jpg"/>
          <p:cNvPicPr>
            <a:picLocks noChangeAspect="1" noChangeArrowheads="1"/>
          </p:cNvPicPr>
          <p:nvPr/>
        </p:nvPicPr>
        <p:blipFill>
          <a:blip r:embed="rId2" cstate="print"/>
          <a:srcRect/>
          <a:stretch>
            <a:fillRect/>
          </a:stretch>
        </p:blipFill>
        <p:spPr bwMode="auto">
          <a:xfrm>
            <a:off x="5508104" y="3041489"/>
            <a:ext cx="3384376" cy="3816511"/>
          </a:xfrm>
          <a:prstGeom prst="rect">
            <a:avLst/>
          </a:prstGeom>
          <a:noFill/>
        </p:spPr>
      </p:pic>
      <p:pic>
        <p:nvPicPr>
          <p:cNvPr id="1028" name="Picture 4" descr="C:\Users\Резеда\Desktop\насвай\untitled.bmp"/>
          <p:cNvPicPr>
            <a:picLocks noChangeAspect="1" noChangeArrowheads="1"/>
          </p:cNvPicPr>
          <p:nvPr/>
        </p:nvPicPr>
        <p:blipFill>
          <a:blip r:embed="rId3" cstate="print"/>
          <a:srcRect/>
          <a:stretch>
            <a:fillRect/>
          </a:stretch>
        </p:blipFill>
        <p:spPr bwMode="auto">
          <a:xfrm>
            <a:off x="27588" y="3645024"/>
            <a:ext cx="5472579" cy="32129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idx="4294967295"/>
          </p:nvPr>
        </p:nvSpPr>
        <p:spPr>
          <a:xfrm>
            <a:off x="0" y="0"/>
            <a:ext cx="7604125" cy="1417638"/>
          </a:xfrm>
        </p:spPr>
        <p:txBody>
          <a:bodyPr>
            <a:normAutofit fontScale="90000"/>
          </a:bodyPr>
          <a:lstStyle/>
          <a:p>
            <a:pPr algn="ct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
            </a:r>
            <a:br>
              <a:rPr lang="ru-RU" sz="2000" b="1" dirty="0" smtClean="0">
                <a:latin typeface="Times New Roman" pitchFamily="18" charset="0"/>
                <a:cs typeface="Times New Roman" pitchFamily="18" charset="0"/>
              </a:rPr>
            </a:br>
            <a:r>
              <a:rPr lang="ru-RU" sz="2000" b="1" dirty="0" smtClean="0">
                <a:latin typeface="Times New Roman" pitchFamily="18" charset="0"/>
                <a:cs typeface="Times New Roman" pitchFamily="18" charset="0"/>
              </a:rPr>
              <a:t>Употребление </a:t>
            </a:r>
            <a:r>
              <a:rPr lang="ru-RU" sz="1800" dirty="0" smtClean="0">
                <a:latin typeface="Times New Roman" pitchFamily="18" charset="0"/>
                <a:cs typeface="Times New Roman" pitchFamily="18" charset="0"/>
              </a:rPr>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Надо сказать, что употребление </a:t>
            </a:r>
            <a:r>
              <a:rPr lang="ru-RU" sz="1800" dirty="0" err="1" smtClean="0">
                <a:latin typeface="Times New Roman" pitchFamily="18" charset="0"/>
                <a:cs typeface="Times New Roman" pitchFamily="18" charset="0"/>
              </a:rPr>
              <a:t>насвая</a:t>
            </a:r>
            <a:r>
              <a:rPr lang="ru-RU" sz="1800" dirty="0" smtClean="0">
                <a:latin typeface="Times New Roman" pitchFamily="18" charset="0"/>
                <a:cs typeface="Times New Roman" pitchFamily="18" charset="0"/>
              </a:rPr>
              <a:t> весьма хлопотное занятие. </a:t>
            </a:r>
            <a:br>
              <a:rPr lang="ru-RU" sz="1800" dirty="0" smtClean="0">
                <a:latin typeface="Times New Roman" pitchFamily="18" charset="0"/>
                <a:cs typeface="Times New Roman" pitchFamily="18" charset="0"/>
              </a:rPr>
            </a:br>
            <a:r>
              <a:rPr lang="ru-RU" sz="1800" dirty="0" smtClean="0">
                <a:latin typeface="Times New Roman" pitchFamily="18" charset="0"/>
                <a:cs typeface="Times New Roman" pitchFamily="18" charset="0"/>
              </a:rPr>
              <a:t>       </a:t>
            </a:r>
            <a:r>
              <a:rPr lang="ru-RU" sz="1800" dirty="0" err="1" smtClean="0">
                <a:latin typeface="Times New Roman" pitchFamily="18" charset="0"/>
                <a:cs typeface="Times New Roman" pitchFamily="18" charset="0"/>
              </a:rPr>
              <a:t>Насвай</a:t>
            </a:r>
            <a:r>
              <a:rPr lang="ru-RU" sz="1800" dirty="0" smtClean="0">
                <a:latin typeface="Times New Roman" pitchFamily="18" charset="0"/>
                <a:cs typeface="Times New Roman" pitchFamily="18" charset="0"/>
              </a:rPr>
              <a:t> не курят (хотя иногда продолжают использовать это слово), а «кидают»</a:t>
            </a:r>
            <a:r>
              <a:rPr lang="ru-RU" dirty="0" smtClean="0"/>
              <a:t/>
            </a:r>
            <a:br>
              <a:rPr lang="ru-RU" dirty="0" smtClean="0"/>
            </a:br>
            <a:endParaRPr lang="ru-RU" dirty="0"/>
          </a:p>
        </p:txBody>
      </p:sp>
      <p:sp>
        <p:nvSpPr>
          <p:cNvPr id="4" name="Прямоугольник 3"/>
          <p:cNvSpPr/>
          <p:nvPr/>
        </p:nvSpPr>
        <p:spPr>
          <a:xfrm>
            <a:off x="395536" y="1268759"/>
            <a:ext cx="7776864" cy="2554545"/>
          </a:xfrm>
          <a:prstGeom prst="rect">
            <a:avLst/>
          </a:prstGeom>
        </p:spPr>
        <p:txBody>
          <a:bodyPr wrap="square">
            <a:spAutoFit/>
          </a:bodyPr>
          <a:lstStyle/>
          <a:p>
            <a:endParaRPr lang="ru-RU" sz="1600"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Насвай</a:t>
            </a:r>
            <a:r>
              <a:rPr lang="ru-RU" sz="1600" dirty="0" smtClean="0">
                <a:latin typeface="Times New Roman" pitchFamily="18" charset="0"/>
                <a:cs typeface="Times New Roman" pitchFamily="18" charset="0"/>
              </a:rPr>
              <a:t> иногда называют жевательным табаком, но его не жуют. </a:t>
            </a:r>
            <a:r>
              <a:rPr lang="ru-RU" sz="1600" dirty="0" err="1" smtClean="0">
                <a:latin typeface="Times New Roman" pitchFamily="18" charset="0"/>
                <a:cs typeface="Times New Roman" pitchFamily="18" charset="0"/>
              </a:rPr>
              <a:t>Насвай</a:t>
            </a:r>
            <a:r>
              <a:rPr lang="ru-RU" sz="1600" dirty="0" smtClean="0">
                <a:latin typeface="Times New Roman" pitchFamily="18" charset="0"/>
                <a:cs typeface="Times New Roman" pitchFamily="18" charset="0"/>
              </a:rPr>
              <a:t>      закладывают под нижнюю, или верхнюю губу и держат там в ожидании эффекта. При закладывании его в рот стараются не допустить попадания порошка на губы, которые в таком случае покрываются волдырями и язвами. Потребители подчеркивают недопустимость проглатывания обильно выделяющейся слюны. Проглоченные слюна или крупинки зелья могут вызвать тошноту, рвоту и понос. Именно рвота описывается как основной компонент воздействия </a:t>
            </a:r>
            <a:r>
              <a:rPr lang="ru-RU" sz="1600" dirty="0" err="1" smtClean="0">
                <a:latin typeface="Times New Roman" pitchFamily="18" charset="0"/>
                <a:cs typeface="Times New Roman" pitchFamily="18" charset="0"/>
              </a:rPr>
              <a:t>насвая</a:t>
            </a:r>
            <a:r>
              <a:rPr lang="ru-RU" sz="1600" dirty="0" smtClean="0">
                <a:latin typeface="Times New Roman" pitchFamily="18" charset="0"/>
                <a:cs typeface="Times New Roman" pitchFamily="18" charset="0"/>
              </a:rPr>
              <a:t>, особенно у начинающих потребителей. </a:t>
            </a:r>
          </a:p>
          <a:p>
            <a:r>
              <a:rPr lang="ru-RU" sz="1600" dirty="0" smtClean="0">
                <a:latin typeface="Times New Roman" pitchFamily="18" charset="0"/>
                <a:cs typeface="Times New Roman" pitchFamily="18" charset="0"/>
              </a:rPr>
              <a:t>Сообщается о четырех местах применения </a:t>
            </a:r>
            <a:r>
              <a:rPr lang="ru-RU" sz="1600" dirty="0" err="1" smtClean="0">
                <a:latin typeface="Times New Roman" pitchFamily="18" charset="0"/>
                <a:cs typeface="Times New Roman" pitchFamily="18" charset="0"/>
              </a:rPr>
              <a:t>насвая</a:t>
            </a:r>
            <a:r>
              <a:rPr lang="ru-RU" sz="1600" dirty="0" smtClean="0">
                <a:latin typeface="Times New Roman" pitchFamily="18" charset="0"/>
                <a:cs typeface="Times New Roman" pitchFamily="18" charset="0"/>
              </a:rPr>
              <a:t> – под нижней или верхней губой, под языком и в носовой полости. </a:t>
            </a:r>
          </a:p>
        </p:txBody>
      </p:sp>
      <p:pic>
        <p:nvPicPr>
          <p:cNvPr id="2050" name="Picture 2" descr="C:\Users\Резеда\Desktop\насвай\1dd2245bfdfc38be8e402b7078ee5c701.jpg"/>
          <p:cNvPicPr>
            <a:picLocks noChangeAspect="1" noChangeArrowheads="1"/>
          </p:cNvPicPr>
          <p:nvPr/>
        </p:nvPicPr>
        <p:blipFill>
          <a:blip r:embed="rId2" cstate="print"/>
          <a:srcRect/>
          <a:stretch>
            <a:fillRect/>
          </a:stretch>
        </p:blipFill>
        <p:spPr bwMode="auto">
          <a:xfrm>
            <a:off x="3868809" y="3573016"/>
            <a:ext cx="4375599" cy="328498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332656"/>
            <a:ext cx="8964488" cy="2940936"/>
          </a:xfrm>
        </p:spPr>
        <p:txBody>
          <a:bodyPr>
            <a:normAutofit/>
          </a:bodyPr>
          <a:lstStyle/>
          <a:p>
            <a:pPr algn="ctr"/>
            <a:r>
              <a:rPr lang="ru-RU" sz="2000" dirty="0" smtClean="0"/>
              <a:t>Краткосрочное воздействие </a:t>
            </a:r>
            <a:r>
              <a:rPr lang="ru-RU" sz="1600" dirty="0" smtClean="0"/>
              <a:t/>
            </a:r>
            <a:br>
              <a:rPr lang="ru-RU" sz="1600" dirty="0" smtClean="0"/>
            </a:br>
            <a:r>
              <a:rPr lang="ru-RU" sz="1600" dirty="0" smtClean="0"/>
              <a:t/>
            </a:r>
            <a:br>
              <a:rPr lang="ru-RU" sz="1600" dirty="0" smtClean="0"/>
            </a:br>
            <a:r>
              <a:rPr lang="ru-RU" sz="1600" dirty="0" smtClean="0"/>
              <a:t>Потребители описывают следующие краткосрочные последствия потребления </a:t>
            </a:r>
            <a:r>
              <a:rPr lang="ru-RU" sz="1600" dirty="0" err="1" smtClean="0"/>
              <a:t>насвая</a:t>
            </a:r>
            <a:r>
              <a:rPr lang="ru-RU" sz="1600" dirty="0" smtClean="0"/>
              <a:t>: сильное местное жжение слизистой ротовой полости, тяжесть в голове, а позднее и во всех частях тела, апатия, резкое слюноотделение, головокружение, расслабленность мышц.</a:t>
            </a:r>
            <a:br>
              <a:rPr lang="ru-RU" sz="1600" dirty="0" smtClean="0"/>
            </a:br>
            <a:r>
              <a:rPr lang="ru-RU" sz="1600" dirty="0" smtClean="0"/>
              <a:t> Признаки потребления проявляются через 3-15 минут.</a:t>
            </a:r>
            <a:br>
              <a:rPr lang="ru-RU" sz="1600" dirty="0" smtClean="0"/>
            </a:br>
            <a:endParaRPr lang="ru-RU" sz="1600" dirty="0">
              <a:latin typeface="Times New Roman" pitchFamily="18" charset="0"/>
              <a:cs typeface="Times New Roman" pitchFamily="18" charset="0"/>
            </a:endParaRPr>
          </a:p>
        </p:txBody>
      </p:sp>
      <p:pic>
        <p:nvPicPr>
          <p:cNvPr id="1026" name="Picture 2" descr="C:\Users\Резеда\Desktop\насвай\b20d9c3520dd05456e114595b24a9981.jpg"/>
          <p:cNvPicPr>
            <a:picLocks noChangeAspect="1" noChangeArrowheads="1"/>
          </p:cNvPicPr>
          <p:nvPr/>
        </p:nvPicPr>
        <p:blipFill>
          <a:blip r:embed="rId2" cstate="print"/>
          <a:srcRect/>
          <a:stretch>
            <a:fillRect/>
          </a:stretch>
        </p:blipFill>
        <p:spPr bwMode="auto">
          <a:xfrm>
            <a:off x="0" y="3019326"/>
            <a:ext cx="5569123" cy="3838674"/>
          </a:xfrm>
          <a:prstGeom prst="rect">
            <a:avLst/>
          </a:prstGeom>
          <a:noFill/>
        </p:spPr>
      </p:pic>
      <p:pic>
        <p:nvPicPr>
          <p:cNvPr id="1027" name="Picture 3" descr="C:\Users\Резеда\Desktop\насвай\d8621a5ad46a.jpg"/>
          <p:cNvPicPr>
            <a:picLocks noChangeAspect="1" noChangeArrowheads="1"/>
          </p:cNvPicPr>
          <p:nvPr/>
        </p:nvPicPr>
        <p:blipFill>
          <a:blip r:embed="rId3" cstate="print"/>
          <a:srcRect/>
          <a:stretch>
            <a:fillRect/>
          </a:stretch>
        </p:blipFill>
        <p:spPr bwMode="auto">
          <a:xfrm>
            <a:off x="3995936" y="2996952"/>
            <a:ext cx="5148064" cy="3861048"/>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95456" cy="3312368"/>
          </a:xfrm>
        </p:spPr>
        <p:txBody>
          <a:bodyPr>
            <a:normAutofit/>
          </a:bodyPr>
          <a:lstStyle/>
          <a:p>
            <a:r>
              <a:rPr lang="ru-RU" sz="1600" b="1" dirty="0" smtClean="0"/>
              <a:t>Долгосрочные последствия потребления </a:t>
            </a:r>
            <a:r>
              <a:rPr lang="ru-RU" sz="1600" b="1" dirty="0" err="1" smtClean="0"/>
              <a:t>насвая</a:t>
            </a:r>
            <a:r>
              <a:rPr lang="ru-RU" sz="1600" dirty="0" smtClean="0"/>
              <a:t> </a:t>
            </a:r>
            <a:br>
              <a:rPr lang="ru-RU" sz="1600" dirty="0" smtClean="0"/>
            </a:br>
            <a:r>
              <a:rPr lang="ru-RU" sz="1600" dirty="0" smtClean="0"/>
              <a:t/>
            </a:r>
            <a:br>
              <a:rPr lang="ru-RU" sz="1600" dirty="0" smtClean="0"/>
            </a:br>
            <a:r>
              <a:rPr lang="ru-RU" sz="1600" dirty="0" smtClean="0"/>
              <a:t/>
            </a:r>
            <a:br>
              <a:rPr lang="ru-RU" sz="1600" dirty="0" smtClean="0"/>
            </a:br>
            <a:r>
              <a:rPr lang="ru-RU" sz="1600" dirty="0" smtClean="0"/>
              <a:t>По данным узбекских онкологов, 80% случаев рака языка, губы и других органов полости рта, а также гортани были связаны с потреблением </a:t>
            </a:r>
            <a:r>
              <a:rPr lang="ru-RU" sz="1600" dirty="0" err="1" smtClean="0"/>
              <a:t>насвая</a:t>
            </a:r>
            <a:r>
              <a:rPr lang="ru-RU" sz="1600" dirty="0" smtClean="0"/>
              <a:t>.</a:t>
            </a:r>
            <a:br>
              <a:rPr lang="ru-RU" sz="1600" dirty="0" smtClean="0"/>
            </a:br>
            <a:r>
              <a:rPr lang="ru-RU" sz="1600" dirty="0" smtClean="0"/>
              <a:t>«</a:t>
            </a:r>
            <a:r>
              <a:rPr lang="ru-RU" sz="1600" dirty="0" err="1" smtClean="0"/>
              <a:t>Насвай</a:t>
            </a:r>
            <a:r>
              <a:rPr lang="ru-RU" sz="1600" dirty="0" smtClean="0"/>
              <a:t> – это стопроцентная вероятность заболеть раком». </a:t>
            </a:r>
            <a:br>
              <a:rPr lang="ru-RU" sz="1600" dirty="0" smtClean="0"/>
            </a:br>
            <a:r>
              <a:rPr lang="ru-RU" sz="1600" dirty="0" smtClean="0"/>
              <a:t>Поскольку </a:t>
            </a:r>
            <a:r>
              <a:rPr lang="ru-RU" sz="1600" dirty="0" err="1" smtClean="0"/>
              <a:t>насвай</a:t>
            </a:r>
            <a:r>
              <a:rPr lang="ru-RU" sz="1600" dirty="0" smtClean="0"/>
              <a:t> содержит экскременты животных, то, потребляя его, чрезвычайно легко заразиться разнообразными кишечными инфекциями и паразитарными заболеваниями, включая вирусный гепатит. </a:t>
            </a:r>
            <a:br>
              <a:rPr lang="ru-RU" sz="1600" dirty="0" smtClean="0"/>
            </a:br>
            <a:r>
              <a:rPr lang="ru-RU" sz="1600" dirty="0" smtClean="0"/>
              <a:t/>
            </a:r>
            <a:br>
              <a:rPr lang="ru-RU" sz="1600" dirty="0" smtClean="0"/>
            </a:br>
            <a:endParaRPr lang="ru-RU" sz="1600" dirty="0">
              <a:latin typeface="Times New Roman" pitchFamily="18" charset="0"/>
              <a:cs typeface="Times New Roman" pitchFamily="18" charset="0"/>
            </a:endParaRPr>
          </a:p>
        </p:txBody>
      </p:sp>
      <p:pic>
        <p:nvPicPr>
          <p:cNvPr id="3074" name="Picture 2" descr="C:\Users\Резеда\Desktop\насвай\1.jpg"/>
          <p:cNvPicPr>
            <a:picLocks noChangeAspect="1" noChangeArrowheads="1"/>
          </p:cNvPicPr>
          <p:nvPr/>
        </p:nvPicPr>
        <p:blipFill>
          <a:blip r:embed="rId2" cstate="print"/>
          <a:srcRect/>
          <a:stretch>
            <a:fillRect/>
          </a:stretch>
        </p:blipFill>
        <p:spPr bwMode="auto">
          <a:xfrm>
            <a:off x="251520" y="2860171"/>
            <a:ext cx="3960440" cy="3997829"/>
          </a:xfrm>
          <a:prstGeom prst="rect">
            <a:avLst/>
          </a:prstGeom>
          <a:noFill/>
        </p:spPr>
      </p:pic>
      <p:pic>
        <p:nvPicPr>
          <p:cNvPr id="3076" name="Picture 4" descr="C:\Users\Резеда\Desktop\насвай\t_67_16_128.jpg"/>
          <p:cNvPicPr>
            <a:picLocks noChangeAspect="1" noChangeArrowheads="1"/>
          </p:cNvPicPr>
          <p:nvPr/>
        </p:nvPicPr>
        <p:blipFill>
          <a:blip r:embed="rId3" cstate="print"/>
          <a:srcRect/>
          <a:stretch>
            <a:fillRect/>
          </a:stretch>
        </p:blipFill>
        <p:spPr bwMode="auto">
          <a:xfrm>
            <a:off x="4572000" y="2901182"/>
            <a:ext cx="4572000" cy="380619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3789040"/>
            <a:ext cx="3816424" cy="2554545"/>
          </a:xfrm>
          <a:prstGeom prst="rect">
            <a:avLst/>
          </a:prstGeom>
        </p:spPr>
        <p:txBody>
          <a:bodyPr wrap="square">
            <a:spAutoFit/>
          </a:bodyPr>
          <a:lstStyle/>
          <a:p>
            <a:r>
              <a:rPr lang="ru-RU" sz="4000" dirty="0" smtClean="0">
                <a:latin typeface="Times New Roman" pitchFamily="18" charset="0"/>
                <a:cs typeface="Times New Roman" pitchFamily="18" charset="0"/>
              </a:rPr>
              <a:t>Потребители сообщают о разрушении зубов</a:t>
            </a:r>
            <a:endParaRPr lang="ru-RU" sz="4000" dirty="0"/>
          </a:p>
        </p:txBody>
      </p:sp>
      <p:pic>
        <p:nvPicPr>
          <p:cNvPr id="4098" name="Picture 2" descr="C:\Users\Резеда\Desktop\насвай\33.jpg"/>
          <p:cNvPicPr>
            <a:picLocks noChangeAspect="1" noChangeArrowheads="1"/>
          </p:cNvPicPr>
          <p:nvPr/>
        </p:nvPicPr>
        <p:blipFill>
          <a:blip r:embed="rId2" cstate="print"/>
          <a:srcRect/>
          <a:stretch>
            <a:fillRect/>
          </a:stretch>
        </p:blipFill>
        <p:spPr bwMode="auto">
          <a:xfrm>
            <a:off x="100236" y="188640"/>
            <a:ext cx="4883156" cy="3384376"/>
          </a:xfrm>
          <a:prstGeom prst="rect">
            <a:avLst/>
          </a:prstGeom>
          <a:noFill/>
        </p:spPr>
      </p:pic>
      <p:pic>
        <p:nvPicPr>
          <p:cNvPr id="4" name="Picture 3" descr="C:\Users\Резеда\Desktop\насвай\1219482969_70456465.jpg"/>
          <p:cNvPicPr>
            <a:picLocks noChangeAspect="1" noChangeArrowheads="1"/>
          </p:cNvPicPr>
          <p:nvPr/>
        </p:nvPicPr>
        <p:blipFill>
          <a:blip r:embed="rId3" cstate="print"/>
          <a:srcRect/>
          <a:stretch>
            <a:fillRect/>
          </a:stretch>
        </p:blipFill>
        <p:spPr bwMode="auto">
          <a:xfrm>
            <a:off x="4572000" y="1700808"/>
            <a:ext cx="4572000" cy="4310056"/>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Резеда\Desktop\насвай\nasvay_1.jpg"/>
          <p:cNvPicPr>
            <a:picLocks noChangeAspect="1" noChangeArrowheads="1"/>
          </p:cNvPicPr>
          <p:nvPr/>
        </p:nvPicPr>
        <p:blipFill>
          <a:blip r:embed="rId2" cstate="print"/>
          <a:srcRect/>
          <a:stretch>
            <a:fillRect/>
          </a:stretch>
        </p:blipFill>
        <p:spPr bwMode="auto">
          <a:xfrm>
            <a:off x="251520" y="186098"/>
            <a:ext cx="8640960" cy="6483261"/>
          </a:xfrm>
          <a:prstGeom prst="rect">
            <a:avLst/>
          </a:prstGeom>
          <a:noFill/>
        </p:spPr>
      </p:pic>
      <p:pic>
        <p:nvPicPr>
          <p:cNvPr id="2" name="Picture 2" descr="C:\Users\Резеда\Desktop\насвай\0_126b_1a79261c_XL.jpg"/>
          <p:cNvPicPr>
            <a:picLocks noChangeAspect="1" noChangeArrowheads="1"/>
          </p:cNvPicPr>
          <p:nvPr/>
        </p:nvPicPr>
        <p:blipFill>
          <a:blip r:embed="rId3" cstate="print"/>
          <a:srcRect/>
          <a:stretch>
            <a:fillRect/>
          </a:stretch>
        </p:blipFill>
        <p:spPr bwMode="auto">
          <a:xfrm>
            <a:off x="5250709" y="4221088"/>
            <a:ext cx="3674705" cy="2448272"/>
          </a:xfrm>
          <a:prstGeom prst="rect">
            <a:avLst/>
          </a:prstGeom>
          <a:noFill/>
        </p:spPr>
      </p:pic>
      <p:pic>
        <p:nvPicPr>
          <p:cNvPr id="1027" name="Picture 3" descr="C:\Users\Резеда\Desktop\насвай\37237174.jpg"/>
          <p:cNvPicPr>
            <a:picLocks noChangeAspect="1" noChangeArrowheads="1"/>
          </p:cNvPicPr>
          <p:nvPr/>
        </p:nvPicPr>
        <p:blipFill>
          <a:blip r:embed="rId4" cstate="print"/>
          <a:srcRect/>
          <a:stretch>
            <a:fillRect/>
          </a:stretch>
        </p:blipFill>
        <p:spPr bwMode="auto">
          <a:xfrm>
            <a:off x="5940152" y="188639"/>
            <a:ext cx="2984096" cy="405837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404664"/>
            <a:ext cx="8820472" cy="5509200"/>
          </a:xfrm>
          <a:prstGeom prst="rect">
            <a:avLst/>
          </a:prstGeom>
        </p:spPr>
        <p:txBody>
          <a:bodyPr wrap="square">
            <a:spAutoFit/>
          </a:bodyPr>
          <a:lstStyle/>
          <a:p>
            <a:r>
              <a:rPr lang="ru-RU" sz="1600" dirty="0" smtClean="0">
                <a:latin typeface="Times New Roman" pitchFamily="18" charset="0"/>
                <a:cs typeface="Times New Roman" pitchFamily="18" charset="0"/>
              </a:rPr>
              <a:t>      Садоводы знают, что будет с растением, если его полить неразбавленным раствором куриного помета: оно «сгорит». Врачи подтверждают: то же самое происходит в организме человека: страдают в первую очередь слизистая рта и желудочно-кишечный тракт. Длительный прием </a:t>
            </a:r>
            <a:r>
              <a:rPr lang="ru-RU" sz="1600" dirty="0" err="1" smtClean="0">
                <a:latin typeface="Times New Roman" pitchFamily="18" charset="0"/>
                <a:cs typeface="Times New Roman" pitchFamily="18" charset="0"/>
              </a:rPr>
              <a:t>насвая</a:t>
            </a:r>
            <a:r>
              <a:rPr lang="ru-RU" sz="1600" dirty="0" smtClean="0">
                <a:latin typeface="Times New Roman" pitchFamily="18" charset="0"/>
                <a:cs typeface="Times New Roman" pitchFamily="18" charset="0"/>
              </a:rPr>
              <a:t> может привести к язве желудка.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Поскольку основным действующим веществом </a:t>
            </a:r>
            <a:r>
              <a:rPr lang="ru-RU" sz="1600" dirty="0" err="1" smtClean="0">
                <a:latin typeface="Times New Roman" pitchFamily="18" charset="0"/>
                <a:cs typeface="Times New Roman" pitchFamily="18" charset="0"/>
              </a:rPr>
              <a:t>насвая</a:t>
            </a:r>
            <a:r>
              <a:rPr lang="ru-RU" sz="1600" dirty="0" smtClean="0">
                <a:latin typeface="Times New Roman" pitchFamily="18" charset="0"/>
                <a:cs typeface="Times New Roman" pitchFamily="18" charset="0"/>
              </a:rPr>
              <a:t> является табак, развивается та же никотиновая зависимость. Специалисты из Кыргызстана, где потребление </a:t>
            </a:r>
            <a:r>
              <a:rPr lang="ru-RU" sz="1600" dirty="0" err="1" smtClean="0">
                <a:latin typeface="Times New Roman" pitchFamily="18" charset="0"/>
                <a:cs typeface="Times New Roman" pitchFamily="18" charset="0"/>
              </a:rPr>
              <a:t>насвая</a:t>
            </a:r>
            <a:r>
              <a:rPr lang="ru-RU" sz="1600" dirty="0" smtClean="0">
                <a:latin typeface="Times New Roman" pitchFamily="18" charset="0"/>
                <a:cs typeface="Times New Roman" pitchFamily="18" charset="0"/>
              </a:rPr>
              <a:t> распространено давно, высказывают мнение, что эта форма табака более вредна, чем курение сигарет, т.к. человек получает большую дозу никотина, особенно в связи с воздействием извести на слизистую оболочку </a:t>
            </a:r>
            <a:r>
              <a:rPr lang="ru-RU" sz="1600" dirty="0" err="1" smtClean="0">
                <a:latin typeface="Times New Roman" pitchFamily="18" charset="0"/>
                <a:cs typeface="Times New Roman" pitchFamily="18" charset="0"/>
              </a:rPr>
              <a:t>pотовой</a:t>
            </a:r>
            <a:r>
              <a:rPr lang="ru-RU" sz="1600" dirty="0" smtClean="0">
                <a:latin typeface="Times New Roman" pitchFamily="18" charset="0"/>
                <a:cs typeface="Times New Roman" pitchFamily="18" charset="0"/>
              </a:rPr>
              <a:t> полости. </a:t>
            </a:r>
            <a:r>
              <a:rPr lang="ru-RU" sz="1600" dirty="0" err="1" smtClean="0">
                <a:latin typeface="Times New Roman" pitchFamily="18" charset="0"/>
                <a:cs typeface="Times New Roman" pitchFamily="18" charset="0"/>
              </a:rPr>
              <a:t>Насвай</a:t>
            </a:r>
            <a:r>
              <a:rPr lang="ru-RU" sz="1600" dirty="0" smtClean="0">
                <a:latin typeface="Times New Roman" pitchFamily="18" charset="0"/>
                <a:cs typeface="Times New Roman" pitchFamily="18" charset="0"/>
              </a:rPr>
              <a:t> вызывает сильную наркотическую зависимость.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Казахстанские наркологи считают, что в некоторые порции </a:t>
            </a:r>
            <a:r>
              <a:rPr lang="ru-RU" sz="1600" dirty="0" err="1" smtClean="0">
                <a:latin typeface="Times New Roman" pitchFamily="18" charset="0"/>
                <a:cs typeface="Times New Roman" pitchFamily="18" charset="0"/>
              </a:rPr>
              <a:t>насвая</a:t>
            </a:r>
            <a:r>
              <a:rPr lang="ru-RU" sz="1600" dirty="0" smtClean="0">
                <a:latin typeface="Times New Roman" pitchFamily="18" charset="0"/>
                <a:cs typeface="Times New Roman" pitchFamily="18" charset="0"/>
              </a:rPr>
              <a:t> могут добавляться иные наркотические вещества, помимо табака. Таким образом, у потребителей </a:t>
            </a:r>
            <a:r>
              <a:rPr lang="ru-RU" sz="1600" dirty="0" err="1" smtClean="0">
                <a:latin typeface="Times New Roman" pitchFamily="18" charset="0"/>
                <a:cs typeface="Times New Roman" pitchFamily="18" charset="0"/>
              </a:rPr>
              <a:t>насвая</a:t>
            </a:r>
            <a:r>
              <a:rPr lang="ru-RU" sz="1600" dirty="0" smtClean="0">
                <a:latin typeface="Times New Roman" pitchFamily="18" charset="0"/>
                <a:cs typeface="Times New Roman" pitchFamily="18" charset="0"/>
              </a:rPr>
              <a:t> может развиться не только никотиновая зависимость, но также и зависимость от других химических веществ.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ru-RU" sz="1600" dirty="0" err="1" smtClean="0">
                <a:latin typeface="Times New Roman" pitchFamily="18" charset="0"/>
                <a:cs typeface="Times New Roman" pitchFamily="18" charset="0"/>
              </a:rPr>
              <a:t>Насвай</a:t>
            </a:r>
            <a:r>
              <a:rPr lang="ru-RU" sz="1600" dirty="0" smtClean="0">
                <a:latin typeface="Times New Roman" pitchFamily="18" charset="0"/>
                <a:cs typeface="Times New Roman" pitchFamily="18" charset="0"/>
              </a:rPr>
              <a:t> можно отнести к числу психотропных веществ. Его употребление подростками отражается на их психическом развитии – снижается восприятие и ухудшается память, дети становятся неуравновешенными. Потребители сообщают о проблемах с памятью, постоянном состоянии растерянности. Следствиями употребления становятся изменение личности подростка, нарушение его психики.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У детей употребление </a:t>
            </a:r>
            <a:r>
              <a:rPr lang="ru-RU" sz="1600" dirty="0" err="1" smtClean="0">
                <a:latin typeface="Times New Roman" pitchFamily="18" charset="0"/>
                <a:cs typeface="Times New Roman" pitchFamily="18" charset="0"/>
              </a:rPr>
              <a:t>насвая</a:t>
            </a:r>
            <a:r>
              <a:rPr lang="ru-RU" sz="1600" dirty="0" smtClean="0">
                <a:latin typeface="Times New Roman" pitchFamily="18" charset="0"/>
                <a:cs typeface="Times New Roman" pitchFamily="18" charset="0"/>
              </a:rPr>
              <a:t> очень быстро переходит в привычку, становится нормой. Вскоре подростку хочется уже более сильных ощущений. А если подросток покупает для себя </a:t>
            </a:r>
            <a:r>
              <a:rPr lang="ru-RU" sz="1600" dirty="0" err="1" smtClean="0">
                <a:latin typeface="Times New Roman" pitchFamily="18" charset="0"/>
                <a:cs typeface="Times New Roman" pitchFamily="18" charset="0"/>
              </a:rPr>
              <a:t>насвай</a:t>
            </a:r>
            <a:r>
              <a:rPr lang="ru-RU" sz="1600" dirty="0" smtClean="0">
                <a:latin typeface="Times New Roman" pitchFamily="18" charset="0"/>
                <a:cs typeface="Times New Roman" pitchFamily="18" charset="0"/>
              </a:rPr>
              <a:t> с такой же легкостью, как жевательную резинку, то нет никакой гарантии, что в ближайшем будущем он не попробует сильные наркотики. </a:t>
            </a:r>
            <a:br>
              <a:rPr lang="ru-RU" sz="1600" dirty="0" smtClean="0">
                <a:latin typeface="Times New Roman" pitchFamily="18" charset="0"/>
                <a:cs typeface="Times New Roman" pitchFamily="18" charset="0"/>
              </a:rPr>
            </a:br>
            <a:endParaRPr lang="ru-RU" sz="16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Резеда\Desktop\насвай\25803.jpg"/>
          <p:cNvPicPr>
            <a:picLocks noChangeAspect="1" noChangeArrowheads="1"/>
          </p:cNvPicPr>
          <p:nvPr/>
        </p:nvPicPr>
        <p:blipFill>
          <a:blip r:embed="rId2" cstate="print"/>
          <a:srcRect/>
          <a:stretch>
            <a:fillRect/>
          </a:stretch>
        </p:blipFill>
        <p:spPr bwMode="auto">
          <a:xfrm>
            <a:off x="0" y="0"/>
            <a:ext cx="9145661" cy="6858000"/>
          </a:xfrm>
          <a:prstGeom prst="rect">
            <a:avLst/>
          </a:prstGeom>
          <a:noFill/>
        </p:spPr>
      </p:pic>
      <p:sp>
        <p:nvSpPr>
          <p:cNvPr id="2" name="Заголовок 1"/>
          <p:cNvSpPr>
            <a:spLocks noGrp="1"/>
          </p:cNvSpPr>
          <p:nvPr>
            <p:ph type="title"/>
          </p:nvPr>
        </p:nvSpPr>
        <p:spPr>
          <a:xfrm>
            <a:off x="467544" y="3501008"/>
            <a:ext cx="8676456" cy="3356992"/>
          </a:xfrm>
        </p:spPr>
        <p:txBody>
          <a:bodyPr>
            <a:normAutofit/>
          </a:bodyPr>
          <a:lstStyle/>
          <a:p>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      </a:t>
            </a:r>
            <a:r>
              <a:rPr lang="ru-RU" sz="1600" dirty="0" smtClean="0">
                <a:solidFill>
                  <a:srgbClr val="FFFFCC"/>
                </a:solidFill>
                <a:latin typeface="Times New Roman" pitchFamily="18" charset="0"/>
                <a:cs typeface="Times New Roman" pitchFamily="18" charset="0"/>
              </a:rPr>
              <a:t>По информации «Финансовых Известий», </a:t>
            </a:r>
            <a:r>
              <a:rPr lang="ru-RU" sz="1600" dirty="0" err="1" smtClean="0">
                <a:solidFill>
                  <a:srgbClr val="FFFFCC"/>
                </a:solidFill>
                <a:latin typeface="Times New Roman" pitchFamily="18" charset="0"/>
                <a:cs typeface="Times New Roman" pitchFamily="18" charset="0"/>
              </a:rPr>
              <a:t>насвай</a:t>
            </a:r>
            <a:r>
              <a:rPr lang="ru-RU" sz="1600" dirty="0" smtClean="0">
                <a:solidFill>
                  <a:srgbClr val="FFFFCC"/>
                </a:solidFill>
                <a:latin typeface="Times New Roman" pitchFamily="18" charset="0"/>
                <a:cs typeface="Times New Roman" pitchFamily="18" charset="0"/>
              </a:rPr>
              <a:t> официально ввозится в Россию единственным импортером – ИЧП, образованным предпринимателем из Казахстана. Об объемах неофициального ввоза, понятно, никому неизвестно. Распространяется этот продукт на рынках. Корреспондент «Финансовых Известий» приобрел </a:t>
            </a:r>
            <a:r>
              <a:rPr lang="ru-RU" sz="1600" dirty="0" err="1" smtClean="0">
                <a:solidFill>
                  <a:srgbClr val="FFFFCC"/>
                </a:solidFill>
                <a:latin typeface="Times New Roman" pitchFamily="18" charset="0"/>
                <a:cs typeface="Times New Roman" pitchFamily="18" charset="0"/>
              </a:rPr>
              <a:t>насвай</a:t>
            </a:r>
            <a:r>
              <a:rPr lang="ru-RU" sz="1600" dirty="0" smtClean="0">
                <a:solidFill>
                  <a:srgbClr val="FFFFCC"/>
                </a:solidFill>
                <a:latin typeface="Times New Roman" pitchFamily="18" charset="0"/>
                <a:cs typeface="Times New Roman" pitchFamily="18" charset="0"/>
              </a:rPr>
              <a:t> на одном из них по цене 10 руб. за пакетик с 25 граммами смеси, что означает, что розничная цена в сто раз больше той, которая заявлена на таможне. </a:t>
            </a:r>
            <a:br>
              <a:rPr lang="ru-RU" sz="1600" dirty="0" smtClean="0">
                <a:solidFill>
                  <a:srgbClr val="FFFFCC"/>
                </a:solidFill>
                <a:latin typeface="Times New Roman" pitchFamily="18" charset="0"/>
                <a:cs typeface="Times New Roman" pitchFamily="18" charset="0"/>
              </a:rPr>
            </a:br>
            <a:r>
              <a:rPr lang="ru-RU" sz="1600" dirty="0" smtClean="0">
                <a:solidFill>
                  <a:srgbClr val="FFFFCC"/>
                </a:solidFill>
                <a:latin typeface="Times New Roman" pitchFamily="18" charset="0"/>
                <a:cs typeface="Times New Roman" pitchFamily="18" charset="0"/>
              </a:rPr>
              <a:t>      По сообщениям прессы, </a:t>
            </a:r>
            <a:r>
              <a:rPr lang="ru-RU" sz="1600" dirty="0" err="1" smtClean="0">
                <a:solidFill>
                  <a:srgbClr val="FFFFCC"/>
                </a:solidFill>
                <a:latin typeface="Times New Roman" pitchFamily="18" charset="0"/>
                <a:cs typeface="Times New Roman" pitchFamily="18" charset="0"/>
              </a:rPr>
              <a:t>насвай</a:t>
            </a:r>
            <a:r>
              <a:rPr lang="ru-RU" sz="1600" dirty="0" smtClean="0">
                <a:solidFill>
                  <a:srgbClr val="FFFFCC"/>
                </a:solidFill>
                <a:latin typeface="Times New Roman" pitchFamily="18" charset="0"/>
                <a:cs typeface="Times New Roman" pitchFamily="18" charset="0"/>
              </a:rPr>
              <a:t> уже является серьезной проблемой для наркологов некоторых российских регионов. Ярославские </a:t>
            </a:r>
            <a:r>
              <a:rPr lang="ru-RU" sz="1600" dirty="0" err="1" smtClean="0">
                <a:solidFill>
                  <a:srgbClr val="FFFFCC"/>
                </a:solidFill>
                <a:latin typeface="Times New Roman" pitchFamily="18" charset="0"/>
                <a:cs typeface="Times New Roman" pitchFamily="18" charset="0"/>
              </a:rPr>
              <a:t>наркополицейские</a:t>
            </a:r>
            <a:r>
              <a:rPr lang="ru-RU" sz="1600" dirty="0" smtClean="0">
                <a:solidFill>
                  <a:srgbClr val="FFFFCC"/>
                </a:solidFill>
                <a:latin typeface="Times New Roman" pitchFamily="18" charset="0"/>
                <a:cs typeface="Times New Roman" pitchFamily="18" charset="0"/>
              </a:rPr>
              <a:t> и врачи-наркологи бьют тревогу: школьники пристрастились к новому дурману </a:t>
            </a:r>
            <a:r>
              <a:rPr lang="ru-RU" sz="1600" dirty="0" err="1" smtClean="0">
                <a:solidFill>
                  <a:srgbClr val="FFFFCC"/>
                </a:solidFill>
                <a:latin typeface="Times New Roman" pitchFamily="18" charset="0"/>
                <a:cs typeface="Times New Roman" pitchFamily="18" charset="0"/>
              </a:rPr>
              <a:t>насваю</a:t>
            </a:r>
            <a:r>
              <a:rPr lang="ru-RU" sz="1600" dirty="0" smtClean="0">
                <a:solidFill>
                  <a:srgbClr val="FFFFCC"/>
                </a:solidFill>
                <a:latin typeface="Times New Roman" pitchFamily="18" charset="0"/>
                <a:cs typeface="Times New Roman" pitchFamily="18" charset="0"/>
              </a:rPr>
              <a:t>. </a:t>
            </a:r>
            <a:r>
              <a:rPr lang="ru-RU" sz="1600" dirty="0" smtClean="0">
                <a:solidFill>
                  <a:srgbClr val="FFFF66"/>
                </a:solidFill>
                <a:latin typeface="Times New Roman" pitchFamily="18" charset="0"/>
                <a:cs typeface="Times New Roman" pitchFamily="18" charset="0"/>
              </a:rPr>
              <a:t/>
            </a:r>
            <a:br>
              <a:rPr lang="ru-RU" sz="1600" dirty="0" smtClean="0">
                <a:solidFill>
                  <a:srgbClr val="FFFF66"/>
                </a:solidFill>
                <a:latin typeface="Times New Roman" pitchFamily="18" charset="0"/>
                <a:cs typeface="Times New Roman" pitchFamily="18" charset="0"/>
              </a:rPr>
            </a:br>
            <a:endParaRPr lang="ru-RU" sz="1000" dirty="0">
              <a:solidFill>
                <a:srgbClr val="FFFF66"/>
              </a:solidFill>
              <a:latin typeface="Times New Roman" pitchFamily="18" charset="0"/>
              <a:cs typeface="Times New Roman" pitchFamily="18" charset="0"/>
            </a:endParaRPr>
          </a:p>
        </p:txBody>
      </p:sp>
      <p:sp>
        <p:nvSpPr>
          <p:cNvPr id="4" name="Прямоугольник 3"/>
          <p:cNvSpPr/>
          <p:nvPr/>
        </p:nvSpPr>
        <p:spPr>
          <a:xfrm>
            <a:off x="4211960" y="1"/>
            <a:ext cx="4932040" cy="4524315"/>
          </a:xfrm>
          <a:prstGeom prst="rect">
            <a:avLst/>
          </a:prstGeom>
        </p:spPr>
        <p:txBody>
          <a:bodyPr wrap="square">
            <a:spAutoFit/>
          </a:bodyPr>
          <a:lstStyle/>
          <a:p>
            <a:r>
              <a:rPr lang="ru-RU" sz="1400" dirty="0" smtClean="0">
                <a:solidFill>
                  <a:srgbClr val="FFFFCC"/>
                </a:solidFill>
                <a:latin typeface="Times New Roman" pitchFamily="18" charset="0"/>
                <a:cs typeface="Times New Roman" pitchFamily="18" charset="0"/>
              </a:rPr>
              <a:t>      </a:t>
            </a:r>
            <a:r>
              <a:rPr lang="ru-RU" sz="1600" dirty="0" smtClean="0">
                <a:solidFill>
                  <a:srgbClr val="FFFFCC"/>
                </a:solidFill>
                <a:latin typeface="Times New Roman" pitchFamily="18" charset="0"/>
                <a:cs typeface="Times New Roman" pitchFamily="18" charset="0"/>
              </a:rPr>
              <a:t>Считается, что </a:t>
            </a:r>
            <a:r>
              <a:rPr lang="ru-RU" sz="1600" dirty="0" err="1" smtClean="0">
                <a:solidFill>
                  <a:srgbClr val="FFFFCC"/>
                </a:solidFill>
                <a:latin typeface="Times New Roman" pitchFamily="18" charset="0"/>
                <a:cs typeface="Times New Roman" pitchFamily="18" charset="0"/>
              </a:rPr>
              <a:t>насвай</a:t>
            </a:r>
            <a:r>
              <a:rPr lang="ru-RU" sz="1600" dirty="0" smtClean="0">
                <a:solidFill>
                  <a:srgbClr val="FFFFCC"/>
                </a:solidFill>
                <a:latin typeface="Times New Roman" pitchFamily="18" charset="0"/>
                <a:cs typeface="Times New Roman" pitchFamily="18" charset="0"/>
              </a:rPr>
              <a:t> является частью традиционной культуры среднеазиатских стран. Однако, по сообщениям специалистов из Казахстана и Кыргызстана, за последние годы он стал более популярным в Странах Средней Азии, особенно среди учеников седьмых-восьмых классов. На рынках среднеазиатских стран </a:t>
            </a:r>
            <a:r>
              <a:rPr lang="ru-RU" sz="1600" dirty="0" err="1" smtClean="0">
                <a:solidFill>
                  <a:srgbClr val="FFFFCC"/>
                </a:solidFill>
                <a:latin typeface="Times New Roman" pitchFamily="18" charset="0"/>
                <a:cs typeface="Times New Roman" pitchFamily="18" charset="0"/>
              </a:rPr>
              <a:t>насвай</a:t>
            </a:r>
            <a:r>
              <a:rPr lang="ru-RU" sz="1600" dirty="0" smtClean="0">
                <a:solidFill>
                  <a:srgbClr val="FFFFCC"/>
                </a:solidFill>
                <a:latin typeface="Times New Roman" pitchFamily="18" charset="0"/>
                <a:cs typeface="Times New Roman" pitchFamily="18" charset="0"/>
              </a:rPr>
              <a:t> продается наравне с табачными изделиями и семечками. В Казахстане за 10 тенге (1 доллар США = 130 тенге), то есть меньше, чем за 10 американских центов можно купить пакетик, которого хватает примерно на 30 приемов. В Кыргызстане цена пакетика составляет 2 сом (1 доллар = 41 сом), то есть тоже около 5 центов. Когда </a:t>
            </a:r>
            <a:r>
              <a:rPr lang="ru-RU" sz="1600" dirty="0" err="1" smtClean="0">
                <a:solidFill>
                  <a:srgbClr val="FFFFCC"/>
                </a:solidFill>
                <a:latin typeface="Times New Roman" pitchFamily="18" charset="0"/>
                <a:cs typeface="Times New Roman" pitchFamily="18" charset="0"/>
              </a:rPr>
              <a:t>насвай</a:t>
            </a:r>
            <a:r>
              <a:rPr lang="ru-RU" sz="1600" dirty="0" smtClean="0">
                <a:solidFill>
                  <a:srgbClr val="FFFFCC"/>
                </a:solidFill>
                <a:latin typeface="Times New Roman" pitchFamily="18" charset="0"/>
                <a:cs typeface="Times New Roman" pitchFamily="18" charset="0"/>
              </a:rPr>
              <a:t> довозят, например, до России, то, по данным некоторых источников, тот же пакетик стоит уже 10 или 100 рублей, то есть от 0,3 до 3 долларов США. В этом увеличении цены, собственно, и состоит основной интерес организации сети доставки. </a:t>
            </a:r>
            <a:endParaRPr lang="ru-RU" sz="1600" dirty="0">
              <a:solidFill>
                <a:srgbClr val="FFFFCC"/>
              </a:solidFill>
              <a:latin typeface="Times New Roman" pitchFamily="18" charset="0"/>
              <a:cs typeface="Times New Roman" pitchFamily="18" charset="0"/>
            </a:endParaRPr>
          </a:p>
        </p:txBody>
      </p:sp>
      <p:sp>
        <p:nvSpPr>
          <p:cNvPr id="5" name="Прямоугольник 4"/>
          <p:cNvSpPr/>
          <p:nvPr/>
        </p:nvSpPr>
        <p:spPr>
          <a:xfrm>
            <a:off x="395536" y="404664"/>
            <a:ext cx="4211960" cy="2123658"/>
          </a:xfrm>
          <a:prstGeom prst="rect">
            <a:avLst/>
          </a:prstGeom>
        </p:spPr>
        <p:txBody>
          <a:bodyPr wrap="square">
            <a:spAutoFit/>
          </a:bodyPr>
          <a:lstStyle/>
          <a:p>
            <a:r>
              <a:rPr lang="ru-RU" sz="4400" b="1" dirty="0" smtClean="0">
                <a:solidFill>
                  <a:srgbClr val="FF0000"/>
                </a:solidFill>
                <a:latin typeface="Times New Roman" pitchFamily="18" charset="0"/>
                <a:cs typeface="Times New Roman" pitchFamily="18" charset="0"/>
              </a:rPr>
              <a:t>География            </a:t>
            </a:r>
          </a:p>
          <a:p>
            <a:endParaRPr lang="ru-RU" sz="4400" b="1" dirty="0" smtClean="0">
              <a:solidFill>
                <a:srgbClr val="FF0000"/>
              </a:solidFill>
              <a:latin typeface="Times New Roman" pitchFamily="18" charset="0"/>
              <a:cs typeface="Times New Roman" pitchFamily="18" charset="0"/>
            </a:endParaRPr>
          </a:p>
          <a:p>
            <a:r>
              <a:rPr lang="ru-RU" sz="4400" b="1" dirty="0" err="1" smtClean="0">
                <a:solidFill>
                  <a:srgbClr val="FF0000"/>
                </a:solidFill>
                <a:latin typeface="Times New Roman" pitchFamily="18" charset="0"/>
                <a:cs typeface="Times New Roman" pitchFamily="18" charset="0"/>
              </a:rPr>
              <a:t>насвая</a:t>
            </a:r>
            <a:r>
              <a:rPr lang="ru-RU" sz="4400" dirty="0" smtClean="0">
                <a:solidFill>
                  <a:srgbClr val="FF0000"/>
                </a:solidFill>
                <a:latin typeface="Times New Roman" pitchFamily="18" charset="0"/>
                <a:cs typeface="Times New Roman" pitchFamily="18" charset="0"/>
              </a:rPr>
              <a:t> </a:t>
            </a:r>
            <a:endParaRPr lang="ru-RU" sz="4400" dirty="0">
              <a:solidFill>
                <a:srgbClr val="FF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Техническая">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289</TotalTime>
  <Words>435</Words>
  <Application>Microsoft Office PowerPoint</Application>
  <PresentationFormat>Экран (4:3)</PresentationFormat>
  <Paragraphs>34</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Техническая</vt:lpstr>
      <vt:lpstr>Слайд 1</vt:lpstr>
      <vt:lpstr>      В последние годы то и дело из разных городов бывшего Советского Союза встречаются сообщения о том, что подростки потребляют какой-то ранее неизвестный наркотик – насвай. Самые большие приверженцы «легального, легкого и дешевого наркотика», в каких числится у молодежи насвай, – 13-15-летние школьники.        Там, где распространяется потребление насвая, школьные коридоры все больше окрашиваются в зеленый, «насвайный», цвет и приобретают запах курятника. На полу появляются зеленые лепешки, которые несведущему человеку кажутся оставленными каким-то неизвестным животным. Регулярные уборки и хлорка не успевают справляться с новой молодежной модой.        Ситуация характеризуется тем, что ни сами дети, ни их родители и педагоги в большинстве случаев не знают, что же это такое, чем грозит подобное увлечение, и нужно ли предпринимать какие-либо шаги. </vt:lpstr>
      <vt:lpstr>    Употребление   Надо сказать, что употребление насвая весьма хлопотное занятие.         Насвай не курят (хотя иногда продолжают использовать это слово), а «кидают» </vt:lpstr>
      <vt:lpstr>Краткосрочное воздействие   Потребители описывают следующие краткосрочные последствия потребления насвая: сильное местное жжение слизистой ротовой полости, тяжесть в голове, а позднее и во всех частях тела, апатия, резкое слюноотделение, головокружение, расслабленность мышц.  Признаки потребления проявляются через 3-15 минут. </vt:lpstr>
      <vt:lpstr>Долгосрочные последствия потребления насвая    По данным узбекских онкологов, 80% случаев рака языка, губы и других органов полости рта, а также гортани были связаны с потреблением насвая. «Насвай – это стопроцентная вероятность заболеть раком».  Поскольку насвай содержит экскременты животных, то, потребляя его, чрезвычайно легко заразиться разнообразными кишечными инфекциями и паразитарными заболеваниями, включая вирусный гепатит.   </vt:lpstr>
      <vt:lpstr>Слайд 6</vt:lpstr>
      <vt:lpstr>Слайд 7</vt:lpstr>
      <vt:lpstr>Слайд 8</vt:lpstr>
      <vt:lpstr>           По информации «Финансовых Известий», насвай официально ввозится в Россию единственным импортером – ИЧП, образованным предпринимателем из Казахстана. Об объемах неофициального ввоза, понятно, никому неизвестно. Распространяется этот продукт на рынках. Корреспондент «Финансовых Известий» приобрел насвай на одном из них по цене 10 руб. за пакетик с 25 граммами смеси, что означает, что розничная цена в сто раз больше той, которая заявлена на таможне.        По сообщениям прессы, насвай уже является серьезной проблемой для наркологов некоторых российских регионов. Ярославские наркополицейские и врачи-наркологи бьют тревогу: школьники пристрастились к новому дурману насваю.  </vt:lpstr>
      <vt:lpstr>Слайд 10</vt:lpstr>
      <vt:lpstr>Какие мифы могут распространять потребители насвая?       Любой наркотик, будь то куриный помет или верблюжий кизяк, всегда потребляют ради «неповторимого жизненного опыта». Именно эту идею опытные потребители внушают новичкам, обычно недоговаривая о своем опыте рвоты или поноса.        Рекламой «чудесных свойств наркотиков», к сожалению, нередко занимаются СМИ, так, например, Институт репортажей о мире и войне сообщает о боевиках: «Будучи мусульманами, они не курят и не употребляют спиртные напитки, но у каждого из них с собой легкий наркотик «насвай» (конопля плюс куриный помет), и сильный наркотик «чарс» (разновидность гашиша). По словам сотрудницы наркологического диспансера г. Алматы Татьяны Машкевич: «Насвай обладает способностью сосредотачивать на одной определенной цели, тогда как чарс уничтожает чувство страха». Как и любым другим наркотикам, насваю приписываются любые желаемые для потребителя качества, часто противоположные.        В основном причиной закладывания насвая подростки называют то, что после него не хочется курить. Некоторые представляют его как средство прекращения курения, другие – как заместитель табака, когда не хочется выдавать себя запахом или дымом. Нередко насвай упоминается как табак для спортсменов, которые не хотят пачкать легкие смолой. Однако насвай является не заменителем, а тем самым табаком, который наносит вред организму. Если цель состоит именно в том, чтобы найти средство прекращения курения или заменитель табака, и при этом принимать его именно через рот, то для этого существуют легальные и лицензированные препараты с известным эффектом – жевательная резинка, содержащая никотин, которая продается в аптеках без рецепта врача.       «Приход быстрый, можно расслабиться в перерыве между парами или на перемене в школе», – очевидно, именно это внушается подросткам, которым насвай предлагают прямо в школе. Ссылаясь на ташкентских стоматологов, потребители утверждают, что насвай позволяет уберечь зубы от кариеса. С другой стороны, честные потребители пишут о том, что с зубами можно попрощаться. Наркологи сообщают, что некоторым из их пациентов родственники приносили насвай, говорили, что он помогает бороться с наркозависимостью. </vt:lpstr>
      <vt:lpstr>    Как отказаться от употребления?   Употребляя насвай, человек чаще всего не задумывается о том, что отказаться от него он уже не может. Тогда в ход идут разные отговорки, что насвай помогает избавиться от табачной зависимости или расслабиться. Насвай не помогает избавиться от табака, потому как в своём составе сам содержит тот же табак, развивается никотиновая зависимость, поэтому от насвая трудно отказаться. Он не помогает расслабиться, ощущение этого обманчиво, наоборот, повышается раздражительность, человек начинается нервничать. Когда нет возможности употребить насвай, появляются симптомы своеобразной ломки. Человеку под силу отказаться от этого зла, решающую роль играет прежде всего настрой человека. Методы отказа от насвая схожи с методами отказа от курения. Что делает прежде всего курильщик, чтобы не курить? – Избавляется от сигарет. Поэтому и вам нужно избавиться от пакетиков с этим зельем. Даже первые часы неупотребления будут сопровождаться некой ломкой, все ваши мысли будут направлены именно на это. Постарайтесь первое время быть чем-то занятым, неважно, на работе или дома. Возможны раздражительность, бессонница, повышение давления. Такое состояние называется «синдромом никотиновой отмены», когда в организм прекращает поступать никотин. Продлиться такое состояние около двух недель, возможно даже около месяца. Зависимость начнёт ослабевать и вам станет гораздо легче. Самое главное никогда не позволяйте себе вернуться к старому, иначе все усилия будут напрасны. Ещё пройдёт немного времени, когда зависимость исчезнет совсем.   </vt:lpstr>
      <vt:lpstr>Слайд 13</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 последние годы то и дело из разных городов бывшего Советского Союза встречаются сообщения о том, что подростки потребляют какой-то ранее неизвестный наркотик – насвай. Самые большие приверженцы «легального, легкого и дешевого наркотика», в каких числится у молодежи насвай, – 13-15-летние школьники.  Там, где распространяется потребление насвая, школьные коридоры все больше окрашиваются в зеленый, «насвайный», цвет и приобретают запах курятника. На полу появляются зеленые лепешки, которые несведущему человеку кажутся оставленными каким-то неизвестным животным. Регулярные уборки и хлорка не успевают справляться с новой молодежной модой.  Ситуация характеризуется тем, что ни сами дети, ни их родители и педагоги в большинстве случаев не знают, что же это такое, чем грозит подобное увлечение, и нужно ли предпринимать какие-либо шаги.</dc:title>
  <dc:creator>Резеда</dc:creator>
  <cp:lastModifiedBy>Резеда</cp:lastModifiedBy>
  <cp:revision>32</cp:revision>
  <dcterms:created xsi:type="dcterms:W3CDTF">2011-02-14T16:21:14Z</dcterms:created>
  <dcterms:modified xsi:type="dcterms:W3CDTF">2013-03-04T14:30:19Z</dcterms:modified>
</cp:coreProperties>
</file>