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notesMasterIdLst>
    <p:notesMasterId r:id="rId13"/>
  </p:notesMasterIdLst>
  <p:sldIdLst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490"/>
    <a:srgbClr val="FEEDCE"/>
    <a:srgbClr val="224400"/>
    <a:srgbClr val="501912"/>
    <a:srgbClr val="336600"/>
    <a:srgbClr val="064768"/>
    <a:srgbClr val="FFD1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64" d="100"/>
          <a:sy n="64" d="100"/>
        </p:scale>
        <p:origin x="-125" y="-67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5247E4-CECC-42D0-A28A-DF98F0C40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91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27F66F-393F-4862-9A63-7D527D08494E}" type="slidenum">
              <a:rPr lang="ru-RU" sz="1200" smtClean="0"/>
              <a:pPr eaLnBrk="1" hangingPunct="1"/>
              <a:t>3</a:t>
            </a:fld>
            <a:endParaRPr lang="ru-RU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ru-RU" smtClean="0"/>
              <a:t>Материал этого слайда может быть использован при введении понятия «луч».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10900-1B04-4E70-B385-B0A50E2F9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6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096A-3454-40AA-A825-31F38A6CD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1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4BD1-90C7-47E1-A59A-F4EA627B8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1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>
            <p:custDataLst>
              <p:tags r:id="rId1"/>
            </p:custDataLst>
          </p:nvPr>
        </p:nvSpPr>
        <p:spPr>
          <a:xfrm>
            <a:off x="1371600" y="1901825"/>
            <a:ext cx="7388225" cy="1522413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3200"/>
              <a:t>Yes</a:t>
            </a:r>
          </a:p>
        </p:txBody>
      </p:sp>
      <p:sp>
        <p:nvSpPr>
          <p:cNvPr id="4" name="TextBox 3"/>
          <p:cNvSpPr txBox="1"/>
          <p:nvPr userDrawn="1">
            <p:custDataLst>
              <p:tags r:id="rId2"/>
            </p:custDataLst>
          </p:nvPr>
        </p:nvSpPr>
        <p:spPr>
          <a:xfrm>
            <a:off x="1371600" y="3540125"/>
            <a:ext cx="7388225" cy="1522413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3200"/>
              <a:t>No</a:t>
            </a:r>
          </a:p>
        </p:txBody>
      </p:sp>
      <p:pic>
        <p:nvPicPr>
          <p:cNvPr id="5" name="Picture 8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3361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735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anchor="ctr" anchorCtr="1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/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/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/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/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8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CFF22-6E67-4783-B6BA-FF8E8F345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D443-128F-404E-97E3-7DD8CC5C3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66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C03-E42B-472B-8ACF-6344576DC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23DED-3527-4AAE-835D-82DD9E1FF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61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B5B2-BCEF-4267-927B-90674DB79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2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7A02-6EB2-4F6E-80B8-8B163405C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52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411C-4809-4E2A-9FD8-44C4D5426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94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D3E2E-4F76-42FA-AB3F-FD9CCDE1F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84F578-4643-48D0-B09C-DBA24B7E5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67" r:id="rId4"/>
    <p:sldLayoutId id="2147483773" r:id="rId5"/>
    <p:sldLayoutId id="2147483768" r:id="rId6"/>
    <p:sldLayoutId id="2147483774" r:id="rId7"/>
    <p:sldLayoutId id="2147483775" r:id="rId8"/>
    <p:sldLayoutId id="2147483776" r:id="rId9"/>
    <p:sldLayoutId id="2147483769" r:id="rId10"/>
    <p:sldLayoutId id="2147483777" r:id="rId11"/>
    <p:sldLayoutId id="21474837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71500" y="428625"/>
            <a:ext cx="8072438" cy="5929313"/>
          </a:xfrm>
          <a:prstGeom prst="roundRect">
            <a:avLst/>
          </a:prstGeom>
          <a:solidFill>
            <a:srgbClr val="C9F49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500188" y="1500188"/>
            <a:ext cx="6715125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5400" b="1" i="1">
                <a:latin typeface="Arial" charset="0"/>
                <a:cs typeface="Arial" charset="0"/>
              </a:rPr>
              <a:t>Плоскость. Прямая. Луч.</a:t>
            </a:r>
          </a:p>
          <a:p>
            <a:pPr algn="ctr" eaLnBrk="1" hangingPunct="1"/>
            <a:endParaRPr lang="ru-RU" sz="5400" b="1" i="1">
              <a:latin typeface="Arial" charset="0"/>
              <a:cs typeface="Arial" charset="0"/>
            </a:endParaRPr>
          </a:p>
          <a:p>
            <a:pPr algn="ctr" eaLnBrk="1" hangingPunct="1"/>
            <a:r>
              <a:rPr lang="ru-RU" sz="3200" b="1" i="1">
                <a:latin typeface="Arial" charset="0"/>
                <a:cs typeface="Arial" charset="0"/>
              </a:rPr>
              <a:t>5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effectLst/>
                <a:latin typeface="Arial Black" pitchFamily="34" charset="0"/>
              </a:rPr>
              <a:t>На рисунке изображены три прямые и точки на них. Найдите три отрезка и три луча. Запишите их. Сколько различных лучей вы можете назвать?</a:t>
            </a:r>
            <a:br>
              <a:rPr lang="ru-RU" sz="1800" b="1" dirty="0">
                <a:effectLst/>
                <a:latin typeface="Arial Black" pitchFamily="34" charset="0"/>
              </a:rPr>
            </a:br>
            <a:endParaRPr lang="ru-RU" sz="1800" b="1" dirty="0">
              <a:latin typeface="Arial Black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496944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82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5429250" y="3357563"/>
            <a:ext cx="3203575" cy="158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572375" y="285750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b="1" i="1">
                <a:solidFill>
                  <a:schemeClr val="bg1"/>
                </a:solidFill>
              </a:rPr>
              <a:t>В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715000" y="2857500"/>
            <a:ext cx="41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b="1" i="1">
                <a:solidFill>
                  <a:schemeClr val="bg1"/>
                </a:solidFill>
              </a:rPr>
              <a:t>А</a:t>
            </a:r>
            <a:endParaRPr lang="ru-RU" b="1">
              <a:solidFill>
                <a:schemeClr val="bg1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rot="1285784">
            <a:off x="5681663" y="5632450"/>
            <a:ext cx="3070225" cy="79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5929313" y="5072063"/>
            <a:ext cx="2701925" cy="13001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000875" y="5072063"/>
            <a:ext cx="642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b="1" i="1">
                <a:solidFill>
                  <a:schemeClr val="bg1"/>
                </a:solidFill>
              </a:rPr>
              <a:t>M</a:t>
            </a:r>
            <a:endParaRPr lang="ru-RU" sz="1000" b="1">
              <a:solidFill>
                <a:schemeClr val="bg1"/>
              </a:solidFill>
            </a:endParaRP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428625" y="214313"/>
            <a:ext cx="4838700" cy="1157287"/>
          </a:xfrm>
          <a:prstGeom prst="roundRect">
            <a:avLst>
              <a:gd name="adj" fmla="val 16667"/>
            </a:avLst>
          </a:prstGeom>
          <a:solidFill>
            <a:srgbClr val="FEED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latin typeface="Arial Narrow" pitchFamily="34" charset="0"/>
                <a:cs typeface="Times New Roman" pitchFamily="18" charset="0"/>
              </a:rPr>
              <a:t>Поверхности стола, школьной доски, оконного стекла дают представление  о </a:t>
            </a:r>
            <a:r>
              <a:rPr lang="ru-RU" sz="2200" b="1" i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плоскости</a:t>
            </a:r>
            <a:r>
              <a:rPr lang="ru-RU" sz="2000" b="1">
                <a:latin typeface="Arial Narrow" pitchFamily="34" charset="0"/>
                <a:cs typeface="Times New Roman" pitchFamily="18" charset="0"/>
              </a:rPr>
              <a:t>. Эти поверхности имеют края.</a:t>
            </a:r>
            <a:endParaRPr lang="en-US" sz="2000" b="1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428625" y="4071938"/>
            <a:ext cx="4857750" cy="1123950"/>
          </a:xfrm>
          <a:prstGeom prst="roundRect">
            <a:avLst>
              <a:gd name="adj" fmla="val 16667"/>
            </a:avLst>
          </a:prstGeom>
          <a:solidFill>
            <a:srgbClr val="FEEDCE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Прямая не имеет концов. Она неограниченно продолжается в обе стороны.</a:t>
            </a:r>
            <a:r>
              <a:rPr lang="ru-RU" sz="2000" b="1">
                <a:solidFill>
                  <a:srgbClr val="F0F0F0"/>
                </a:solidFill>
                <a:cs typeface="Times New Roman" pitchFamily="18" charset="0"/>
              </a:rPr>
              <a:t>..\\</a:t>
            </a:r>
            <a:endParaRPr lang="en-US" sz="2000" b="1">
              <a:solidFill>
                <a:srgbClr val="F0F0F0"/>
              </a:solidFill>
              <a:cs typeface="Times New Roman" pitchFamily="18" charset="0"/>
            </a:endParaRP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428625" y="1500188"/>
            <a:ext cx="4857750" cy="1141412"/>
          </a:xfrm>
          <a:prstGeom prst="flowChartAlternateProcess">
            <a:avLst/>
          </a:prstGeom>
          <a:solidFill>
            <a:srgbClr val="FEED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000" b="1" dirty="0">
                <a:latin typeface="+mn-lt"/>
              </a:rPr>
              <a:t>У </a:t>
            </a:r>
            <a:r>
              <a:rPr lang="ru-RU" sz="2100" b="1" i="1" dirty="0">
                <a:solidFill>
                  <a:srgbClr val="002060"/>
                </a:solidFill>
                <a:latin typeface="+mn-lt"/>
              </a:rPr>
              <a:t>плоскости</a:t>
            </a:r>
            <a:r>
              <a:rPr lang="ru-RU" sz="2000" b="1" dirty="0">
                <a:latin typeface="+mn-lt"/>
              </a:rPr>
              <a:t> края нет. Она простирается бесконечно во все стороны.</a:t>
            </a:r>
            <a:endParaRPr lang="en-US" sz="2000" b="1" dirty="0">
              <a:latin typeface="+mn-lt"/>
            </a:endParaRP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428625" y="2786063"/>
            <a:ext cx="4857750" cy="1123950"/>
          </a:xfrm>
          <a:prstGeom prst="flowChartAlternateProcess">
            <a:avLst/>
          </a:prstGeom>
          <a:solidFill>
            <a:srgbClr val="FEED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000" b="1" dirty="0">
                <a:latin typeface="+mn-lt"/>
              </a:rPr>
              <a:t>Начертим отрезок АВ и продолжим его по линейке в обе стороны. Получим </a:t>
            </a:r>
            <a:r>
              <a:rPr lang="ru-RU" sz="2000" b="1" i="1" dirty="0">
                <a:solidFill>
                  <a:srgbClr val="002060"/>
                </a:solidFill>
                <a:latin typeface="+mn-lt"/>
              </a:rPr>
              <a:t>прямую</a:t>
            </a:r>
            <a:r>
              <a:rPr lang="ru-RU" sz="2000" b="1" dirty="0">
                <a:latin typeface="+mn-lt"/>
              </a:rPr>
              <a:t> АВ (или </a:t>
            </a:r>
            <a:r>
              <a:rPr lang="ru-RU" sz="2000" b="1" i="1" dirty="0">
                <a:solidFill>
                  <a:srgbClr val="002060"/>
                </a:solidFill>
                <a:latin typeface="+mn-lt"/>
              </a:rPr>
              <a:t>прямую</a:t>
            </a:r>
            <a:r>
              <a:rPr lang="ru-RU" sz="2000" b="1" dirty="0">
                <a:latin typeface="+mn-lt"/>
              </a:rPr>
              <a:t> ВА) .</a:t>
            </a:r>
            <a:endParaRPr lang="en-US" sz="2000" b="1" dirty="0">
              <a:latin typeface="+mn-lt"/>
            </a:endParaRP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428625" y="5429250"/>
            <a:ext cx="4857750" cy="1123950"/>
          </a:xfrm>
          <a:prstGeom prst="flowChartAlternateProcess">
            <a:avLst/>
          </a:prstGeom>
          <a:solidFill>
            <a:srgbClr val="FEEDCE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000" b="1" dirty="0">
                <a:latin typeface="+mn-lt"/>
              </a:rPr>
              <a:t>Если две прямые имеют одну общую точку, то говорят, что они пересекаются в этой точке.</a:t>
            </a:r>
            <a:endParaRPr lang="en-US" sz="2000" b="1" dirty="0">
              <a:latin typeface="+mn-lt"/>
            </a:endParaRPr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5857875" y="3286125"/>
            <a:ext cx="114300" cy="10795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D1D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7643813" y="3286125"/>
            <a:ext cx="114300" cy="10795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D1D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29"/>
          <p:cNvSpPr>
            <a:spLocks noChangeArrowheads="1"/>
          </p:cNvSpPr>
          <p:nvPr/>
        </p:nvSpPr>
        <p:spPr bwMode="auto">
          <a:xfrm>
            <a:off x="7286625" y="5643563"/>
            <a:ext cx="114300" cy="107950"/>
          </a:xfrm>
          <a:prstGeom prst="flowChartConnector">
            <a:avLst/>
          </a:prstGeom>
          <a:solidFill>
            <a:srgbClr val="FFFF00"/>
          </a:solidFill>
          <a:ln w="9525">
            <a:solidFill>
              <a:srgbClr val="FFD1D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auto">
          <a:xfrm>
            <a:off x="5500688" y="428625"/>
            <a:ext cx="3643312" cy="936625"/>
          </a:xfrm>
          <a:prstGeom prst="parallelogram">
            <a:avLst>
              <a:gd name="adj" fmla="val 128112"/>
            </a:avLst>
          </a:prstGeom>
          <a:gradFill rotWithShape="1">
            <a:gsLst>
              <a:gs pos="0">
                <a:srgbClr val="D5FF5D"/>
              </a:gs>
              <a:gs pos="100000">
                <a:srgbClr val="156B1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54" grpId="0" autoUpdateAnimBg="0"/>
      <p:bldP spid="6155" grpId="0" autoUpdateAnimBg="0"/>
      <p:bldP spid="6156" grpId="0" animBg="1"/>
      <p:bldP spid="6157" grpId="0" animBg="1"/>
      <p:bldP spid="6159" grpId="0" autoUpdateAnimBg="0"/>
      <p:bldP spid="6160" grpId="0" animBg="1" autoUpdateAnimBg="0"/>
      <p:bldP spid="6162" grpId="0" animBg="1" autoUpdateAnimBg="0"/>
      <p:bldP spid="6163" grpId="0" animBg="1" autoUpdateAnimBg="0"/>
      <p:bldP spid="6164" grpId="0" animBg="1" autoUpdateAnimBg="0"/>
      <p:bldP spid="6165" grpId="0" animBg="1" autoUpdateAnimBg="0"/>
      <p:bldP spid="6171" grpId="0" animBg="1"/>
      <p:bldP spid="6172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V="1">
            <a:off x="5357813" y="714375"/>
            <a:ext cx="3429000" cy="53578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342900" y="1357313"/>
            <a:ext cx="4443413" cy="1395412"/>
          </a:xfrm>
          <a:prstGeom prst="roundRect">
            <a:avLst>
              <a:gd name="adj" fmla="val 16667"/>
            </a:avLst>
          </a:prstGeom>
          <a:solidFill>
            <a:srgbClr val="FBFA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ru-RU" b="1"/>
              <a:t>Каждую из этих частей называют </a:t>
            </a:r>
            <a:r>
              <a:rPr lang="ru-RU" sz="2800" b="1" i="1">
                <a:solidFill>
                  <a:srgbClr val="002060"/>
                </a:solidFill>
              </a:rPr>
              <a:t>лучом</a:t>
            </a:r>
            <a:r>
              <a:rPr lang="ru-RU" b="1"/>
              <a:t>: </a:t>
            </a:r>
          </a:p>
          <a:p>
            <a:pPr algn="just" eaLnBrk="0" hangingPunct="0"/>
            <a:r>
              <a:rPr lang="ru-RU" b="1"/>
              <a:t>луч </a:t>
            </a:r>
            <a:r>
              <a:rPr lang="ru-RU" b="1" i="1"/>
              <a:t>OB</a:t>
            </a:r>
            <a:r>
              <a:rPr lang="ru-RU" b="1"/>
              <a:t> и луч </a:t>
            </a:r>
            <a:r>
              <a:rPr lang="ru-RU" b="1" i="1"/>
              <a:t>OA</a:t>
            </a:r>
            <a:r>
              <a:rPr lang="ru-RU" b="1"/>
              <a:t>. 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361950" y="3000375"/>
            <a:ext cx="4424363" cy="1395413"/>
          </a:xfrm>
          <a:prstGeom prst="roundRect">
            <a:avLst>
              <a:gd name="adj" fmla="val 16667"/>
            </a:avLst>
          </a:prstGeom>
          <a:solidFill>
            <a:srgbClr val="FBFA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ru-RU" b="1"/>
              <a:t>Точка </a:t>
            </a:r>
            <a:r>
              <a:rPr lang="ru-RU" b="1" i="1"/>
              <a:t>О</a:t>
            </a:r>
            <a:r>
              <a:rPr lang="ru-RU" b="1"/>
              <a:t> – </a:t>
            </a:r>
            <a:r>
              <a:rPr lang="ru-RU" sz="2800" b="1" i="1">
                <a:solidFill>
                  <a:srgbClr val="002060"/>
                </a:solidFill>
              </a:rPr>
              <a:t>начало</a:t>
            </a:r>
            <a:r>
              <a:rPr lang="ru-RU" b="1"/>
              <a:t> каждого из этих лучей. </a:t>
            </a:r>
          </a:p>
          <a:p>
            <a:pPr algn="just" eaLnBrk="0" hangingPunct="0"/>
            <a:r>
              <a:rPr lang="ru-RU" b="1"/>
              <a:t>Конца у луча нет.</a:t>
            </a:r>
          </a:p>
        </p:txBody>
      </p:sp>
      <p:sp>
        <p:nvSpPr>
          <p:cNvPr id="13317" name="Text Box 23"/>
          <p:cNvSpPr txBox="1">
            <a:spLocks noChangeArrowheads="1"/>
          </p:cNvSpPr>
          <p:nvPr/>
        </p:nvSpPr>
        <p:spPr bwMode="auto">
          <a:xfrm>
            <a:off x="6643688" y="285750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i="1">
                <a:solidFill>
                  <a:schemeClr val="bg1"/>
                </a:solidFill>
              </a:rPr>
              <a:t>O</a:t>
            </a:r>
            <a:endParaRPr lang="ru-RU" sz="3200" b="1">
              <a:solidFill>
                <a:schemeClr val="bg1"/>
              </a:solidFill>
            </a:endParaRPr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304800" y="285750"/>
            <a:ext cx="4481513" cy="919163"/>
          </a:xfrm>
          <a:prstGeom prst="roundRect">
            <a:avLst>
              <a:gd name="adj" fmla="val 16667"/>
            </a:avLst>
          </a:prstGeom>
          <a:solidFill>
            <a:srgbClr val="FBFA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ru-RU" b="1"/>
              <a:t>Точка </a:t>
            </a:r>
            <a:r>
              <a:rPr lang="ru-RU" b="1" i="1"/>
              <a:t>О</a:t>
            </a:r>
            <a:r>
              <a:rPr lang="ru-RU" b="1"/>
              <a:t> на рисунке делит прямую на две части.</a:t>
            </a:r>
          </a:p>
        </p:txBody>
      </p:sp>
      <p:sp>
        <p:nvSpPr>
          <p:cNvPr id="33" name="AutoShape 9"/>
          <p:cNvSpPr>
            <a:spLocks noChangeArrowheads="1"/>
          </p:cNvSpPr>
          <p:nvPr/>
        </p:nvSpPr>
        <p:spPr bwMode="auto">
          <a:xfrm>
            <a:off x="357188" y="4643438"/>
            <a:ext cx="4429125" cy="1736725"/>
          </a:xfrm>
          <a:prstGeom prst="roundRect">
            <a:avLst>
              <a:gd name="adj" fmla="val 16667"/>
            </a:avLst>
          </a:prstGeom>
          <a:solidFill>
            <a:srgbClr val="FBFA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ru-RU" b="1"/>
              <a:t>Чтобы обозначить луч, называют его начало, а потом какую-нибудь из других точек этого луча.</a:t>
            </a:r>
          </a:p>
        </p:txBody>
      </p:sp>
      <p:sp>
        <p:nvSpPr>
          <p:cNvPr id="13320" name="Oval 4"/>
          <p:cNvSpPr>
            <a:spLocks noChangeArrowheads="1"/>
          </p:cNvSpPr>
          <p:nvPr/>
        </p:nvSpPr>
        <p:spPr bwMode="auto">
          <a:xfrm>
            <a:off x="7143750" y="3143250"/>
            <a:ext cx="107950" cy="1079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Прямоугольник 35"/>
          <p:cNvSpPr>
            <a:spLocks noChangeArrowheads="1"/>
          </p:cNvSpPr>
          <p:nvPr/>
        </p:nvSpPr>
        <p:spPr bwMode="auto">
          <a:xfrm>
            <a:off x="5214938" y="5072063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3200" b="1" i="1">
                <a:solidFill>
                  <a:srgbClr val="FFFFFF"/>
                </a:solidFill>
              </a:rPr>
              <a:t>A</a:t>
            </a:r>
            <a:endParaRPr lang="ru-RU" sz="3200" b="1">
              <a:solidFill>
                <a:srgbClr val="FFFFFF"/>
              </a:solidFill>
            </a:endParaRPr>
          </a:p>
        </p:txBody>
      </p:sp>
      <p:sp>
        <p:nvSpPr>
          <p:cNvPr id="13322" name="Прямоугольник 37"/>
          <p:cNvSpPr>
            <a:spLocks noChangeArrowheads="1"/>
          </p:cNvSpPr>
          <p:nvPr/>
        </p:nvSpPr>
        <p:spPr bwMode="auto">
          <a:xfrm>
            <a:off x="8215313" y="508000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sz="3200" b="1" i="1">
                <a:solidFill>
                  <a:srgbClr val="FFFFFF"/>
                </a:solidFill>
              </a:rPr>
              <a:t>B</a:t>
            </a:r>
            <a:endParaRPr lang="ru-RU" sz="3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200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4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/>
          <p:cNvSpPr>
            <a:spLocks noChangeArrowheads="1"/>
          </p:cNvSpPr>
          <p:nvPr/>
        </p:nvSpPr>
        <p:spPr bwMode="auto">
          <a:xfrm>
            <a:off x="381000" y="500063"/>
            <a:ext cx="4724400" cy="5111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EF7D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b="1"/>
              <a:t> </a:t>
            </a:r>
            <a:r>
              <a:rPr lang="ru-RU" b="1">
                <a:solidFill>
                  <a:srgbClr val="FEEDCE"/>
                </a:solidFill>
              </a:rPr>
              <a:t>Примеры изображения лучей</a:t>
            </a:r>
            <a:r>
              <a:rPr lang="ru-RU" b="1">
                <a:solidFill>
                  <a:srgbClr val="FEEDCE"/>
                </a:solidFill>
                <a:latin typeface="Arial" charset="0"/>
              </a:rPr>
              <a:t>:</a:t>
            </a:r>
          </a:p>
        </p:txBody>
      </p:sp>
      <p:sp>
        <p:nvSpPr>
          <p:cNvPr id="5" name="Овал 4"/>
          <p:cNvSpPr/>
          <p:nvPr/>
        </p:nvSpPr>
        <p:spPr>
          <a:xfrm>
            <a:off x="1785938" y="5929313"/>
            <a:ext cx="142875" cy="142875"/>
          </a:xfrm>
          <a:prstGeom prst="ellipse">
            <a:avLst/>
          </a:prstGeom>
          <a:solidFill>
            <a:srgbClr val="FEEDCE"/>
          </a:solidFill>
          <a:ln>
            <a:solidFill>
              <a:srgbClr val="FEE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1"/>
          </p:cNvCxnSpPr>
          <p:nvPr/>
        </p:nvCxnSpPr>
        <p:spPr>
          <a:xfrm rot="16200000" flipV="1">
            <a:off x="-1035843" y="3107531"/>
            <a:ext cx="4164012" cy="1520825"/>
          </a:xfrm>
          <a:prstGeom prst="line">
            <a:avLst/>
          </a:prstGeom>
          <a:ln w="38100">
            <a:solidFill>
              <a:srgbClr val="FEED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57313" y="6143625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FEEDCE"/>
                </a:solidFill>
              </a:rPr>
              <a:t>M</a:t>
            </a:r>
            <a:endParaRPr lang="ru-RU" sz="3200" b="1" i="1">
              <a:solidFill>
                <a:srgbClr val="FEEDCE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2643188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FEEDCE"/>
                </a:solidFill>
              </a:rPr>
              <a:t>N</a:t>
            </a:r>
            <a:endParaRPr lang="ru-RU" sz="3200" b="1" i="1">
              <a:solidFill>
                <a:srgbClr val="FEEDC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071688" y="4643438"/>
            <a:ext cx="142875" cy="142875"/>
          </a:xfrm>
          <a:prstGeom prst="ellipse">
            <a:avLst/>
          </a:prstGeom>
          <a:solidFill>
            <a:srgbClr val="FEEDCE"/>
          </a:solidFill>
          <a:ln>
            <a:solidFill>
              <a:srgbClr val="FEE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836737" y="1806576"/>
            <a:ext cx="3235325" cy="2622550"/>
          </a:xfrm>
          <a:prstGeom prst="line">
            <a:avLst/>
          </a:prstGeom>
          <a:ln w="38100">
            <a:solidFill>
              <a:srgbClr val="FEED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71688" y="4714875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FEEDCE"/>
                </a:solidFill>
              </a:rPr>
              <a:t>A</a:t>
            </a:r>
            <a:endParaRPr lang="ru-RU" sz="3200" b="1" i="1">
              <a:solidFill>
                <a:srgbClr val="FEEDCE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57625" y="1428750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FEEDCE"/>
                </a:solidFill>
              </a:rPr>
              <a:t>B</a:t>
            </a:r>
            <a:endParaRPr lang="ru-RU" sz="3200" b="1" i="1">
              <a:solidFill>
                <a:srgbClr val="FEEDCE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785938" y="1571625"/>
            <a:ext cx="142875" cy="142875"/>
          </a:xfrm>
          <a:prstGeom prst="ellipse">
            <a:avLst/>
          </a:prstGeom>
          <a:solidFill>
            <a:srgbClr val="FEEDCE"/>
          </a:solidFill>
          <a:ln>
            <a:solidFill>
              <a:srgbClr val="FEE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737519" y="1737519"/>
            <a:ext cx="3240087" cy="3000375"/>
          </a:xfrm>
          <a:prstGeom prst="line">
            <a:avLst/>
          </a:prstGeom>
          <a:ln w="38100">
            <a:solidFill>
              <a:srgbClr val="FEED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43000" y="1214438"/>
            <a:ext cx="500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FEEDCE"/>
                </a:solidFill>
              </a:rPr>
              <a:t>K</a:t>
            </a:r>
            <a:endParaRPr lang="ru-RU" sz="3200" b="1" i="1">
              <a:solidFill>
                <a:srgbClr val="FEEDCE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0" y="4071938"/>
            <a:ext cx="642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FEEDCE"/>
                </a:solidFill>
              </a:rPr>
              <a:t>L</a:t>
            </a:r>
            <a:endParaRPr lang="ru-RU" sz="3200" b="1" i="1">
              <a:solidFill>
                <a:srgbClr val="FEEDCE"/>
              </a:solidFill>
            </a:endParaRPr>
          </a:p>
        </p:txBody>
      </p:sp>
      <p:sp>
        <p:nvSpPr>
          <p:cNvPr id="22" name="AutoShape 24"/>
          <p:cNvSpPr>
            <a:spLocks noChangeArrowheads="1"/>
          </p:cNvSpPr>
          <p:nvPr/>
        </p:nvSpPr>
        <p:spPr bwMode="auto">
          <a:xfrm>
            <a:off x="5500688" y="500063"/>
            <a:ext cx="3286125" cy="579437"/>
          </a:xfrm>
          <a:prstGeom prst="roundRect">
            <a:avLst>
              <a:gd name="adj" fmla="val 16667"/>
            </a:avLst>
          </a:prstGeom>
          <a:solidFill>
            <a:srgbClr val="E8FBF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Выполните задания:</a:t>
            </a:r>
          </a:p>
        </p:txBody>
      </p:sp>
      <p:sp>
        <p:nvSpPr>
          <p:cNvPr id="23" name="AutoShape 25"/>
          <p:cNvSpPr>
            <a:spLocks noChangeArrowheads="1"/>
          </p:cNvSpPr>
          <p:nvPr/>
        </p:nvSpPr>
        <p:spPr bwMode="auto">
          <a:xfrm>
            <a:off x="5572125" y="1643063"/>
            <a:ext cx="3286125" cy="1531937"/>
          </a:xfrm>
          <a:prstGeom prst="roundRect">
            <a:avLst>
              <a:gd name="adj" fmla="val 16667"/>
            </a:avLst>
          </a:prstGeom>
          <a:solidFill>
            <a:srgbClr val="E8FBF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/>
              <a:t>1</a:t>
            </a:r>
            <a:r>
              <a:rPr lang="ru-RU" sz="2800" b="1"/>
              <a:t>) Назовите начало каждого луча.</a:t>
            </a: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5643563" y="4071938"/>
            <a:ext cx="3214687" cy="2009775"/>
          </a:xfrm>
          <a:prstGeom prst="roundRect">
            <a:avLst>
              <a:gd name="adj" fmla="val 16667"/>
            </a:avLst>
          </a:prstGeom>
          <a:solidFill>
            <a:srgbClr val="E8FBF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/>
              <a:t>2) Запишите названия изображенных лучей.</a:t>
            </a:r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auto">
          <a:xfrm>
            <a:off x="5572125" y="1643063"/>
            <a:ext cx="3286125" cy="1533525"/>
          </a:xfrm>
          <a:prstGeom prst="roundRect">
            <a:avLst>
              <a:gd name="adj" fmla="val 16667"/>
            </a:avLst>
          </a:prstGeom>
          <a:solidFill>
            <a:srgbClr val="FEEDCE"/>
          </a:solidFill>
          <a:ln w="9525">
            <a:solidFill>
              <a:srgbClr val="FFD1D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/>
              <a:t>1) начала лучей: точки </a:t>
            </a:r>
            <a:r>
              <a:rPr lang="en-US" sz="2800" b="1" i="1"/>
              <a:t>A, K, M.</a:t>
            </a:r>
            <a:endParaRPr lang="ru-RU" sz="2800" b="1"/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auto">
          <a:xfrm>
            <a:off x="5572125" y="4071938"/>
            <a:ext cx="3286125" cy="2006600"/>
          </a:xfrm>
          <a:prstGeom prst="roundRect">
            <a:avLst>
              <a:gd name="adj" fmla="val 16667"/>
            </a:avLst>
          </a:prstGeom>
          <a:solidFill>
            <a:srgbClr val="FEEDCE"/>
          </a:solidFill>
          <a:ln w="9525">
            <a:solidFill>
              <a:srgbClr val="FFD1D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/>
              <a:t>2) названия лучей: </a:t>
            </a:r>
            <a:r>
              <a:rPr lang="en-US" sz="2800" b="1" i="1"/>
              <a:t>AB, KL, MN.</a:t>
            </a:r>
            <a:endParaRPr lang="ru-RU" sz="2800" b="1"/>
          </a:p>
        </p:txBody>
      </p: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5500688" y="500063"/>
            <a:ext cx="3357562" cy="579437"/>
          </a:xfrm>
          <a:prstGeom prst="roundRect">
            <a:avLst>
              <a:gd name="adj" fmla="val 16667"/>
            </a:avLst>
          </a:prstGeom>
          <a:solidFill>
            <a:srgbClr val="FEEDCE"/>
          </a:solidFill>
          <a:ln w="9525">
            <a:solidFill>
              <a:srgbClr val="FFD1D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800" b="1"/>
              <a:t>Проверьте себя: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/>
      <p:bldP spid="8" grpId="0" animBg="1"/>
      <p:bldP spid="14" grpId="0"/>
      <p:bldP spid="15" grpId="0"/>
      <p:bldP spid="16" grpId="0" animBg="1"/>
      <p:bldP spid="19" grpId="0"/>
      <p:bldP spid="20" grpId="0"/>
      <p:bldP spid="22" grpId="0" animBg="1" autoUpdateAnimBg="0"/>
      <p:bldP spid="23" grpId="0" animBg="1" autoUpdateAnimBg="0"/>
      <p:bldP spid="26" grpId="0" animBg="1" autoUpdateAnimBg="0"/>
      <p:bldP spid="2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Плоскость. Прямая. Луч.</a:t>
            </a:r>
            <a:endParaRPr lang="ru-RU" sz="2800" b="1" dirty="0"/>
          </a:p>
        </p:txBody>
      </p:sp>
      <p:sp>
        <p:nvSpPr>
          <p:cNvPr id="3" name="Овал 2"/>
          <p:cNvSpPr/>
          <p:nvPr/>
        </p:nvSpPr>
        <p:spPr>
          <a:xfrm>
            <a:off x="4000500" y="52149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500688" y="2286000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714625" y="2928938"/>
            <a:ext cx="4071937" cy="2071688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TextBox 11"/>
          <p:cNvSpPr txBox="1">
            <a:spLocks noChangeArrowheads="1"/>
          </p:cNvSpPr>
          <p:nvPr/>
        </p:nvSpPr>
        <p:spPr bwMode="auto">
          <a:xfrm rot="-578608">
            <a:off x="5072063" y="185737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В</a:t>
            </a:r>
          </a:p>
        </p:txBody>
      </p:sp>
      <p:sp>
        <p:nvSpPr>
          <p:cNvPr id="15367" name="TextBox 12"/>
          <p:cNvSpPr txBox="1">
            <a:spLocks noChangeArrowheads="1"/>
          </p:cNvSpPr>
          <p:nvPr/>
        </p:nvSpPr>
        <p:spPr bwMode="auto">
          <a:xfrm rot="-578608">
            <a:off x="3546475" y="474662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5143500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500938" y="57864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72000" y="5214938"/>
            <a:ext cx="3571875" cy="785812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25"/>
          <p:cNvSpPr txBox="1">
            <a:spLocks noChangeArrowheads="1"/>
          </p:cNvSpPr>
          <p:nvPr/>
        </p:nvSpPr>
        <p:spPr bwMode="auto">
          <a:xfrm rot="578614">
            <a:off x="5046663" y="4675188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D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5372" name="TextBox 26"/>
          <p:cNvSpPr txBox="1">
            <a:spLocks noChangeArrowheads="1"/>
          </p:cNvSpPr>
          <p:nvPr/>
        </p:nvSpPr>
        <p:spPr bwMode="auto">
          <a:xfrm rot="578614">
            <a:off x="7332663" y="51752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F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501063" y="1928813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715375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6393669" y="3821909"/>
            <a:ext cx="4643470" cy="285752"/>
          </a:xfrm>
          <a:prstGeom prst="line">
            <a:avLst/>
          </a:prstGeom>
          <a:ln w="50800">
            <a:solidFill>
              <a:srgbClr val="2244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TextBox 39"/>
          <p:cNvSpPr txBox="1">
            <a:spLocks noChangeArrowheads="1"/>
          </p:cNvSpPr>
          <p:nvPr/>
        </p:nvSpPr>
        <p:spPr bwMode="auto">
          <a:xfrm>
            <a:off x="7975600" y="1674813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N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5377" name="TextBox 40"/>
          <p:cNvSpPr txBox="1">
            <a:spLocks noChangeArrowheads="1"/>
          </p:cNvSpPr>
          <p:nvPr/>
        </p:nvSpPr>
        <p:spPr bwMode="auto">
          <a:xfrm>
            <a:off x="8286750" y="48577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L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5378" name="TextBox 42"/>
          <p:cNvSpPr txBox="1">
            <a:spLocks noChangeArrowheads="1"/>
          </p:cNvSpPr>
          <p:nvPr/>
        </p:nvSpPr>
        <p:spPr bwMode="auto">
          <a:xfrm>
            <a:off x="1785938" y="1214438"/>
            <a:ext cx="664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rgbClr val="501912"/>
                </a:solidFill>
                <a:latin typeface="Franklin Gothic Book" pitchFamily="34" charset="0"/>
              </a:rPr>
              <a:t>Пересекаются ли луч  АВ</a:t>
            </a:r>
            <a:r>
              <a:rPr lang="en-US" sz="2800" b="1">
                <a:solidFill>
                  <a:srgbClr val="501912"/>
                </a:solidFill>
                <a:latin typeface="Franklin Gothic Book" pitchFamily="34" charset="0"/>
              </a:rPr>
              <a:t> </a:t>
            </a:r>
            <a:r>
              <a:rPr lang="ru-RU" sz="2800" b="1">
                <a:solidFill>
                  <a:srgbClr val="501912"/>
                </a:solidFill>
                <a:latin typeface="Franklin Gothic Book" pitchFamily="34" charset="0"/>
              </a:rPr>
              <a:t>и луч  </a:t>
            </a:r>
            <a:r>
              <a:rPr lang="en-US" sz="2800" b="1">
                <a:solidFill>
                  <a:srgbClr val="501912"/>
                </a:solidFill>
                <a:latin typeface="Franklin Gothic Book" pitchFamily="34" charset="0"/>
              </a:rPr>
              <a:t>FD</a:t>
            </a:r>
            <a:r>
              <a:rPr lang="ru-RU" sz="2800" b="1">
                <a:solidFill>
                  <a:srgbClr val="501912"/>
                </a:solidFill>
                <a:latin typeface="Franklin Gothic Book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Плоскость. Прямая. Луч.</a:t>
            </a:r>
            <a:endParaRPr lang="ru-RU" sz="2800" b="1" dirty="0"/>
          </a:p>
        </p:txBody>
      </p:sp>
      <p:sp>
        <p:nvSpPr>
          <p:cNvPr id="3" name="Овал 2"/>
          <p:cNvSpPr/>
          <p:nvPr/>
        </p:nvSpPr>
        <p:spPr>
          <a:xfrm>
            <a:off x="4000500" y="52149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500688" y="2286000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714625" y="2928938"/>
            <a:ext cx="4071937" cy="2071688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Box 11"/>
          <p:cNvSpPr txBox="1">
            <a:spLocks noChangeArrowheads="1"/>
          </p:cNvSpPr>
          <p:nvPr/>
        </p:nvSpPr>
        <p:spPr bwMode="auto">
          <a:xfrm rot="-578608">
            <a:off x="5072063" y="185737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В</a:t>
            </a:r>
          </a:p>
        </p:txBody>
      </p:sp>
      <p:sp>
        <p:nvSpPr>
          <p:cNvPr id="16391" name="TextBox 12"/>
          <p:cNvSpPr txBox="1">
            <a:spLocks noChangeArrowheads="1"/>
          </p:cNvSpPr>
          <p:nvPr/>
        </p:nvSpPr>
        <p:spPr bwMode="auto">
          <a:xfrm rot="-578608">
            <a:off x="3546475" y="474662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5143500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500938" y="57864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72000" y="5214938"/>
            <a:ext cx="3571875" cy="785812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25"/>
          <p:cNvSpPr txBox="1">
            <a:spLocks noChangeArrowheads="1"/>
          </p:cNvSpPr>
          <p:nvPr/>
        </p:nvSpPr>
        <p:spPr bwMode="auto">
          <a:xfrm rot="578614">
            <a:off x="5046663" y="4675188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D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6396" name="TextBox 26"/>
          <p:cNvSpPr txBox="1">
            <a:spLocks noChangeArrowheads="1"/>
          </p:cNvSpPr>
          <p:nvPr/>
        </p:nvSpPr>
        <p:spPr bwMode="auto">
          <a:xfrm rot="578614">
            <a:off x="7332663" y="51752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F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501063" y="1928813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715375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6393669" y="3821909"/>
            <a:ext cx="4643470" cy="285752"/>
          </a:xfrm>
          <a:prstGeom prst="line">
            <a:avLst/>
          </a:prstGeom>
          <a:ln w="50800">
            <a:solidFill>
              <a:srgbClr val="2244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0" name="TextBox 39"/>
          <p:cNvSpPr txBox="1">
            <a:spLocks noChangeArrowheads="1"/>
          </p:cNvSpPr>
          <p:nvPr/>
        </p:nvSpPr>
        <p:spPr bwMode="auto">
          <a:xfrm>
            <a:off x="7975600" y="1674813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N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6401" name="TextBox 40"/>
          <p:cNvSpPr txBox="1">
            <a:spLocks noChangeArrowheads="1"/>
          </p:cNvSpPr>
          <p:nvPr/>
        </p:nvSpPr>
        <p:spPr bwMode="auto">
          <a:xfrm>
            <a:off x="8286750" y="48577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L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5378" name="TextBox 42"/>
          <p:cNvSpPr txBox="1">
            <a:spLocks noChangeArrowheads="1"/>
          </p:cNvSpPr>
          <p:nvPr/>
        </p:nvSpPr>
        <p:spPr bwMode="auto">
          <a:xfrm>
            <a:off x="1785938" y="1214438"/>
            <a:ext cx="6643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501912"/>
                </a:solidFill>
                <a:latin typeface="+mn-lt"/>
              </a:rPr>
              <a:t>Пересекаются ли луч  </a:t>
            </a:r>
            <a:r>
              <a:rPr lang="ru-RU" sz="2800" b="1" i="1" dirty="0">
                <a:solidFill>
                  <a:srgbClr val="501912"/>
                </a:solidFill>
                <a:latin typeface="+mn-lt"/>
              </a:rPr>
              <a:t>ВА</a:t>
            </a:r>
            <a:r>
              <a:rPr lang="en-US" sz="2800" b="1" dirty="0">
                <a:solidFill>
                  <a:srgbClr val="501912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rgbClr val="501912"/>
                </a:solidFill>
                <a:latin typeface="+mn-lt"/>
              </a:rPr>
              <a:t>и луч  </a:t>
            </a:r>
            <a:r>
              <a:rPr lang="en-US" sz="2800" b="1" dirty="0">
                <a:solidFill>
                  <a:srgbClr val="501912"/>
                </a:solidFill>
                <a:latin typeface="+mn-lt"/>
              </a:rPr>
              <a:t>NL</a:t>
            </a:r>
            <a:r>
              <a:rPr lang="ru-RU" sz="2800" b="1" i="1" dirty="0">
                <a:solidFill>
                  <a:srgbClr val="501912"/>
                </a:solidFill>
                <a:latin typeface="+mn-lt"/>
              </a:rPr>
              <a:t>?</a:t>
            </a:r>
            <a:endParaRPr lang="ru-RU" sz="2800" b="1" dirty="0">
              <a:solidFill>
                <a:srgbClr val="50191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Плоскость. Прямая. Луч.</a:t>
            </a:r>
            <a:endParaRPr lang="ru-RU" sz="2800" b="1" dirty="0"/>
          </a:p>
        </p:txBody>
      </p:sp>
      <p:sp>
        <p:nvSpPr>
          <p:cNvPr id="3" name="Овал 2"/>
          <p:cNvSpPr/>
          <p:nvPr/>
        </p:nvSpPr>
        <p:spPr>
          <a:xfrm>
            <a:off x="4000500" y="52149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500688" y="2286000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714625" y="2928938"/>
            <a:ext cx="4071937" cy="2071688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 rot="-578608">
            <a:off x="5072063" y="185737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В</a:t>
            </a:r>
          </a:p>
        </p:txBody>
      </p:sp>
      <p:sp>
        <p:nvSpPr>
          <p:cNvPr id="17415" name="TextBox 12"/>
          <p:cNvSpPr txBox="1">
            <a:spLocks noChangeArrowheads="1"/>
          </p:cNvSpPr>
          <p:nvPr/>
        </p:nvSpPr>
        <p:spPr bwMode="auto">
          <a:xfrm rot="-578608">
            <a:off x="3546475" y="474662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5143500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500938" y="57864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72000" y="5214938"/>
            <a:ext cx="3571875" cy="785812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25"/>
          <p:cNvSpPr txBox="1">
            <a:spLocks noChangeArrowheads="1"/>
          </p:cNvSpPr>
          <p:nvPr/>
        </p:nvSpPr>
        <p:spPr bwMode="auto">
          <a:xfrm rot="578614">
            <a:off x="5046663" y="4675188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D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7420" name="TextBox 26"/>
          <p:cNvSpPr txBox="1">
            <a:spLocks noChangeArrowheads="1"/>
          </p:cNvSpPr>
          <p:nvPr/>
        </p:nvSpPr>
        <p:spPr bwMode="auto">
          <a:xfrm rot="578614">
            <a:off x="7332663" y="51752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F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501063" y="1928813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715375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6393669" y="3821909"/>
            <a:ext cx="4643470" cy="285752"/>
          </a:xfrm>
          <a:prstGeom prst="line">
            <a:avLst/>
          </a:prstGeom>
          <a:ln w="50800">
            <a:solidFill>
              <a:srgbClr val="2244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Box 39"/>
          <p:cNvSpPr txBox="1">
            <a:spLocks noChangeArrowheads="1"/>
          </p:cNvSpPr>
          <p:nvPr/>
        </p:nvSpPr>
        <p:spPr bwMode="auto">
          <a:xfrm>
            <a:off x="7975600" y="1674813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N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7425" name="TextBox 40"/>
          <p:cNvSpPr txBox="1">
            <a:spLocks noChangeArrowheads="1"/>
          </p:cNvSpPr>
          <p:nvPr/>
        </p:nvSpPr>
        <p:spPr bwMode="auto">
          <a:xfrm>
            <a:off x="8286750" y="48577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L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6402" name="TextBox 42"/>
          <p:cNvSpPr txBox="1">
            <a:spLocks noChangeArrowheads="1"/>
          </p:cNvSpPr>
          <p:nvPr/>
        </p:nvSpPr>
        <p:spPr bwMode="auto">
          <a:xfrm>
            <a:off x="1785938" y="1214438"/>
            <a:ext cx="66436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b="1" dirty="0">
                <a:solidFill>
                  <a:srgbClr val="501912"/>
                </a:solidFill>
                <a:latin typeface="+mn-lt"/>
              </a:rPr>
              <a:t>Пересекаются ли прямая  </a:t>
            </a:r>
            <a:r>
              <a:rPr lang="ru-RU" sz="2600" b="1" i="1" dirty="0">
                <a:solidFill>
                  <a:srgbClr val="501912"/>
                </a:solidFill>
                <a:latin typeface="+mn-lt"/>
              </a:rPr>
              <a:t>ВА</a:t>
            </a:r>
            <a:r>
              <a:rPr lang="en-US" sz="2600" b="1" dirty="0">
                <a:solidFill>
                  <a:srgbClr val="501912"/>
                </a:solidFill>
                <a:latin typeface="+mn-lt"/>
              </a:rPr>
              <a:t> </a:t>
            </a:r>
            <a:r>
              <a:rPr lang="ru-RU" sz="2600" b="1" dirty="0">
                <a:solidFill>
                  <a:srgbClr val="501912"/>
                </a:solidFill>
                <a:latin typeface="+mn-lt"/>
              </a:rPr>
              <a:t>и луч  </a:t>
            </a:r>
            <a:r>
              <a:rPr lang="en-US" sz="2600" b="1" i="1" dirty="0">
                <a:solidFill>
                  <a:srgbClr val="501912"/>
                </a:solidFill>
                <a:latin typeface="+mn-lt"/>
              </a:rPr>
              <a:t>LN</a:t>
            </a:r>
            <a:r>
              <a:rPr lang="ru-RU" sz="2600" b="1" i="1" dirty="0">
                <a:solidFill>
                  <a:srgbClr val="501912"/>
                </a:solidFill>
                <a:latin typeface="+mn-lt"/>
              </a:rPr>
              <a:t>?</a:t>
            </a:r>
            <a:endParaRPr lang="ru-RU" sz="2600" b="1" dirty="0">
              <a:solidFill>
                <a:srgbClr val="50191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Плоскость. Прямая. Луч.</a:t>
            </a:r>
            <a:endParaRPr lang="ru-RU" sz="2800" b="1" dirty="0"/>
          </a:p>
        </p:txBody>
      </p:sp>
      <p:sp>
        <p:nvSpPr>
          <p:cNvPr id="3" name="Овал 2"/>
          <p:cNvSpPr/>
          <p:nvPr/>
        </p:nvSpPr>
        <p:spPr>
          <a:xfrm>
            <a:off x="4000500" y="52149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500688" y="2286000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714625" y="2928938"/>
            <a:ext cx="4071937" cy="2071688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8" name="TextBox 11"/>
          <p:cNvSpPr txBox="1">
            <a:spLocks noChangeArrowheads="1"/>
          </p:cNvSpPr>
          <p:nvPr/>
        </p:nvSpPr>
        <p:spPr bwMode="auto">
          <a:xfrm rot="-578608">
            <a:off x="5072063" y="185737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В</a:t>
            </a:r>
          </a:p>
        </p:txBody>
      </p:sp>
      <p:sp>
        <p:nvSpPr>
          <p:cNvPr id="18439" name="TextBox 12"/>
          <p:cNvSpPr txBox="1">
            <a:spLocks noChangeArrowheads="1"/>
          </p:cNvSpPr>
          <p:nvPr/>
        </p:nvSpPr>
        <p:spPr bwMode="auto">
          <a:xfrm rot="-578608">
            <a:off x="3546475" y="4746625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5143500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500938" y="57864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572000" y="5214938"/>
            <a:ext cx="3571875" cy="785812"/>
          </a:xfrm>
          <a:prstGeom prst="line">
            <a:avLst/>
          </a:prstGeom>
          <a:ln w="50800">
            <a:solidFill>
              <a:srgbClr val="224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3" name="TextBox 25"/>
          <p:cNvSpPr txBox="1">
            <a:spLocks noChangeArrowheads="1"/>
          </p:cNvSpPr>
          <p:nvPr/>
        </p:nvSpPr>
        <p:spPr bwMode="auto">
          <a:xfrm rot="578614">
            <a:off x="5046663" y="4675188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D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8444" name="TextBox 26"/>
          <p:cNvSpPr txBox="1">
            <a:spLocks noChangeArrowheads="1"/>
          </p:cNvSpPr>
          <p:nvPr/>
        </p:nvSpPr>
        <p:spPr bwMode="auto">
          <a:xfrm rot="578614">
            <a:off x="7332663" y="51752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F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501063" y="1928813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8715375" y="5286375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6393669" y="3821909"/>
            <a:ext cx="4643470" cy="285752"/>
          </a:xfrm>
          <a:prstGeom prst="line">
            <a:avLst/>
          </a:prstGeom>
          <a:ln w="50800">
            <a:solidFill>
              <a:srgbClr val="2244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8" name="TextBox 39"/>
          <p:cNvSpPr txBox="1">
            <a:spLocks noChangeArrowheads="1"/>
          </p:cNvSpPr>
          <p:nvPr/>
        </p:nvSpPr>
        <p:spPr bwMode="auto">
          <a:xfrm>
            <a:off x="7975600" y="1674813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N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8449" name="TextBox 40"/>
          <p:cNvSpPr txBox="1">
            <a:spLocks noChangeArrowheads="1"/>
          </p:cNvSpPr>
          <p:nvPr/>
        </p:nvSpPr>
        <p:spPr bwMode="auto">
          <a:xfrm>
            <a:off x="8286750" y="48577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L</a:t>
            </a:r>
            <a:endParaRPr lang="ru-RU" sz="3200" b="1" i="1">
              <a:solidFill>
                <a:srgbClr val="224400"/>
              </a:solidFill>
            </a:endParaRPr>
          </a:p>
        </p:txBody>
      </p:sp>
      <p:sp>
        <p:nvSpPr>
          <p:cNvPr id="17426" name="TextBox 42"/>
          <p:cNvSpPr txBox="1">
            <a:spLocks noChangeArrowheads="1"/>
          </p:cNvSpPr>
          <p:nvPr/>
        </p:nvSpPr>
        <p:spPr bwMode="auto">
          <a:xfrm>
            <a:off x="1785938" y="1214438"/>
            <a:ext cx="66436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501912"/>
                </a:solidFill>
                <a:latin typeface="+mn-lt"/>
              </a:rPr>
              <a:t>Пересекаются ли прямая </a:t>
            </a:r>
            <a:r>
              <a:rPr lang="en-US" sz="2500" b="1" dirty="0">
                <a:solidFill>
                  <a:srgbClr val="501912"/>
                </a:solidFill>
                <a:latin typeface="+mn-lt"/>
              </a:rPr>
              <a:t>NL </a:t>
            </a:r>
            <a:r>
              <a:rPr lang="ru-RU" sz="2500" b="1" dirty="0">
                <a:solidFill>
                  <a:srgbClr val="501912"/>
                </a:solidFill>
                <a:latin typeface="+mn-lt"/>
              </a:rPr>
              <a:t>и прямая  АВ</a:t>
            </a:r>
            <a:r>
              <a:rPr lang="ru-RU" sz="2500" b="1" i="1" dirty="0">
                <a:solidFill>
                  <a:srgbClr val="501912"/>
                </a:solidFill>
                <a:latin typeface="+mn-lt"/>
              </a:rPr>
              <a:t>?</a:t>
            </a:r>
            <a:endParaRPr lang="ru-RU" sz="2500" b="1" dirty="0">
              <a:solidFill>
                <a:srgbClr val="50191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8581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Плоскость. Прямая. Луч.</a:t>
            </a:r>
            <a:endParaRPr lang="ru-RU" sz="2800" b="1" dirty="0"/>
          </a:p>
        </p:txBody>
      </p:sp>
      <p:sp>
        <p:nvSpPr>
          <p:cNvPr id="3" name="Овал 2"/>
          <p:cNvSpPr/>
          <p:nvPr/>
        </p:nvSpPr>
        <p:spPr>
          <a:xfrm>
            <a:off x="5357813" y="5214938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786563" y="2857500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7689850" y="51752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В</a:t>
            </a:r>
          </a:p>
        </p:txBody>
      </p:sp>
      <p:sp>
        <p:nvSpPr>
          <p:cNvPr id="19462" name="TextBox 12"/>
          <p:cNvSpPr txBox="1">
            <a:spLocks noChangeArrowheads="1"/>
          </p:cNvSpPr>
          <p:nvPr/>
        </p:nvSpPr>
        <p:spPr bwMode="auto">
          <a:xfrm>
            <a:off x="5357813" y="5286375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3200" b="1" i="1">
                <a:solidFill>
                  <a:srgbClr val="224400"/>
                </a:solidFill>
              </a:rPr>
              <a:t>А</a:t>
            </a:r>
          </a:p>
        </p:txBody>
      </p:sp>
      <p:sp>
        <p:nvSpPr>
          <p:cNvPr id="32" name="Овал 31"/>
          <p:cNvSpPr/>
          <p:nvPr/>
        </p:nvSpPr>
        <p:spPr>
          <a:xfrm>
            <a:off x="7858125" y="5072063"/>
            <a:ext cx="142875" cy="142875"/>
          </a:xfrm>
          <a:prstGeom prst="ellipse">
            <a:avLst/>
          </a:prstGeom>
          <a:solidFill>
            <a:srgbClr val="224400"/>
          </a:solidFill>
          <a:ln>
            <a:solidFill>
              <a:srgbClr val="224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4" name="TextBox 42"/>
          <p:cNvSpPr txBox="1">
            <a:spLocks noChangeArrowheads="1"/>
          </p:cNvSpPr>
          <p:nvPr/>
        </p:nvSpPr>
        <p:spPr bwMode="auto">
          <a:xfrm>
            <a:off x="1000125" y="1071563"/>
            <a:ext cx="74295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2500" b="1">
                <a:solidFill>
                  <a:srgbClr val="501912"/>
                </a:solidFill>
                <a:latin typeface="Franklin Gothic Book" pitchFamily="34" charset="0"/>
              </a:rPr>
              <a:t>Проведите прямые АВ, АС и ВА. Проведите ещё одну прямую, пересекающую каждую из этих прямых.</a:t>
            </a: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7286625" y="2714625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i="1">
                <a:solidFill>
                  <a:srgbClr val="224400"/>
                </a:solidFill>
              </a:rPr>
              <a:t>C</a:t>
            </a:r>
            <a:endParaRPr lang="ru-RU" sz="3200" b="1" i="1">
              <a:solidFill>
                <a:srgbClr val="2244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EEE97BF-A42F-4AAC-9492-CAB37D397D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351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Times New Roman</vt:lpstr>
      <vt:lpstr>Arial</vt:lpstr>
      <vt:lpstr>Franklin Gothic Medium</vt:lpstr>
      <vt:lpstr>Franklin Gothic Book</vt:lpstr>
      <vt:lpstr>Wingdings 2</vt:lpstr>
      <vt:lpstr>Arial Narrow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Плоскость. Прямая. Луч.</vt:lpstr>
      <vt:lpstr>Плоскость. Прямая. Луч.</vt:lpstr>
      <vt:lpstr>Плоскость. Прямая. Луч.</vt:lpstr>
      <vt:lpstr>Плоскость. Прямая. Луч.</vt:lpstr>
      <vt:lpstr>Плоскость. Прямая. Луч.</vt:lpstr>
      <vt:lpstr>На рисунке изображены три прямые и точки на них. Найдите три отрезка и три луча. Запишите их. Сколько различных лучей вы можете назвать? </vt:lpstr>
    </vt:vector>
  </TitlesOfParts>
  <Company>!!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Зубарева И.И., Мильштейн М.С., Гамбарин В.Г.</dc:creator>
  <cp:lastModifiedBy>jb</cp:lastModifiedBy>
  <cp:revision>67</cp:revision>
  <dcterms:created xsi:type="dcterms:W3CDTF">2002-07-10T13:26:24Z</dcterms:created>
  <dcterms:modified xsi:type="dcterms:W3CDTF">2016-01-04T06:19:40Z</dcterms:modified>
</cp:coreProperties>
</file>