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8" r:id="rId11"/>
    <p:sldId id="269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845F6-03B5-4537-870E-F3D718AC0B0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EB5B3-9148-46D7-A3BF-60F4592F5B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86FFE-47CD-40DE-BD76-D0D2928AEE44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1B372-F575-4424-A8FA-B55FB29632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" y="190500"/>
            <a:ext cx="8877300" cy="6553200"/>
            <a:chOff x="168" y="176"/>
            <a:chExt cx="5408" cy="3928"/>
          </a:xfrm>
        </p:grpSpPr>
        <p:sp>
          <p:nvSpPr>
            <p:cNvPr id="173060" name="Freeform 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3061" name="Freeform 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3062" name="Freeform 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3063" name="Freeform 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3064" name="Freeform 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3065" name="Freeform 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3066" name="Freeform 1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3067" name="Freeform 1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3068" name="WordArt 12"/>
          <p:cNvSpPr>
            <a:spLocks noChangeArrowheads="1" noChangeShapeType="1" noTextEdit="1"/>
          </p:cNvSpPr>
          <p:nvPr/>
        </p:nvSpPr>
        <p:spPr bwMode="auto">
          <a:xfrm>
            <a:off x="971550" y="5876925"/>
            <a:ext cx="7488238" cy="57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Л.С. Атанасян    Геометрия 7 класс.</a:t>
            </a:r>
          </a:p>
        </p:txBody>
      </p:sp>
      <p:sp>
        <p:nvSpPr>
          <p:cNvPr id="173069" name="WordArt 13"/>
          <p:cNvSpPr>
            <a:spLocks noChangeArrowheads="1" noChangeShapeType="1" noTextEdit="1"/>
          </p:cNvSpPr>
          <p:nvPr/>
        </p:nvSpPr>
        <p:spPr bwMode="auto">
          <a:xfrm>
            <a:off x="684213" y="1844675"/>
            <a:ext cx="7920037" cy="3024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9600" b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Смежные и</a:t>
            </a:r>
          </a:p>
          <a:p>
            <a:pPr algn="ctr"/>
            <a:r>
              <a:rPr lang="ru-RU" sz="9600" b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вертикальные углы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692948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Решение задач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38" y="1071563"/>
            <a:ext cx="1857375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Задача 1.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63" y="1714500"/>
            <a:ext cx="322421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Дано:</a:t>
            </a:r>
            <a:r>
              <a:rPr lang="ru-RU" dirty="0">
                <a:latin typeface="+mn-lt"/>
              </a:rPr>
              <a:t>  </a:t>
            </a:r>
            <a:r>
              <a:rPr lang="ru-RU" b="1" i="1" dirty="0">
                <a:latin typeface="+mn-lt"/>
              </a:rPr>
              <a:t>АВ</a:t>
            </a:r>
            <a:r>
              <a:rPr lang="ru-RU" dirty="0">
                <a:latin typeface="+mn-lt"/>
              </a:rPr>
              <a:t> ∩ </a:t>
            </a:r>
            <a:r>
              <a:rPr lang="ru-RU" b="1" i="1" dirty="0">
                <a:latin typeface="+mn-lt"/>
              </a:rPr>
              <a:t>СК</a:t>
            </a:r>
            <a:r>
              <a:rPr lang="ru-RU" dirty="0">
                <a:latin typeface="+mn-lt"/>
              </a:rPr>
              <a:t> = </a:t>
            </a:r>
            <a:r>
              <a:rPr lang="ru-RU" b="1" i="1" dirty="0">
                <a:latin typeface="+mn-lt"/>
              </a:rPr>
              <a:t>О</a:t>
            </a:r>
            <a:r>
              <a:rPr lang="ru-RU" dirty="0"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Сумма двух углов равна  114°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Найти :</a:t>
            </a:r>
            <a:r>
              <a:rPr lang="ru-RU" dirty="0">
                <a:latin typeface="+mn-lt"/>
              </a:rPr>
              <a:t>  </a:t>
            </a:r>
            <a:r>
              <a:rPr lang="ru-RU" b="1" dirty="0">
                <a:latin typeface="+mn-lt"/>
              </a:rPr>
              <a:t>&lt; 1,  &lt; 2,  &lt; 3, &lt; 4.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786313" y="1714500"/>
            <a:ext cx="3286125" cy="642938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429250" y="1214438"/>
            <a:ext cx="1857375" cy="15001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TextBox 12"/>
          <p:cNvSpPr txBox="1">
            <a:spLocks noChangeArrowheads="1"/>
          </p:cNvSpPr>
          <p:nvPr/>
        </p:nvSpPr>
        <p:spPr bwMode="auto">
          <a:xfrm>
            <a:off x="4714875" y="1357313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А</a:t>
            </a:r>
          </a:p>
        </p:txBody>
      </p:sp>
      <p:sp>
        <p:nvSpPr>
          <p:cNvPr id="15368" name="TextBox 13"/>
          <p:cNvSpPr txBox="1">
            <a:spLocks noChangeArrowheads="1"/>
          </p:cNvSpPr>
          <p:nvPr/>
        </p:nvSpPr>
        <p:spPr bwMode="auto">
          <a:xfrm>
            <a:off x="7215188" y="1143000"/>
            <a:ext cx="31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С</a:t>
            </a:r>
          </a:p>
        </p:txBody>
      </p: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7929563" y="2000250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В</a:t>
            </a:r>
          </a:p>
        </p:txBody>
      </p:sp>
      <p:sp>
        <p:nvSpPr>
          <p:cNvPr id="15370" name="TextBox 15"/>
          <p:cNvSpPr txBox="1">
            <a:spLocks noChangeArrowheads="1"/>
          </p:cNvSpPr>
          <p:nvPr/>
        </p:nvSpPr>
        <p:spPr bwMode="auto">
          <a:xfrm>
            <a:off x="5143500" y="2357438"/>
            <a:ext cx="328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К</a:t>
            </a:r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6072188" y="171450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О</a:t>
            </a:r>
          </a:p>
        </p:txBody>
      </p:sp>
      <p:sp>
        <p:nvSpPr>
          <p:cNvPr id="19" name="Дуга 18"/>
          <p:cNvSpPr/>
          <p:nvPr/>
        </p:nvSpPr>
        <p:spPr>
          <a:xfrm>
            <a:off x="6500813" y="1785938"/>
            <a:ext cx="142875" cy="500062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Дуга 19"/>
          <p:cNvSpPr/>
          <p:nvPr/>
        </p:nvSpPr>
        <p:spPr>
          <a:xfrm rot="18108090" flipH="1">
            <a:off x="5781676" y="1838325"/>
            <a:ext cx="658812" cy="35718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Дуга 20"/>
          <p:cNvSpPr/>
          <p:nvPr/>
        </p:nvSpPr>
        <p:spPr>
          <a:xfrm rot="17734681">
            <a:off x="5899151" y="1438275"/>
            <a:ext cx="1060450" cy="1552575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Дуга 21"/>
          <p:cNvSpPr/>
          <p:nvPr/>
        </p:nvSpPr>
        <p:spPr>
          <a:xfrm rot="20423921" flipH="1" flipV="1">
            <a:off x="5899150" y="2033588"/>
            <a:ext cx="1489075" cy="76200"/>
          </a:xfrm>
          <a:prstGeom prst="arc">
            <a:avLst>
              <a:gd name="adj1" fmla="val 14158936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76" name="TextBox 22"/>
          <p:cNvSpPr txBox="1">
            <a:spLocks noChangeArrowheads="1"/>
          </p:cNvSpPr>
          <p:nvPr/>
        </p:nvSpPr>
        <p:spPr bwMode="auto">
          <a:xfrm>
            <a:off x="5500688" y="2000250"/>
            <a:ext cx="319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1</a:t>
            </a:r>
          </a:p>
        </p:txBody>
      </p:sp>
      <p:sp>
        <p:nvSpPr>
          <p:cNvPr id="15377" name="TextBox 23"/>
          <p:cNvSpPr txBox="1">
            <a:spLocks noChangeArrowheads="1"/>
          </p:cNvSpPr>
          <p:nvPr/>
        </p:nvSpPr>
        <p:spPr bwMode="auto">
          <a:xfrm>
            <a:off x="6000750" y="1285875"/>
            <a:ext cx="319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2</a:t>
            </a:r>
          </a:p>
        </p:txBody>
      </p:sp>
      <p:sp>
        <p:nvSpPr>
          <p:cNvPr id="15378" name="TextBox 24"/>
          <p:cNvSpPr txBox="1">
            <a:spLocks noChangeArrowheads="1"/>
          </p:cNvSpPr>
          <p:nvPr/>
        </p:nvSpPr>
        <p:spPr bwMode="auto">
          <a:xfrm>
            <a:off x="6715125" y="1714500"/>
            <a:ext cx="319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3</a:t>
            </a:r>
          </a:p>
        </p:txBody>
      </p:sp>
      <p:sp>
        <p:nvSpPr>
          <p:cNvPr id="15379" name="TextBox 25"/>
          <p:cNvSpPr txBox="1">
            <a:spLocks noChangeArrowheads="1"/>
          </p:cNvSpPr>
          <p:nvPr/>
        </p:nvSpPr>
        <p:spPr bwMode="auto">
          <a:xfrm>
            <a:off x="6215063" y="2143125"/>
            <a:ext cx="319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0063" y="2786063"/>
            <a:ext cx="8143903" cy="954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Решение:</a:t>
            </a:r>
            <a:r>
              <a:rPr lang="ru-RU" dirty="0">
                <a:latin typeface="+mn-lt"/>
              </a:rPr>
              <a:t> </a:t>
            </a:r>
            <a:r>
              <a:rPr lang="ru-RU" b="1" i="1" dirty="0">
                <a:latin typeface="+mn-lt"/>
              </a:rPr>
              <a:t>Сумма двух смежных углов равна 180° , значит, данные углы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+mn-lt"/>
              </a:rPr>
              <a:t>не являются смежными, так как их сумма равна 114° , поэтому эти углы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+mn-lt"/>
              </a:rPr>
              <a:t> вертикальные.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2938" y="4000500"/>
            <a:ext cx="644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Вертикальные углы равны, следовательно</a:t>
            </a:r>
          </a:p>
          <a:p>
            <a:r>
              <a:rPr lang="ru-RU" b="1" i="1">
                <a:latin typeface="Franklin Gothic Book" pitchFamily="34" charset="0"/>
              </a:rPr>
              <a:t>&lt; 1 = &lt; 3 = 114 : 2 = 57° </a:t>
            </a:r>
          </a:p>
          <a:p>
            <a:r>
              <a:rPr lang="ru-RU" b="1" i="1">
                <a:latin typeface="Franklin Gothic Book" pitchFamily="34" charset="0"/>
              </a:rPr>
              <a:t>&lt; 1 + &lt; 2 = &lt; 3 + &lt; 4 = 180°, так как &lt; 1  и  &lt; 2 -  смежные  и  </a:t>
            </a:r>
          </a:p>
          <a:p>
            <a:r>
              <a:rPr lang="ru-RU" b="1" i="1">
                <a:latin typeface="Franklin Gothic Book" pitchFamily="34" charset="0"/>
              </a:rPr>
              <a:t>&lt; 3 и &lt; 4 -  смежные , значит  &lt; 2 = &lt; 4 = 180 ° -  57° =  123°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4375" y="5572125"/>
            <a:ext cx="27019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Ответ:</a:t>
            </a:r>
            <a:r>
              <a:rPr lang="ru-RU" dirty="0">
                <a:latin typeface="+mn-lt"/>
              </a:rPr>
              <a:t>  </a:t>
            </a:r>
            <a:r>
              <a:rPr lang="ru-RU" b="1" i="1" dirty="0">
                <a:latin typeface="+mn-lt"/>
              </a:rPr>
              <a:t>&lt; 1 = &lt; 3 = 57°,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+mn-lt"/>
              </a:rPr>
              <a:t>            &lt; 2 = &lt; 4 = 123°.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1571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Задача 2</a:t>
            </a:r>
            <a:endParaRPr lang="ru-RU" sz="2400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00034" y="1071547"/>
            <a:ext cx="8643966" cy="189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Условие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Один из двух смежных углов на 30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больше другого. Найдите эти углы.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8596" y="2714620"/>
            <a:ext cx="8286808" cy="1588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00034" y="3000372"/>
            <a:ext cx="650085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Подсказка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Сумма смежных углов равна 180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71472" y="3857628"/>
          <a:ext cx="7072362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2362"/>
              </a:tblGrid>
              <a:tr h="235745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Обозначим через </a:t>
                      </a:r>
                      <a:r>
                        <a:rPr lang="ru-RU" sz="20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один из этих углов. Тогда</a:t>
                      </a:r>
                    </a:p>
                    <a:p>
                      <a:r>
                        <a:rPr lang="ru-RU" sz="20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+ (</a:t>
                      </a:r>
                      <a:r>
                        <a:rPr lang="ru-RU" sz="20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+ 30</a:t>
                      </a:r>
                      <a:r>
                        <a:rPr lang="ru-RU" sz="20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= 180</a:t>
                      </a:r>
                      <a:r>
                        <a:rPr lang="ru-RU" sz="20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 этого уравнения находим, что </a:t>
                      </a:r>
                      <a:r>
                        <a:rPr lang="ru-RU" sz="20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= 75</a:t>
                      </a:r>
                      <a:r>
                        <a:rPr lang="ru-RU" sz="20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Значит, второй угол равен</a:t>
                      </a:r>
                    </a:p>
                    <a:p>
                      <a:r>
                        <a:rPr lang="ru-RU" sz="20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+ 30</a:t>
                      </a:r>
                      <a:r>
                        <a:rPr lang="ru-RU" sz="20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= 105</a:t>
                      </a:r>
                      <a:r>
                        <a:rPr lang="ru-RU" sz="20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Ответ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r>
                        <a:rPr lang="ru-RU" sz="18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75</a:t>
                      </a:r>
                      <a:r>
                        <a:rPr lang="ru-RU" sz="18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овый рисунок (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35719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Новый рисунок (14)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57166"/>
            <a:ext cx="385765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Новый рисунок (11)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286124"/>
            <a:ext cx="357190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Новый рисунок (15)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3286124"/>
            <a:ext cx="371477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17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400052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Новый рисунок (16)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571612"/>
            <a:ext cx="407196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714348" y="785794"/>
            <a:ext cx="750099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 нового вы узнали на данном уроке?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2.Сформулируйте определения и свойства смежных и вертикальных углов.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3.Приведите примеры смежных и вертикальных </a:t>
            </a:r>
            <a:r>
              <a:rPr lang="ru-RU" sz="3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углов из окружающей обстановки.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2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158" y="21429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Самостоятельная работа по теме</a:t>
            </a:r>
            <a:r>
              <a:rPr lang="ru-RU" sz="2000" b="1" dirty="0">
                <a:solidFill>
                  <a:schemeClr val="tx2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"Измерение углов"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00034" y="1071546"/>
            <a:ext cx="8143932" cy="76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571472" y="1214422"/>
            <a:ext cx="814393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Вариант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I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1. Луч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делит развернутый угол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на два угла, один из которых на 34° больше другого. Найдите образовавшиеся углы.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2. Луч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делит прямой угол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на два угла, один из которых в 4 раза меньше другого. Найдите образовавшиеся углы.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642910" y="3643314"/>
            <a:ext cx="8143932" cy="76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642910" y="3857628"/>
            <a:ext cx="792961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Вариант  II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1. Луч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делит развернутый угол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на два угла, разность которых равна 46°. Найдите образовавшиеся углы. 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2. Луч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делит прямой угол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AВС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на два угла, градусные меры которых относятся как 5:4. Найдите угол между лучом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 и биссектрисой угла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Freeform 2" descr="Контурные ромбики"/>
          <p:cNvSpPr>
            <a:spLocks/>
          </p:cNvSpPr>
          <p:nvPr/>
        </p:nvSpPr>
        <p:spPr bwMode="auto">
          <a:xfrm>
            <a:off x="1187450" y="1028700"/>
            <a:ext cx="4321175" cy="2328863"/>
          </a:xfrm>
          <a:custGeom>
            <a:avLst/>
            <a:gdLst/>
            <a:ahLst/>
            <a:cxnLst>
              <a:cxn ang="0">
                <a:pos x="2722" y="242"/>
              </a:cxn>
              <a:cxn ang="0">
                <a:pos x="1542" y="1467"/>
              </a:cxn>
              <a:cxn ang="0">
                <a:pos x="0" y="1467"/>
              </a:cxn>
              <a:cxn ang="0">
                <a:pos x="45" y="1285"/>
              </a:cxn>
              <a:cxn ang="0">
                <a:pos x="76" y="1152"/>
              </a:cxn>
              <a:cxn ang="0">
                <a:pos x="100" y="976"/>
              </a:cxn>
              <a:cxn ang="0">
                <a:pos x="148" y="808"/>
              </a:cxn>
              <a:cxn ang="0">
                <a:pos x="260" y="656"/>
              </a:cxn>
              <a:cxn ang="0">
                <a:pos x="412" y="480"/>
              </a:cxn>
              <a:cxn ang="0">
                <a:pos x="548" y="312"/>
              </a:cxn>
              <a:cxn ang="0">
                <a:pos x="764" y="240"/>
              </a:cxn>
              <a:cxn ang="0">
                <a:pos x="1020" y="72"/>
              </a:cxn>
              <a:cxn ang="0">
                <a:pos x="1300" y="64"/>
              </a:cxn>
              <a:cxn ang="0">
                <a:pos x="1508" y="0"/>
              </a:cxn>
              <a:cxn ang="0">
                <a:pos x="1732" y="0"/>
              </a:cxn>
              <a:cxn ang="0">
                <a:pos x="1996" y="61"/>
              </a:cxn>
              <a:cxn ang="0">
                <a:pos x="2156" y="104"/>
              </a:cxn>
              <a:cxn ang="0">
                <a:pos x="2359" y="61"/>
              </a:cxn>
              <a:cxn ang="0">
                <a:pos x="2468" y="128"/>
              </a:cxn>
              <a:cxn ang="0">
                <a:pos x="2631" y="106"/>
              </a:cxn>
              <a:cxn ang="0">
                <a:pos x="2722" y="242"/>
              </a:cxn>
            </a:cxnLst>
            <a:rect l="0" t="0" r="r" b="b"/>
            <a:pathLst>
              <a:path w="2722" h="1467">
                <a:moveTo>
                  <a:pt x="2722" y="242"/>
                </a:moveTo>
                <a:lnTo>
                  <a:pt x="1542" y="1467"/>
                </a:lnTo>
                <a:lnTo>
                  <a:pt x="0" y="1467"/>
                </a:lnTo>
                <a:lnTo>
                  <a:pt x="45" y="1285"/>
                </a:lnTo>
                <a:lnTo>
                  <a:pt x="76" y="1152"/>
                </a:lnTo>
                <a:lnTo>
                  <a:pt x="100" y="976"/>
                </a:lnTo>
                <a:lnTo>
                  <a:pt x="148" y="808"/>
                </a:lnTo>
                <a:lnTo>
                  <a:pt x="260" y="656"/>
                </a:lnTo>
                <a:lnTo>
                  <a:pt x="412" y="480"/>
                </a:lnTo>
                <a:lnTo>
                  <a:pt x="548" y="312"/>
                </a:lnTo>
                <a:lnTo>
                  <a:pt x="764" y="240"/>
                </a:lnTo>
                <a:lnTo>
                  <a:pt x="1020" y="72"/>
                </a:lnTo>
                <a:lnTo>
                  <a:pt x="1300" y="64"/>
                </a:lnTo>
                <a:lnTo>
                  <a:pt x="1508" y="0"/>
                </a:lnTo>
                <a:lnTo>
                  <a:pt x="1732" y="0"/>
                </a:lnTo>
                <a:lnTo>
                  <a:pt x="1996" y="61"/>
                </a:lnTo>
                <a:lnTo>
                  <a:pt x="2156" y="104"/>
                </a:lnTo>
                <a:lnTo>
                  <a:pt x="2359" y="61"/>
                </a:lnTo>
                <a:lnTo>
                  <a:pt x="2468" y="128"/>
                </a:lnTo>
                <a:lnTo>
                  <a:pt x="2631" y="106"/>
                </a:lnTo>
                <a:lnTo>
                  <a:pt x="2722" y="242"/>
                </a:lnTo>
                <a:close/>
              </a:path>
            </a:pathLst>
          </a:custGeom>
          <a:pattFill prst="openDmnd">
            <a:fgClr>
              <a:srgbClr val="FF6699"/>
            </a:fgClr>
            <a:bgClr>
              <a:schemeClr val="bg1"/>
            </a:bgClr>
          </a:patt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79203" name="Freeform 3" descr="Контурные ромбики"/>
          <p:cNvSpPr>
            <a:spLocks/>
          </p:cNvSpPr>
          <p:nvPr/>
        </p:nvSpPr>
        <p:spPr bwMode="auto">
          <a:xfrm>
            <a:off x="3635375" y="1412875"/>
            <a:ext cx="3024188" cy="1944688"/>
          </a:xfrm>
          <a:custGeom>
            <a:avLst/>
            <a:gdLst/>
            <a:ahLst/>
            <a:cxnLst>
              <a:cxn ang="0">
                <a:pos x="1180" y="0"/>
              </a:cxn>
              <a:cxn ang="0">
                <a:pos x="1374" y="62"/>
              </a:cxn>
              <a:cxn ang="0">
                <a:pos x="1452" y="181"/>
              </a:cxn>
              <a:cxn ang="0">
                <a:pos x="1590" y="342"/>
              </a:cxn>
              <a:cxn ang="0">
                <a:pos x="1588" y="544"/>
              </a:cxn>
              <a:cxn ang="0">
                <a:pos x="1734" y="694"/>
              </a:cxn>
              <a:cxn ang="0">
                <a:pos x="1726" y="918"/>
              </a:cxn>
              <a:cxn ang="0">
                <a:pos x="1905" y="1179"/>
              </a:cxn>
              <a:cxn ang="0">
                <a:pos x="1724" y="1225"/>
              </a:cxn>
              <a:cxn ang="0">
                <a:pos x="0" y="1225"/>
              </a:cxn>
              <a:cxn ang="0">
                <a:pos x="1180" y="0"/>
              </a:cxn>
            </a:cxnLst>
            <a:rect l="0" t="0" r="r" b="b"/>
            <a:pathLst>
              <a:path w="1905" h="1225">
                <a:moveTo>
                  <a:pt x="1180" y="0"/>
                </a:moveTo>
                <a:lnTo>
                  <a:pt x="1374" y="62"/>
                </a:lnTo>
                <a:lnTo>
                  <a:pt x="1452" y="181"/>
                </a:lnTo>
                <a:lnTo>
                  <a:pt x="1590" y="342"/>
                </a:lnTo>
                <a:lnTo>
                  <a:pt x="1588" y="544"/>
                </a:lnTo>
                <a:lnTo>
                  <a:pt x="1734" y="694"/>
                </a:lnTo>
                <a:lnTo>
                  <a:pt x="1726" y="918"/>
                </a:lnTo>
                <a:lnTo>
                  <a:pt x="1905" y="1179"/>
                </a:lnTo>
                <a:lnTo>
                  <a:pt x="1724" y="1225"/>
                </a:lnTo>
                <a:lnTo>
                  <a:pt x="0" y="1225"/>
                </a:lnTo>
                <a:lnTo>
                  <a:pt x="1180" y="0"/>
                </a:lnTo>
                <a:close/>
              </a:path>
            </a:pathLst>
          </a:custGeom>
          <a:pattFill prst="openDmnd">
            <a:fgClr>
              <a:srgbClr val="00CCFF"/>
            </a:fgClr>
            <a:bgClr>
              <a:schemeClr val="bg1"/>
            </a:bgClr>
          </a:patt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79204" name="Line 4"/>
          <p:cNvSpPr>
            <a:spLocks noChangeShapeType="1"/>
          </p:cNvSpPr>
          <p:nvPr/>
        </p:nvSpPr>
        <p:spPr bwMode="auto">
          <a:xfrm flipV="1">
            <a:off x="3635375" y="1412875"/>
            <a:ext cx="1873250" cy="19446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1258888" y="188913"/>
            <a:ext cx="6480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Clr>
                <a:srgbClr val="000066"/>
              </a:buClr>
              <a:buSzPts val="2400"/>
              <a:buFont typeface="Wingdings" pitchFamily="2" charset="2"/>
              <a:buNone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Смежные углы и их свойства. </a:t>
            </a:r>
          </a:p>
        </p:txBody>
      </p:sp>
      <p:sp>
        <p:nvSpPr>
          <p:cNvPr id="179209" name="Freeform 9"/>
          <p:cNvSpPr>
            <a:spLocks/>
          </p:cNvSpPr>
          <p:nvPr/>
        </p:nvSpPr>
        <p:spPr bwMode="auto">
          <a:xfrm>
            <a:off x="1187450" y="3352800"/>
            <a:ext cx="2495550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1572" y="0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oval" w="lg" len="lg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79210" name="AutoShape 10"/>
          <p:cNvSpPr>
            <a:spLocks noChangeArrowheads="1"/>
          </p:cNvSpPr>
          <p:nvPr/>
        </p:nvSpPr>
        <p:spPr bwMode="auto">
          <a:xfrm rot="5400000">
            <a:off x="3527425" y="2744788"/>
            <a:ext cx="433388" cy="792162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3492500" y="3284538"/>
            <a:ext cx="5683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М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6372225" y="3284538"/>
            <a:ext cx="477838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5435600" y="981075"/>
            <a:ext cx="45561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900113" y="3284538"/>
            <a:ext cx="47783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468313" y="3867150"/>
            <a:ext cx="8085137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66"/>
                </a:solidFill>
              </a:rPr>
              <a:t>Два угла, у которых одна сторона общая,</a:t>
            </a:r>
          </a:p>
          <a:p>
            <a:r>
              <a:rPr lang="ru-RU" sz="2400" b="1">
                <a:solidFill>
                  <a:srgbClr val="000066"/>
                </a:solidFill>
              </a:rPr>
              <a:t>а две другие являются продолжением одна другой,</a:t>
            </a:r>
          </a:p>
          <a:p>
            <a:r>
              <a:rPr lang="ru-RU" sz="2400" b="1">
                <a:solidFill>
                  <a:srgbClr val="000066"/>
                </a:solidFill>
              </a:rPr>
              <a:t>называются </a:t>
            </a:r>
            <a:r>
              <a:rPr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смежными</a:t>
            </a:r>
            <a:endParaRPr lang="ru-RU" sz="24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ru-RU" sz="24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sz="2400" b="1">
                <a:solidFill>
                  <a:srgbClr val="000066"/>
                </a:solidFill>
              </a:rPr>
              <a:t>Углы АМВ и СМВ – смежные.</a:t>
            </a:r>
          </a:p>
        </p:txBody>
      </p:sp>
      <p:sp>
        <p:nvSpPr>
          <p:cNvPr id="179216" name="Freeform 16"/>
          <p:cNvSpPr>
            <a:spLocks/>
          </p:cNvSpPr>
          <p:nvPr/>
        </p:nvSpPr>
        <p:spPr bwMode="auto">
          <a:xfrm>
            <a:off x="3708400" y="3327400"/>
            <a:ext cx="3073400" cy="12700"/>
          </a:xfrm>
          <a:custGeom>
            <a:avLst/>
            <a:gdLst/>
            <a:ahLst/>
            <a:cxnLst>
              <a:cxn ang="0">
                <a:pos x="1936" y="0"/>
              </a:cxn>
              <a:cxn ang="0">
                <a:pos x="0" y="8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lg" len="lg"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79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79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500"/>
                            </p:stCondLst>
                            <p:childTnLst>
                              <p:par>
                                <p:cTn id="1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79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179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000"/>
                            </p:stCondLst>
                            <p:childTnLst>
                              <p:par>
                                <p:cTn id="55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animBg="1"/>
      <p:bldP spid="179209" grpId="0" animBg="1"/>
      <p:bldP spid="179210" grpId="0" animBg="1"/>
      <p:bldP spid="179210" grpId="1" animBg="1"/>
      <p:bldP spid="1792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Прямая соединительная линия 29"/>
          <p:cNvCxnSpPr>
            <a:endCxn id="23" idx="1"/>
          </p:cNvCxnSpPr>
          <p:nvPr/>
        </p:nvCxnSpPr>
        <p:spPr>
          <a:xfrm rot="10800000">
            <a:off x="571500" y="2827338"/>
            <a:ext cx="15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57438" y="928670"/>
            <a:ext cx="32146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Упражнения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00063" y="2643182"/>
            <a:ext cx="46434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000" b="1" i="1" dirty="0">
                <a:latin typeface="Franklin Gothic Book" pitchFamily="34" charset="0"/>
              </a:rPr>
              <a:t>Сколько углов изображено  на рисунке </a:t>
            </a:r>
            <a:r>
              <a:rPr lang="ru-RU" sz="2000" b="1" dirty="0">
                <a:latin typeface="Franklin Gothic Book" pitchFamily="34" charset="0"/>
              </a:rPr>
              <a:t>?  Укажите  смежные углы.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5500688" y="4143375"/>
            <a:ext cx="321468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7215188" y="3214688"/>
            <a:ext cx="1214437" cy="928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643563" y="3286125"/>
            <a:ext cx="3000375" cy="1643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500688" y="4071938"/>
            <a:ext cx="307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Franklin Gothic Book" pitchFamily="34" charset="0"/>
              </a:rPr>
              <a:t>А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5572125" y="30003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Franklin Gothic Book" pitchFamily="34" charset="0"/>
              </a:rPr>
              <a:t>В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000875" y="407193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Franklin Gothic Book" pitchFamily="34" charset="0"/>
              </a:rPr>
              <a:t>О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8358188" y="292893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Franklin Gothic Book" pitchFamily="34" charset="0"/>
              </a:rPr>
              <a:t>С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8572500" y="40719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Franklin Gothic Book" pitchFamily="34" charset="0"/>
              </a:rPr>
              <a:t>К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8501063" y="4857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Franklin Gothic Book" pitchFamily="34" charset="0"/>
              </a:rPr>
              <a:t>Е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71500" y="4572000"/>
            <a:ext cx="414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2.  Найдите  </a:t>
            </a:r>
            <a:r>
              <a:rPr lang="ru-RU" sz="2000" b="1" i="1">
                <a:latin typeface="Franklin Gothic Book" pitchFamily="34" charset="0"/>
              </a:rPr>
              <a:t>смежные</a:t>
            </a:r>
            <a:r>
              <a:rPr lang="ru-RU" b="1" i="1">
                <a:latin typeface="Franklin Gothic Book" pitchFamily="34" charset="0"/>
              </a:rPr>
              <a:t> углы.</a:t>
            </a: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3000375" y="5357813"/>
            <a:ext cx="2286000" cy="714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2928938" y="5286375"/>
            <a:ext cx="2428875" cy="714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4929187" y="5643563"/>
            <a:ext cx="785813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2643188" y="5643563"/>
            <a:ext cx="642937" cy="71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714625" y="59293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D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2786063" y="5072063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N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5214938" y="500062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Franklin Gothic Book" pitchFamily="34" charset="0"/>
              </a:rPr>
              <a:t>M</a:t>
            </a:r>
            <a:endParaRPr lang="ru-RU" b="1">
              <a:latin typeface="Franklin Gothic Book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5214938" y="6000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L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3857625" y="564356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 dirty="0">
                <a:latin typeface="Franklin Gothic Book" pitchFamily="34" charset="0"/>
              </a:rPr>
              <a:t>P</a:t>
            </a:r>
            <a:endParaRPr lang="ru-RU" b="1" i="1" dirty="0">
              <a:latin typeface="Franklin Gothic Book" pitchFamily="34" charset="0"/>
            </a:endParaRPr>
          </a:p>
        </p:txBody>
      </p:sp>
      <p:sp>
        <p:nvSpPr>
          <p:cNvPr id="85" name="Трапеция 84"/>
          <p:cNvSpPr/>
          <p:nvPr/>
        </p:nvSpPr>
        <p:spPr>
          <a:xfrm>
            <a:off x="6572264" y="5214950"/>
            <a:ext cx="2000264" cy="1216152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6858000" y="5214938"/>
            <a:ext cx="1714500" cy="1214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0800000" flipV="1">
            <a:off x="6572250" y="5214938"/>
            <a:ext cx="1643063" cy="1214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араллелограмм 94"/>
          <p:cNvSpPr/>
          <p:nvPr/>
        </p:nvSpPr>
        <p:spPr>
          <a:xfrm>
            <a:off x="571500" y="5429250"/>
            <a:ext cx="1573213" cy="1000125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J</a:t>
            </a:r>
            <a:endParaRPr lang="ru-RU" dirty="0"/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428625" y="5072063"/>
            <a:ext cx="1714500" cy="1571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V="1">
            <a:off x="214313" y="5214938"/>
            <a:ext cx="2286000" cy="14287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785813" y="5143500"/>
            <a:ext cx="379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A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1928813" y="5143500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B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1857375" y="6143625"/>
            <a:ext cx="38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C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285750" y="614362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D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1143000" y="6858000"/>
            <a:ext cx="33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O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6215063" y="6143625"/>
            <a:ext cx="336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N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6643688" y="4857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F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8143875" y="4857750"/>
            <a:ext cx="333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H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8572500" y="61436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P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7500938" y="7000875"/>
            <a:ext cx="296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T</a:t>
            </a:r>
            <a:endParaRPr lang="ru-RU" b="1" i="1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8797E-6 L -4.16667E-6 -0.13228 " pathEditMode="relative" ptsTypes="AA">
                                      <p:cBhvr>
                                        <p:cTn id="4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3071E-6 L -0.00781 -0.18872 " pathEditMode="relative" ptsTypes="AA">
                                      <p:cBhvr>
                                        <p:cTn id="103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80" grpId="0"/>
      <p:bldP spid="81" grpId="0"/>
      <p:bldP spid="82" grpId="0"/>
      <p:bldP spid="83" grpId="0"/>
      <p:bldP spid="84" grpId="0"/>
      <p:bldP spid="85" grpId="0" animBg="1"/>
      <p:bldP spid="95" grpId="0" animBg="1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0"/>
            <a:ext cx="7358113" cy="6771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Свойства смежных углов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714375"/>
            <a:ext cx="16430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Задача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0" y="714375"/>
            <a:ext cx="3429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Дано </a:t>
            </a:r>
            <a:r>
              <a:rPr lang="ru-RU" dirty="0">
                <a:latin typeface="+mn-lt"/>
              </a:rPr>
              <a:t>: </a:t>
            </a:r>
            <a:r>
              <a:rPr lang="ru-RU" i="1" dirty="0">
                <a:latin typeface="+mn-lt"/>
              </a:rPr>
              <a:t>угол </a:t>
            </a:r>
            <a:r>
              <a:rPr lang="ru-RU" dirty="0">
                <a:latin typeface="+mn-lt"/>
              </a:rPr>
              <a:t> </a:t>
            </a:r>
            <a:r>
              <a:rPr lang="ru-RU" b="1" i="1" dirty="0">
                <a:latin typeface="+mn-lt"/>
              </a:rPr>
              <a:t>АОВ </a:t>
            </a:r>
            <a:r>
              <a:rPr lang="ru-RU" dirty="0">
                <a:latin typeface="+mn-lt"/>
              </a:rPr>
              <a:t>- </a:t>
            </a:r>
            <a:r>
              <a:rPr lang="ru-RU" i="1" dirty="0">
                <a:latin typeface="+mn-lt"/>
              </a:rPr>
              <a:t>развернутый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</a:t>
            </a:r>
            <a:r>
              <a:rPr lang="ru-RU" i="1" dirty="0">
                <a:latin typeface="+mn-lt"/>
              </a:rPr>
              <a:t>углы</a:t>
            </a:r>
            <a:r>
              <a:rPr lang="ru-RU" dirty="0">
                <a:latin typeface="+mn-lt"/>
              </a:rPr>
              <a:t>   </a:t>
            </a:r>
            <a:r>
              <a:rPr lang="ru-RU" b="1" i="1" dirty="0">
                <a:latin typeface="+mn-lt"/>
              </a:rPr>
              <a:t>АОС </a:t>
            </a:r>
            <a:r>
              <a:rPr lang="ru-RU" dirty="0">
                <a:latin typeface="+mn-lt"/>
              </a:rPr>
              <a:t> и  </a:t>
            </a:r>
            <a:r>
              <a:rPr lang="ru-RU" b="1" i="1" dirty="0">
                <a:latin typeface="+mn-lt"/>
              </a:rPr>
              <a:t>СОВ</a:t>
            </a:r>
            <a:r>
              <a:rPr lang="ru-RU" dirty="0">
                <a:latin typeface="+mn-lt"/>
              </a:rPr>
              <a:t> - </a:t>
            </a:r>
            <a:r>
              <a:rPr lang="ru-RU" i="1" dirty="0">
                <a:latin typeface="+mn-lt"/>
              </a:rPr>
              <a:t>смежные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>
            <a:off x="715963" y="1928813"/>
            <a:ext cx="41417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714375" y="1928813"/>
            <a:ext cx="4141788" cy="1587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1143000" y="1928813"/>
            <a:ext cx="1571625" cy="12858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00688" y="1500188"/>
            <a:ext cx="364331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На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йдите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:</a:t>
            </a:r>
            <a:r>
              <a:rPr lang="ru-RU" dirty="0" smtClean="0">
                <a:latin typeface="+mn-lt"/>
              </a:rPr>
              <a:t>  </a:t>
            </a:r>
            <a:r>
              <a:rPr lang="ru-RU" i="1" dirty="0">
                <a:latin typeface="+mn-lt"/>
              </a:rPr>
              <a:t>сумму  углов</a:t>
            </a:r>
            <a:r>
              <a:rPr lang="ru-RU" dirty="0">
                <a:latin typeface="+mn-lt"/>
              </a:rPr>
              <a:t>  </a:t>
            </a:r>
            <a:r>
              <a:rPr lang="ru-RU" b="1" i="1" dirty="0">
                <a:latin typeface="+mn-lt"/>
              </a:rPr>
              <a:t>АОС</a:t>
            </a:r>
            <a:r>
              <a:rPr lang="ru-RU" dirty="0">
                <a:latin typeface="+mn-lt"/>
              </a:rPr>
              <a:t>  и  </a:t>
            </a:r>
            <a:r>
              <a:rPr lang="ru-RU" b="1" i="1" dirty="0">
                <a:latin typeface="+mn-lt"/>
              </a:rPr>
              <a:t>СОВ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428625" y="1643063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А</a:t>
            </a: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2571750" y="1643063"/>
            <a:ext cx="33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О</a:t>
            </a:r>
          </a:p>
        </p:txBody>
      </p:sp>
      <p:sp>
        <p:nvSpPr>
          <p:cNvPr id="14347" name="TextBox 16"/>
          <p:cNvSpPr txBox="1">
            <a:spLocks noChangeArrowheads="1"/>
          </p:cNvSpPr>
          <p:nvPr/>
        </p:nvSpPr>
        <p:spPr bwMode="auto">
          <a:xfrm>
            <a:off x="4786313" y="1643063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В</a:t>
            </a:r>
          </a:p>
        </p:txBody>
      </p:sp>
      <p:sp>
        <p:nvSpPr>
          <p:cNvPr id="14348" name="TextBox 17"/>
          <p:cNvSpPr txBox="1">
            <a:spLocks noChangeArrowheads="1"/>
          </p:cNvSpPr>
          <p:nvPr/>
        </p:nvSpPr>
        <p:spPr bwMode="auto">
          <a:xfrm>
            <a:off x="1000125" y="2857500"/>
            <a:ext cx="31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Franklin Gothic Book" pitchFamily="34" charset="0"/>
              </a:rPr>
              <a:t>С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71813" y="2928938"/>
            <a:ext cx="300037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i="1" u="sng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Решение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14375" y="378618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1</a:t>
            </a:r>
            <a:r>
              <a:rPr lang="ru-RU" b="1" i="1">
                <a:latin typeface="Franklin Gothic Book" pitchFamily="34" charset="0"/>
              </a:rPr>
              <a:t>.  Так как  угол  АОВ  -  развернутый   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4643438" y="3929063"/>
            <a:ext cx="214312" cy="1428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929188" y="3786188"/>
            <a:ext cx="3727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Franklin Gothic Book" pitchFamily="34" charset="0"/>
              </a:rPr>
              <a:t>градусная  мера  угла равна 180°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14375" y="4286250"/>
            <a:ext cx="4011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2</a:t>
            </a:r>
            <a:r>
              <a:rPr lang="ru-RU" b="1" i="1">
                <a:latin typeface="Franklin Gothic Book" pitchFamily="34" charset="0"/>
              </a:rPr>
              <a:t>.  &lt; АОВ  =  &lt; АОС  +  &lt; СОВ =  180°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0063" y="4857750"/>
            <a:ext cx="33210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Ответ:</a:t>
            </a:r>
            <a:r>
              <a:rPr lang="ru-RU" dirty="0">
                <a:latin typeface="+mn-lt"/>
              </a:rPr>
              <a:t>  </a:t>
            </a:r>
            <a:r>
              <a:rPr lang="ru-RU" b="1" i="1" dirty="0">
                <a:latin typeface="+mn-lt"/>
              </a:rPr>
              <a:t>&lt; АОС  +  &lt; СОВ =  180°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063" y="5715000"/>
            <a:ext cx="7858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Вывод:  </a:t>
            </a:r>
            <a:r>
              <a:rPr lang="ru-RU" sz="2800" dirty="0">
                <a:solidFill>
                  <a:srgbClr val="FF0000"/>
                </a:solidFill>
                <a:latin typeface="Comic Sans MS" pitchFamily="66" charset="0"/>
              </a:rPr>
              <a:t>Сумма  смежных  углов  равна  180°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3" name="Freeform 9"/>
          <p:cNvSpPr>
            <a:spLocks/>
          </p:cNvSpPr>
          <p:nvPr/>
        </p:nvSpPr>
        <p:spPr bwMode="auto">
          <a:xfrm rot="18752663" flipH="1">
            <a:off x="2673351" y="2841625"/>
            <a:ext cx="1657350" cy="936625"/>
          </a:xfrm>
          <a:custGeom>
            <a:avLst/>
            <a:gdLst/>
            <a:ahLst/>
            <a:cxnLst>
              <a:cxn ang="0">
                <a:pos x="681" y="0"/>
              </a:cxn>
              <a:cxn ang="0">
                <a:pos x="0" y="590"/>
              </a:cxn>
              <a:cxn ang="0">
                <a:pos x="953" y="499"/>
              </a:cxn>
              <a:cxn ang="0">
                <a:pos x="1089" y="272"/>
              </a:cxn>
              <a:cxn ang="0">
                <a:pos x="998" y="91"/>
              </a:cxn>
              <a:cxn ang="0">
                <a:pos x="907" y="0"/>
              </a:cxn>
              <a:cxn ang="0">
                <a:pos x="681" y="0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144398" name="Picture 14" descr="feet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279530">
            <a:off x="819150" y="4149725"/>
            <a:ext cx="4286250" cy="381000"/>
          </a:xfrm>
          <a:prstGeom prst="rect">
            <a:avLst/>
          </a:prstGeom>
          <a:noFill/>
        </p:spPr>
      </p:pic>
      <p:pic>
        <p:nvPicPr>
          <p:cNvPr id="144396" name="Picture 12" descr="feet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482737">
            <a:off x="250825" y="2997200"/>
            <a:ext cx="4286250" cy="381000"/>
          </a:xfrm>
          <a:prstGeom prst="rect">
            <a:avLst/>
          </a:prstGeom>
          <a:noFill/>
        </p:spPr>
      </p:pic>
      <p:sp>
        <p:nvSpPr>
          <p:cNvPr id="144392" name="Freeform 8"/>
          <p:cNvSpPr>
            <a:spLocks/>
          </p:cNvSpPr>
          <p:nvPr/>
        </p:nvSpPr>
        <p:spPr bwMode="auto">
          <a:xfrm>
            <a:off x="4427538" y="2060575"/>
            <a:ext cx="1728787" cy="936625"/>
          </a:xfrm>
          <a:custGeom>
            <a:avLst/>
            <a:gdLst/>
            <a:ahLst/>
            <a:cxnLst>
              <a:cxn ang="0">
                <a:pos x="681" y="0"/>
              </a:cxn>
              <a:cxn ang="0">
                <a:pos x="0" y="590"/>
              </a:cxn>
              <a:cxn ang="0">
                <a:pos x="953" y="499"/>
              </a:cxn>
              <a:cxn ang="0">
                <a:pos x="1089" y="272"/>
              </a:cxn>
              <a:cxn ang="0">
                <a:pos x="998" y="91"/>
              </a:cxn>
              <a:cxn ang="0">
                <a:pos x="907" y="0"/>
              </a:cxn>
              <a:cxn ang="0">
                <a:pos x="681" y="0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388" name="Line 4"/>
          <p:cNvSpPr>
            <a:spLocks noChangeShapeType="1"/>
          </p:cNvSpPr>
          <p:nvPr/>
        </p:nvSpPr>
        <p:spPr bwMode="auto">
          <a:xfrm flipH="1">
            <a:off x="4427538" y="549275"/>
            <a:ext cx="2736850" cy="24479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389" name="Freeform 5"/>
          <p:cNvSpPr>
            <a:spLocks/>
          </p:cNvSpPr>
          <p:nvPr/>
        </p:nvSpPr>
        <p:spPr bwMode="auto">
          <a:xfrm>
            <a:off x="4445000" y="2654300"/>
            <a:ext cx="3708400" cy="342900"/>
          </a:xfrm>
          <a:custGeom>
            <a:avLst/>
            <a:gdLst/>
            <a:ahLst/>
            <a:cxnLst>
              <a:cxn ang="0">
                <a:pos x="2336" y="0"/>
              </a:cxn>
              <a:cxn ang="0">
                <a:pos x="0" y="216"/>
              </a:cxn>
            </a:cxnLst>
            <a:rect l="0" t="0" r="r" b="b"/>
            <a:pathLst>
              <a:path w="2336" h="216">
                <a:moveTo>
                  <a:pt x="2336" y="0"/>
                </a:moveTo>
                <a:lnTo>
                  <a:pt x="0" y="216"/>
                </a:lnTo>
              </a:path>
            </a:pathLst>
          </a:custGeom>
          <a:noFill/>
          <a:ln w="28575" cap="flat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 flipH="1">
            <a:off x="1692275" y="2997200"/>
            <a:ext cx="2736850" cy="244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391" name="Freeform 7"/>
          <p:cNvSpPr>
            <a:spLocks/>
          </p:cNvSpPr>
          <p:nvPr/>
        </p:nvSpPr>
        <p:spPr bwMode="auto">
          <a:xfrm>
            <a:off x="755650" y="2997200"/>
            <a:ext cx="3708400" cy="342900"/>
          </a:xfrm>
          <a:custGeom>
            <a:avLst/>
            <a:gdLst/>
            <a:ahLst/>
            <a:cxnLst>
              <a:cxn ang="0">
                <a:pos x="2336" y="0"/>
              </a:cxn>
              <a:cxn ang="0">
                <a:pos x="0" y="216"/>
              </a:cxn>
            </a:cxnLst>
            <a:rect l="0" t="0" r="r" b="b"/>
            <a:pathLst>
              <a:path w="2336" h="216">
                <a:moveTo>
                  <a:pt x="2336" y="0"/>
                </a:moveTo>
                <a:lnTo>
                  <a:pt x="0" y="21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399" name="Rectangle 15"/>
          <p:cNvSpPr>
            <a:spLocks noChangeArrowheads="1"/>
          </p:cNvSpPr>
          <p:nvPr/>
        </p:nvSpPr>
        <p:spPr bwMode="auto">
          <a:xfrm>
            <a:off x="288925" y="188913"/>
            <a:ext cx="62992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CC"/>
                </a:solidFill>
              </a:rPr>
              <a:t>Два угла называются </a:t>
            </a:r>
            <a:r>
              <a:rPr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вертикальными</a:t>
            </a:r>
            <a:r>
              <a:rPr lang="ru-RU" sz="24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r>
              <a:rPr lang="ru-RU" sz="2400" b="1">
                <a:solidFill>
                  <a:srgbClr val="0000CC"/>
                </a:solidFill>
              </a:rPr>
              <a:t>если стороны одного угла являются </a:t>
            </a:r>
          </a:p>
          <a:p>
            <a:r>
              <a:rPr lang="ru-RU" sz="2400" b="1">
                <a:solidFill>
                  <a:srgbClr val="0000CC"/>
                </a:solidFill>
              </a:rPr>
              <a:t>продолжениями сторон другого.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4356100" y="2924175"/>
            <a:ext cx="47148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О</a:t>
            </a:r>
          </a:p>
        </p:txBody>
      </p:sp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7092950" y="476250"/>
            <a:ext cx="4286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А</a:t>
            </a:r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>
            <a:off x="7885113" y="2636838"/>
            <a:ext cx="42386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В</a:t>
            </a:r>
          </a:p>
        </p:txBody>
      </p:sp>
      <p:sp>
        <p:nvSpPr>
          <p:cNvPr id="144404" name="Text Box 20"/>
          <p:cNvSpPr txBox="1">
            <a:spLocks noChangeArrowheads="1"/>
          </p:cNvSpPr>
          <p:nvPr/>
        </p:nvSpPr>
        <p:spPr bwMode="auto">
          <a:xfrm>
            <a:off x="755650" y="2781300"/>
            <a:ext cx="49688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М</a:t>
            </a:r>
          </a:p>
        </p:txBody>
      </p:sp>
      <p:sp>
        <p:nvSpPr>
          <p:cNvPr id="144405" name="Text Box 21"/>
          <p:cNvSpPr txBox="1">
            <a:spLocks noChangeArrowheads="1"/>
          </p:cNvSpPr>
          <p:nvPr/>
        </p:nvSpPr>
        <p:spPr bwMode="auto">
          <a:xfrm>
            <a:off x="1835150" y="5157788"/>
            <a:ext cx="45561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ahoma" pitchFamily="34" charset="0"/>
              </a:rPr>
              <a:t>N</a:t>
            </a:r>
            <a:endParaRPr lang="ru-RU" sz="3200">
              <a:solidFill>
                <a:srgbClr val="0000CC"/>
              </a:solidFill>
              <a:latin typeface="Tahoma" pitchFamily="34" charset="0"/>
            </a:endParaRPr>
          </a:p>
        </p:txBody>
      </p:sp>
      <p:sp>
        <p:nvSpPr>
          <p:cNvPr id="144406" name="Text Box 22"/>
          <p:cNvSpPr txBox="1">
            <a:spLocks noChangeArrowheads="1"/>
          </p:cNvSpPr>
          <p:nvPr/>
        </p:nvSpPr>
        <p:spPr bwMode="auto">
          <a:xfrm>
            <a:off x="3348038" y="4652963"/>
            <a:ext cx="5240337" cy="1401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Углы АОВ и МО</a:t>
            </a:r>
            <a:r>
              <a:rPr lang="en-US" sz="3200">
                <a:solidFill>
                  <a:srgbClr val="0000CC"/>
                </a:solidFill>
                <a:latin typeface="Tahoma" pitchFamily="34" charset="0"/>
              </a:rPr>
              <a:t>N </a:t>
            </a:r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являются</a:t>
            </a:r>
          </a:p>
          <a:p>
            <a:r>
              <a:rPr lang="ru-RU">
                <a:solidFill>
                  <a:srgbClr val="FF0000"/>
                </a:solidFill>
                <a:latin typeface="Monotype Corsiva" pitchFamily="66" charset="0"/>
              </a:rPr>
              <a:t>вертикальными.</a:t>
            </a:r>
            <a:r>
              <a:rPr lang="ru-RU">
                <a:solidFill>
                  <a:srgbClr val="0000CC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5" presetClass="emph" presetSubtype="0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20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3" grpId="0" animBg="1"/>
      <p:bldP spid="144388" grpId="0" animBg="1"/>
      <p:bldP spid="144389" grpId="0" animBg="1"/>
      <p:bldP spid="144390" grpId="0" animBg="1"/>
      <p:bldP spid="144391" grpId="0" animBg="1"/>
      <p:bldP spid="144404" grpId="0"/>
      <p:bldP spid="144405" grpId="0"/>
      <p:bldP spid="1444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reeform 2"/>
          <p:cNvSpPr>
            <a:spLocks/>
          </p:cNvSpPr>
          <p:nvPr/>
        </p:nvSpPr>
        <p:spPr bwMode="auto">
          <a:xfrm rot="18752663" flipH="1">
            <a:off x="2673351" y="2841625"/>
            <a:ext cx="1657350" cy="936625"/>
          </a:xfrm>
          <a:custGeom>
            <a:avLst/>
            <a:gdLst/>
            <a:ahLst/>
            <a:cxnLst>
              <a:cxn ang="0">
                <a:pos x="681" y="0"/>
              </a:cxn>
              <a:cxn ang="0">
                <a:pos x="0" y="590"/>
              </a:cxn>
              <a:cxn ang="0">
                <a:pos x="953" y="499"/>
              </a:cxn>
              <a:cxn ang="0">
                <a:pos x="1089" y="272"/>
              </a:cxn>
              <a:cxn ang="0">
                <a:pos x="998" y="91"/>
              </a:cxn>
              <a:cxn ang="0">
                <a:pos x="907" y="0"/>
              </a:cxn>
              <a:cxn ang="0">
                <a:pos x="681" y="0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68965" name="Freeform 5"/>
          <p:cNvSpPr>
            <a:spLocks/>
          </p:cNvSpPr>
          <p:nvPr/>
        </p:nvSpPr>
        <p:spPr bwMode="auto">
          <a:xfrm>
            <a:off x="4356100" y="2132013"/>
            <a:ext cx="1728788" cy="936625"/>
          </a:xfrm>
          <a:custGeom>
            <a:avLst/>
            <a:gdLst/>
            <a:ahLst/>
            <a:cxnLst>
              <a:cxn ang="0">
                <a:pos x="681" y="0"/>
              </a:cxn>
              <a:cxn ang="0">
                <a:pos x="0" y="590"/>
              </a:cxn>
              <a:cxn ang="0">
                <a:pos x="953" y="499"/>
              </a:cxn>
              <a:cxn ang="0">
                <a:pos x="1089" y="272"/>
              </a:cxn>
              <a:cxn ang="0">
                <a:pos x="998" y="91"/>
              </a:cxn>
              <a:cxn ang="0">
                <a:pos x="907" y="0"/>
              </a:cxn>
              <a:cxn ang="0">
                <a:pos x="681" y="0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68967" name="Freeform 7"/>
          <p:cNvSpPr>
            <a:spLocks/>
          </p:cNvSpPr>
          <p:nvPr/>
        </p:nvSpPr>
        <p:spPr bwMode="auto">
          <a:xfrm>
            <a:off x="4381500" y="549275"/>
            <a:ext cx="2782888" cy="2498725"/>
          </a:xfrm>
          <a:custGeom>
            <a:avLst/>
            <a:gdLst/>
            <a:ahLst/>
            <a:cxnLst>
              <a:cxn ang="0">
                <a:pos x="1753" y="0"/>
              </a:cxn>
              <a:cxn ang="0">
                <a:pos x="0" y="1574"/>
              </a:cxn>
            </a:cxnLst>
            <a:rect l="0" t="0" r="r" b="b"/>
            <a:pathLst>
              <a:path w="1753" h="1574">
                <a:moveTo>
                  <a:pt x="1753" y="0"/>
                </a:moveTo>
                <a:lnTo>
                  <a:pt x="0" y="1574"/>
                </a:lnTo>
              </a:path>
            </a:pathLst>
          </a:cu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68968" name="Freeform 8"/>
          <p:cNvSpPr>
            <a:spLocks/>
          </p:cNvSpPr>
          <p:nvPr/>
        </p:nvSpPr>
        <p:spPr bwMode="auto">
          <a:xfrm>
            <a:off x="4381500" y="2768600"/>
            <a:ext cx="3873500" cy="292100"/>
          </a:xfrm>
          <a:custGeom>
            <a:avLst/>
            <a:gdLst/>
            <a:ahLst/>
            <a:cxnLst>
              <a:cxn ang="0">
                <a:pos x="2440" y="0"/>
              </a:cxn>
              <a:cxn ang="0">
                <a:pos x="0" y="184"/>
              </a:cxn>
            </a:cxnLst>
            <a:rect l="0" t="0" r="r" b="b"/>
            <a:pathLst>
              <a:path w="2440" h="184">
                <a:moveTo>
                  <a:pt x="2440" y="0"/>
                </a:moveTo>
                <a:lnTo>
                  <a:pt x="0" y="184"/>
                </a:lnTo>
              </a:path>
            </a:pathLst>
          </a:custGeom>
          <a:noFill/>
          <a:ln w="28575" cap="flat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68969" name="Freeform 9"/>
          <p:cNvSpPr>
            <a:spLocks/>
          </p:cNvSpPr>
          <p:nvPr/>
        </p:nvSpPr>
        <p:spPr bwMode="auto">
          <a:xfrm>
            <a:off x="1663700" y="3060700"/>
            <a:ext cx="2717800" cy="2438400"/>
          </a:xfrm>
          <a:custGeom>
            <a:avLst/>
            <a:gdLst/>
            <a:ahLst/>
            <a:cxnLst>
              <a:cxn ang="0">
                <a:pos x="1712" y="0"/>
              </a:cxn>
              <a:cxn ang="0">
                <a:pos x="0" y="1536"/>
              </a:cxn>
            </a:cxnLst>
            <a:rect l="0" t="0" r="r" b="b"/>
            <a:pathLst>
              <a:path w="1712" h="1536">
                <a:moveTo>
                  <a:pt x="1712" y="0"/>
                </a:moveTo>
                <a:lnTo>
                  <a:pt x="0" y="153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68970" name="Freeform 10"/>
          <p:cNvSpPr>
            <a:spLocks/>
          </p:cNvSpPr>
          <p:nvPr/>
        </p:nvSpPr>
        <p:spPr bwMode="auto">
          <a:xfrm>
            <a:off x="685800" y="3048000"/>
            <a:ext cx="3683000" cy="292100"/>
          </a:xfrm>
          <a:custGeom>
            <a:avLst/>
            <a:gdLst/>
            <a:ahLst/>
            <a:cxnLst>
              <a:cxn ang="0">
                <a:pos x="2320" y="0"/>
              </a:cxn>
              <a:cxn ang="0">
                <a:pos x="0" y="184"/>
              </a:cxn>
            </a:cxnLst>
            <a:rect l="0" t="0" r="r" b="b"/>
            <a:pathLst>
              <a:path w="2320" h="184">
                <a:moveTo>
                  <a:pt x="2320" y="0"/>
                </a:moveTo>
                <a:lnTo>
                  <a:pt x="0" y="1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395288" y="404813"/>
            <a:ext cx="56880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Построение вертикальных углов</a:t>
            </a: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4356100" y="2924175"/>
            <a:ext cx="47148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О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7092950" y="476250"/>
            <a:ext cx="4286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А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7885113" y="2636838"/>
            <a:ext cx="42386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В</a:t>
            </a:r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755650" y="2781300"/>
            <a:ext cx="49688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М</a:t>
            </a:r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1116013" y="5516563"/>
            <a:ext cx="45561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ahoma" pitchFamily="34" charset="0"/>
              </a:rPr>
              <a:t>N</a:t>
            </a:r>
            <a:endParaRPr lang="ru-RU" sz="3200">
              <a:solidFill>
                <a:srgbClr val="0000CC"/>
              </a:solidFill>
              <a:latin typeface="Tahoma" pitchFamily="34" charset="0"/>
            </a:endParaRPr>
          </a:p>
        </p:txBody>
      </p:sp>
      <p:sp>
        <p:nvSpPr>
          <p:cNvPr id="168977" name="Text Box 17"/>
          <p:cNvSpPr txBox="1">
            <a:spLocks noChangeArrowheads="1"/>
          </p:cNvSpPr>
          <p:nvPr/>
        </p:nvSpPr>
        <p:spPr bwMode="auto">
          <a:xfrm>
            <a:off x="3348038" y="4652963"/>
            <a:ext cx="5240337" cy="1401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Углы АОВ и МО</a:t>
            </a:r>
            <a:r>
              <a:rPr lang="en-US" sz="3200">
                <a:solidFill>
                  <a:srgbClr val="0000CC"/>
                </a:solidFill>
                <a:latin typeface="Tahoma" pitchFamily="34" charset="0"/>
              </a:rPr>
              <a:t>N </a:t>
            </a:r>
            <a:r>
              <a:rPr lang="ru-RU" sz="3200">
                <a:solidFill>
                  <a:srgbClr val="0000CC"/>
                </a:solidFill>
                <a:latin typeface="Tahoma" pitchFamily="34" charset="0"/>
              </a:rPr>
              <a:t>являются</a:t>
            </a:r>
          </a:p>
          <a:p>
            <a:r>
              <a:rPr lang="ru-RU">
                <a:solidFill>
                  <a:srgbClr val="FF0000"/>
                </a:solidFill>
                <a:latin typeface="Monotype Corsiva" pitchFamily="66" charset="0"/>
              </a:rPr>
              <a:t>вертикальными.</a:t>
            </a:r>
            <a:r>
              <a:rPr lang="ru-RU">
                <a:solidFill>
                  <a:srgbClr val="0000CC"/>
                </a:solidFill>
                <a:latin typeface="Tahoma" pitchFamily="34" charset="0"/>
              </a:rPr>
              <a:t> 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 rot="10800000">
            <a:off x="827088" y="1989138"/>
            <a:ext cx="5705475" cy="2806700"/>
            <a:chOff x="1122" y="1592"/>
            <a:chExt cx="3594" cy="1768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 rot="-4270807">
              <a:off x="2032" y="688"/>
              <a:ext cx="1768" cy="3576"/>
              <a:chOff x="2032" y="688"/>
              <a:chExt cx="1768" cy="3576"/>
            </a:xfrm>
          </p:grpSpPr>
          <p:sp>
            <p:nvSpPr>
              <p:cNvPr id="168979" name="Freeform 19" descr="Папирус"/>
              <p:cNvSpPr>
                <a:spLocks/>
              </p:cNvSpPr>
              <p:nvPr/>
            </p:nvSpPr>
            <p:spPr bwMode="auto">
              <a:xfrm>
                <a:off x="2032" y="688"/>
                <a:ext cx="1768" cy="3576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0" y="128"/>
                  </a:cxn>
                  <a:cxn ang="0">
                    <a:pos x="1480" y="3576"/>
                  </a:cxn>
                  <a:cxn ang="0">
                    <a:pos x="1768" y="3432"/>
                  </a:cxn>
                  <a:cxn ang="0">
                    <a:pos x="312" y="0"/>
                  </a:cxn>
                </a:cxnLst>
                <a:rect l="0" t="0" r="r" b="b"/>
                <a:pathLst>
                  <a:path w="1768" h="3576">
                    <a:moveTo>
                      <a:pt x="312" y="0"/>
                    </a:moveTo>
                    <a:lnTo>
                      <a:pt x="0" y="128"/>
                    </a:lnTo>
                    <a:lnTo>
                      <a:pt x="1480" y="3576"/>
                    </a:lnTo>
                    <a:lnTo>
                      <a:pt x="1768" y="3432"/>
                    </a:lnTo>
                    <a:lnTo>
                      <a:pt x="312" y="0"/>
                    </a:lnTo>
                    <a:close/>
                  </a:path>
                </a:pathLst>
              </a:custGeom>
              <a:blipFill dpi="0" rotWithShape="1">
                <a:blip r:embed="rId2"/>
                <a:srcRect/>
                <a:tile tx="0" ty="0" sx="100000" sy="100000" flip="none" algn="tl"/>
              </a:blip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8980" name="Oval 20"/>
              <p:cNvSpPr>
                <a:spLocks noChangeArrowheads="1"/>
              </p:cNvSpPr>
              <p:nvPr/>
            </p:nvSpPr>
            <p:spPr bwMode="auto">
              <a:xfrm>
                <a:off x="2245" y="890"/>
                <a:ext cx="91" cy="8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89"/>
            <p:cNvGrpSpPr>
              <a:grpSpLocks/>
            </p:cNvGrpSpPr>
            <p:nvPr/>
          </p:nvGrpSpPr>
          <p:grpSpPr bwMode="auto">
            <a:xfrm>
              <a:off x="1122" y="2400"/>
              <a:ext cx="3594" cy="376"/>
              <a:chOff x="1122" y="2400"/>
              <a:chExt cx="3594" cy="376"/>
            </a:xfrm>
          </p:grpSpPr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1122" y="2669"/>
                <a:ext cx="374" cy="107"/>
                <a:chOff x="1122" y="2669"/>
                <a:chExt cx="374" cy="107"/>
              </a:xfrm>
            </p:grpSpPr>
            <p:sp>
              <p:nvSpPr>
                <p:cNvPr id="168981" name="Freeform 21"/>
                <p:cNvSpPr>
                  <a:spLocks/>
                </p:cNvSpPr>
                <p:nvPr/>
              </p:nvSpPr>
              <p:spPr bwMode="auto">
                <a:xfrm>
                  <a:off x="1122" y="2691"/>
                  <a:ext cx="6" cy="85"/>
                </a:xfrm>
                <a:custGeom>
                  <a:avLst/>
                  <a:gdLst/>
                  <a:ahLst/>
                  <a:cxnLst>
                    <a:cxn ang="0">
                      <a:pos x="6" y="8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85">
                      <a:moveTo>
                        <a:pt x="6" y="8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8982" name="Freeform 22"/>
                <p:cNvSpPr>
                  <a:spLocks/>
                </p:cNvSpPr>
                <p:nvPr/>
              </p:nvSpPr>
              <p:spPr bwMode="auto">
                <a:xfrm>
                  <a:off x="1200" y="2685"/>
                  <a:ext cx="8" cy="83"/>
                </a:xfrm>
                <a:custGeom>
                  <a:avLst/>
                  <a:gdLst/>
                  <a:ahLst/>
                  <a:cxnLst>
                    <a:cxn ang="0">
                      <a:pos x="8" y="8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83">
                      <a:moveTo>
                        <a:pt x="8" y="8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8983" name="Freeform 23"/>
                <p:cNvSpPr>
                  <a:spLocks/>
                </p:cNvSpPr>
                <p:nvPr/>
              </p:nvSpPr>
              <p:spPr bwMode="auto">
                <a:xfrm>
                  <a:off x="1275" y="2682"/>
                  <a:ext cx="5" cy="78"/>
                </a:xfrm>
                <a:custGeom>
                  <a:avLst/>
                  <a:gdLst/>
                  <a:ahLst/>
                  <a:cxnLst>
                    <a:cxn ang="0">
                      <a:pos x="5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8">
                      <a:moveTo>
                        <a:pt x="5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8986" name="Freeform 26"/>
                <p:cNvSpPr>
                  <a:spLocks/>
                </p:cNvSpPr>
                <p:nvPr/>
              </p:nvSpPr>
              <p:spPr bwMode="auto">
                <a:xfrm>
                  <a:off x="1347" y="2679"/>
                  <a:ext cx="3" cy="78"/>
                </a:xfrm>
                <a:custGeom>
                  <a:avLst/>
                  <a:gdLst/>
                  <a:ahLst/>
                  <a:cxnLst>
                    <a:cxn ang="0">
                      <a:pos x="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78">
                      <a:moveTo>
                        <a:pt x="3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8987" name="Freeform 27"/>
                <p:cNvSpPr>
                  <a:spLocks/>
                </p:cNvSpPr>
                <p:nvPr/>
              </p:nvSpPr>
              <p:spPr bwMode="auto">
                <a:xfrm>
                  <a:off x="1419" y="2669"/>
                  <a:ext cx="5" cy="86"/>
                </a:xfrm>
                <a:custGeom>
                  <a:avLst/>
                  <a:gdLst/>
                  <a:ahLst/>
                  <a:cxnLst>
                    <a:cxn ang="0">
                      <a:pos x="5" y="8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86">
                      <a:moveTo>
                        <a:pt x="5" y="8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8988" name="Freeform 28"/>
                <p:cNvSpPr>
                  <a:spLocks/>
                </p:cNvSpPr>
                <p:nvPr/>
              </p:nvSpPr>
              <p:spPr bwMode="auto">
                <a:xfrm>
                  <a:off x="1491" y="2670"/>
                  <a:ext cx="5" cy="77"/>
                </a:xfrm>
                <a:custGeom>
                  <a:avLst/>
                  <a:gdLst/>
                  <a:ahLst/>
                  <a:cxnLst>
                    <a:cxn ang="0">
                      <a:pos x="5" y="7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7">
                      <a:moveTo>
                        <a:pt x="5" y="7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168991" name="Freeform 31"/>
              <p:cNvSpPr>
                <a:spLocks/>
              </p:cNvSpPr>
              <p:nvPr/>
            </p:nvSpPr>
            <p:spPr bwMode="auto">
              <a:xfrm>
                <a:off x="1565" y="2659"/>
                <a:ext cx="4" cy="80"/>
              </a:xfrm>
              <a:custGeom>
                <a:avLst/>
                <a:gdLst/>
                <a:ahLst/>
                <a:cxnLst>
                  <a:cxn ang="0">
                    <a:pos x="4" y="80"/>
                  </a:cxn>
                  <a:cxn ang="0">
                    <a:pos x="0" y="0"/>
                  </a:cxn>
                </a:cxnLst>
                <a:rect l="0" t="0" r="r" b="b"/>
                <a:pathLst>
                  <a:path w="4" h="80">
                    <a:moveTo>
                      <a:pt x="4" y="80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8992" name="Freeform 32"/>
              <p:cNvSpPr>
                <a:spLocks/>
              </p:cNvSpPr>
              <p:nvPr/>
            </p:nvSpPr>
            <p:spPr bwMode="auto">
              <a:xfrm>
                <a:off x="1643" y="2659"/>
                <a:ext cx="7" cy="74"/>
              </a:xfrm>
              <a:custGeom>
                <a:avLst/>
                <a:gdLst/>
                <a:ahLst/>
                <a:cxnLst>
                  <a:cxn ang="0">
                    <a:pos x="7" y="74"/>
                  </a:cxn>
                  <a:cxn ang="0">
                    <a:pos x="0" y="0"/>
                  </a:cxn>
                </a:cxnLst>
                <a:rect l="0" t="0" r="r" b="b"/>
                <a:pathLst>
                  <a:path w="7" h="74">
                    <a:moveTo>
                      <a:pt x="7" y="74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8993" name="Freeform 33"/>
              <p:cNvSpPr>
                <a:spLocks/>
              </p:cNvSpPr>
              <p:nvPr/>
            </p:nvSpPr>
            <p:spPr bwMode="auto">
              <a:xfrm>
                <a:off x="1718" y="2656"/>
                <a:ext cx="1" cy="68"/>
              </a:xfrm>
              <a:custGeom>
                <a:avLst/>
                <a:gdLst/>
                <a:ahLst/>
                <a:cxnLst>
                  <a:cxn ang="0">
                    <a:pos x="1" y="68"/>
                  </a:cxn>
                  <a:cxn ang="0">
                    <a:pos x="0" y="0"/>
                  </a:cxn>
                </a:cxnLst>
                <a:rect l="0" t="0" r="r" b="b"/>
                <a:pathLst>
                  <a:path w="1" h="68">
                    <a:moveTo>
                      <a:pt x="1" y="68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8994" name="Freeform 34"/>
              <p:cNvSpPr>
                <a:spLocks/>
              </p:cNvSpPr>
              <p:nvPr/>
            </p:nvSpPr>
            <p:spPr bwMode="auto">
              <a:xfrm>
                <a:off x="1790" y="2653"/>
                <a:ext cx="4" cy="71"/>
              </a:xfrm>
              <a:custGeom>
                <a:avLst/>
                <a:gdLst/>
                <a:ahLst/>
                <a:cxnLst>
                  <a:cxn ang="0">
                    <a:pos x="4" y="71"/>
                  </a:cxn>
                  <a:cxn ang="0">
                    <a:pos x="0" y="0"/>
                  </a:cxn>
                </a:cxnLst>
                <a:rect l="0" t="0" r="r" b="b"/>
                <a:pathLst>
                  <a:path w="4" h="71">
                    <a:moveTo>
                      <a:pt x="4" y="71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8995" name="Freeform 35"/>
              <p:cNvSpPr>
                <a:spLocks/>
              </p:cNvSpPr>
              <p:nvPr/>
            </p:nvSpPr>
            <p:spPr bwMode="auto">
              <a:xfrm>
                <a:off x="1862" y="2643"/>
                <a:ext cx="4" cy="69"/>
              </a:xfrm>
              <a:custGeom>
                <a:avLst/>
                <a:gdLst/>
                <a:ahLst/>
                <a:cxnLst>
                  <a:cxn ang="0">
                    <a:pos x="4" y="69"/>
                  </a:cxn>
                  <a:cxn ang="0">
                    <a:pos x="0" y="0"/>
                  </a:cxn>
                </a:cxnLst>
                <a:rect l="0" t="0" r="r" b="b"/>
                <a:pathLst>
                  <a:path w="4" h="69">
                    <a:moveTo>
                      <a:pt x="4" y="69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8996" name="Freeform 36"/>
              <p:cNvSpPr>
                <a:spLocks/>
              </p:cNvSpPr>
              <p:nvPr/>
            </p:nvSpPr>
            <p:spPr bwMode="auto">
              <a:xfrm>
                <a:off x="1934" y="2644"/>
                <a:ext cx="4" cy="62"/>
              </a:xfrm>
              <a:custGeom>
                <a:avLst/>
                <a:gdLst/>
                <a:ahLst/>
                <a:cxnLst>
                  <a:cxn ang="0">
                    <a:pos x="4" y="62"/>
                  </a:cxn>
                  <a:cxn ang="0">
                    <a:pos x="0" y="0"/>
                  </a:cxn>
                </a:cxnLst>
                <a:rect l="0" t="0" r="r" b="b"/>
                <a:pathLst>
                  <a:path w="4" h="62">
                    <a:moveTo>
                      <a:pt x="4" y="6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grpSp>
            <p:nvGrpSpPr>
              <p:cNvPr id="6" name="Group 40"/>
              <p:cNvGrpSpPr>
                <a:grpSpLocks/>
              </p:cNvGrpSpPr>
              <p:nvPr/>
            </p:nvGrpSpPr>
            <p:grpSpPr bwMode="auto">
              <a:xfrm>
                <a:off x="2007" y="2614"/>
                <a:ext cx="374" cy="90"/>
                <a:chOff x="1122" y="2669"/>
                <a:chExt cx="374" cy="107"/>
              </a:xfrm>
            </p:grpSpPr>
            <p:sp>
              <p:nvSpPr>
                <p:cNvPr id="169001" name="Freeform 41"/>
                <p:cNvSpPr>
                  <a:spLocks/>
                </p:cNvSpPr>
                <p:nvPr/>
              </p:nvSpPr>
              <p:spPr bwMode="auto">
                <a:xfrm>
                  <a:off x="1122" y="2691"/>
                  <a:ext cx="6" cy="85"/>
                </a:xfrm>
                <a:custGeom>
                  <a:avLst/>
                  <a:gdLst/>
                  <a:ahLst/>
                  <a:cxnLst>
                    <a:cxn ang="0">
                      <a:pos x="6" y="8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85">
                      <a:moveTo>
                        <a:pt x="6" y="8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02" name="Freeform 42"/>
                <p:cNvSpPr>
                  <a:spLocks/>
                </p:cNvSpPr>
                <p:nvPr/>
              </p:nvSpPr>
              <p:spPr bwMode="auto">
                <a:xfrm>
                  <a:off x="1200" y="2685"/>
                  <a:ext cx="8" cy="83"/>
                </a:xfrm>
                <a:custGeom>
                  <a:avLst/>
                  <a:gdLst/>
                  <a:ahLst/>
                  <a:cxnLst>
                    <a:cxn ang="0">
                      <a:pos x="8" y="8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83">
                      <a:moveTo>
                        <a:pt x="8" y="8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03" name="Freeform 43"/>
                <p:cNvSpPr>
                  <a:spLocks/>
                </p:cNvSpPr>
                <p:nvPr/>
              </p:nvSpPr>
              <p:spPr bwMode="auto">
                <a:xfrm>
                  <a:off x="1275" y="2682"/>
                  <a:ext cx="5" cy="78"/>
                </a:xfrm>
                <a:custGeom>
                  <a:avLst/>
                  <a:gdLst/>
                  <a:ahLst/>
                  <a:cxnLst>
                    <a:cxn ang="0">
                      <a:pos x="5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8">
                      <a:moveTo>
                        <a:pt x="5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04" name="Freeform 44"/>
                <p:cNvSpPr>
                  <a:spLocks/>
                </p:cNvSpPr>
                <p:nvPr/>
              </p:nvSpPr>
              <p:spPr bwMode="auto">
                <a:xfrm>
                  <a:off x="1347" y="2679"/>
                  <a:ext cx="3" cy="78"/>
                </a:xfrm>
                <a:custGeom>
                  <a:avLst/>
                  <a:gdLst/>
                  <a:ahLst/>
                  <a:cxnLst>
                    <a:cxn ang="0">
                      <a:pos x="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78">
                      <a:moveTo>
                        <a:pt x="3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05" name="Freeform 45"/>
                <p:cNvSpPr>
                  <a:spLocks/>
                </p:cNvSpPr>
                <p:nvPr/>
              </p:nvSpPr>
              <p:spPr bwMode="auto">
                <a:xfrm>
                  <a:off x="1419" y="2669"/>
                  <a:ext cx="5" cy="86"/>
                </a:xfrm>
                <a:custGeom>
                  <a:avLst/>
                  <a:gdLst/>
                  <a:ahLst/>
                  <a:cxnLst>
                    <a:cxn ang="0">
                      <a:pos x="5" y="8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86">
                      <a:moveTo>
                        <a:pt x="5" y="8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06" name="Freeform 46"/>
                <p:cNvSpPr>
                  <a:spLocks/>
                </p:cNvSpPr>
                <p:nvPr/>
              </p:nvSpPr>
              <p:spPr bwMode="auto">
                <a:xfrm>
                  <a:off x="1491" y="2670"/>
                  <a:ext cx="5" cy="77"/>
                </a:xfrm>
                <a:custGeom>
                  <a:avLst/>
                  <a:gdLst/>
                  <a:ahLst/>
                  <a:cxnLst>
                    <a:cxn ang="0">
                      <a:pos x="5" y="7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7">
                      <a:moveTo>
                        <a:pt x="5" y="7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169008" name="Freeform 48"/>
              <p:cNvSpPr>
                <a:spLocks/>
              </p:cNvSpPr>
              <p:nvPr/>
            </p:nvSpPr>
            <p:spPr bwMode="auto">
              <a:xfrm>
                <a:off x="2433" y="2604"/>
                <a:ext cx="6" cy="66"/>
              </a:xfrm>
              <a:custGeom>
                <a:avLst/>
                <a:gdLst/>
                <a:ahLst/>
                <a:cxnLst>
                  <a:cxn ang="0">
                    <a:pos x="6" y="66"/>
                  </a:cxn>
                  <a:cxn ang="0">
                    <a:pos x="0" y="0"/>
                  </a:cxn>
                </a:cxnLst>
                <a:rect l="0" t="0" r="r" b="b"/>
                <a:pathLst>
                  <a:path w="6" h="66">
                    <a:moveTo>
                      <a:pt x="6" y="66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09" name="Freeform 49"/>
              <p:cNvSpPr>
                <a:spLocks/>
              </p:cNvSpPr>
              <p:nvPr/>
            </p:nvSpPr>
            <p:spPr bwMode="auto">
              <a:xfrm>
                <a:off x="2499" y="2595"/>
                <a:ext cx="6" cy="69"/>
              </a:xfrm>
              <a:custGeom>
                <a:avLst/>
                <a:gdLst/>
                <a:ahLst/>
                <a:cxnLst>
                  <a:cxn ang="0">
                    <a:pos x="6" y="69"/>
                  </a:cxn>
                  <a:cxn ang="0">
                    <a:pos x="0" y="0"/>
                  </a:cxn>
                </a:cxnLst>
                <a:rect l="0" t="0" r="r" b="b"/>
                <a:pathLst>
                  <a:path w="6" h="69">
                    <a:moveTo>
                      <a:pt x="6" y="69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0" name="Freeform 50"/>
              <p:cNvSpPr>
                <a:spLocks/>
              </p:cNvSpPr>
              <p:nvPr/>
            </p:nvSpPr>
            <p:spPr bwMode="auto">
              <a:xfrm>
                <a:off x="2562" y="2580"/>
                <a:ext cx="9" cy="72"/>
              </a:xfrm>
              <a:custGeom>
                <a:avLst/>
                <a:gdLst/>
                <a:ahLst/>
                <a:cxnLst>
                  <a:cxn ang="0">
                    <a:pos x="9" y="72"/>
                  </a:cxn>
                  <a:cxn ang="0">
                    <a:pos x="0" y="0"/>
                  </a:cxn>
                </a:cxnLst>
                <a:rect l="0" t="0" r="r" b="b"/>
                <a:pathLst>
                  <a:path w="9" h="72">
                    <a:moveTo>
                      <a:pt x="9" y="7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1" name="Freeform 51"/>
              <p:cNvSpPr>
                <a:spLocks/>
              </p:cNvSpPr>
              <p:nvPr/>
            </p:nvSpPr>
            <p:spPr bwMode="auto">
              <a:xfrm>
                <a:off x="2619" y="2577"/>
                <a:ext cx="9" cy="78"/>
              </a:xfrm>
              <a:custGeom>
                <a:avLst/>
                <a:gdLst/>
                <a:ahLst/>
                <a:cxnLst>
                  <a:cxn ang="0">
                    <a:pos x="9" y="78"/>
                  </a:cxn>
                  <a:cxn ang="0">
                    <a:pos x="0" y="0"/>
                  </a:cxn>
                </a:cxnLst>
                <a:rect l="0" t="0" r="r" b="b"/>
                <a:pathLst>
                  <a:path w="9" h="78">
                    <a:moveTo>
                      <a:pt x="9" y="78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2" name="Freeform 52"/>
              <p:cNvSpPr>
                <a:spLocks/>
              </p:cNvSpPr>
              <p:nvPr/>
            </p:nvSpPr>
            <p:spPr bwMode="auto">
              <a:xfrm>
                <a:off x="2723" y="2568"/>
                <a:ext cx="5" cy="72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0" y="0"/>
                  </a:cxn>
                </a:cxnLst>
                <a:rect l="0" t="0" r="r" b="b"/>
                <a:pathLst>
                  <a:path w="5" h="86">
                    <a:moveTo>
                      <a:pt x="5" y="86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3" name="Freeform 53"/>
              <p:cNvSpPr>
                <a:spLocks/>
              </p:cNvSpPr>
              <p:nvPr/>
            </p:nvSpPr>
            <p:spPr bwMode="auto">
              <a:xfrm>
                <a:off x="2676" y="2580"/>
                <a:ext cx="6" cy="69"/>
              </a:xfrm>
              <a:custGeom>
                <a:avLst/>
                <a:gdLst/>
                <a:ahLst/>
                <a:cxnLst>
                  <a:cxn ang="0">
                    <a:pos x="6" y="69"/>
                  </a:cxn>
                  <a:cxn ang="0">
                    <a:pos x="0" y="0"/>
                  </a:cxn>
                </a:cxnLst>
                <a:rect l="0" t="0" r="r" b="b"/>
                <a:pathLst>
                  <a:path w="6" h="69">
                    <a:moveTo>
                      <a:pt x="6" y="69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5" name="Freeform 55"/>
              <p:cNvSpPr>
                <a:spLocks/>
              </p:cNvSpPr>
              <p:nvPr/>
            </p:nvSpPr>
            <p:spPr bwMode="auto">
              <a:xfrm>
                <a:off x="2787" y="2565"/>
                <a:ext cx="6" cy="72"/>
              </a:xfrm>
              <a:custGeom>
                <a:avLst/>
                <a:gdLst/>
                <a:ahLst/>
                <a:cxnLst>
                  <a:cxn ang="0">
                    <a:pos x="6" y="72"/>
                  </a:cxn>
                  <a:cxn ang="0">
                    <a:pos x="0" y="0"/>
                  </a:cxn>
                </a:cxnLst>
                <a:rect l="0" t="0" r="r" b="b"/>
                <a:pathLst>
                  <a:path w="6" h="72">
                    <a:moveTo>
                      <a:pt x="6" y="7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6" name="Freeform 56"/>
              <p:cNvSpPr>
                <a:spLocks/>
              </p:cNvSpPr>
              <p:nvPr/>
            </p:nvSpPr>
            <p:spPr bwMode="auto">
              <a:xfrm>
                <a:off x="2865" y="2562"/>
                <a:ext cx="3" cy="75"/>
              </a:xfrm>
              <a:custGeom>
                <a:avLst/>
                <a:gdLst/>
                <a:ahLst/>
                <a:cxnLst>
                  <a:cxn ang="0">
                    <a:pos x="3" y="75"/>
                  </a:cxn>
                  <a:cxn ang="0">
                    <a:pos x="0" y="0"/>
                  </a:cxn>
                </a:cxnLst>
                <a:rect l="0" t="0" r="r" b="b"/>
                <a:pathLst>
                  <a:path w="3" h="75">
                    <a:moveTo>
                      <a:pt x="3" y="75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7" name="Freeform 57"/>
              <p:cNvSpPr>
                <a:spLocks/>
              </p:cNvSpPr>
              <p:nvPr/>
            </p:nvSpPr>
            <p:spPr bwMode="auto">
              <a:xfrm>
                <a:off x="2934" y="2550"/>
                <a:ext cx="3" cy="84"/>
              </a:xfrm>
              <a:custGeom>
                <a:avLst/>
                <a:gdLst/>
                <a:ahLst/>
                <a:cxnLst>
                  <a:cxn ang="0">
                    <a:pos x="3" y="84"/>
                  </a:cxn>
                  <a:cxn ang="0">
                    <a:pos x="0" y="0"/>
                  </a:cxn>
                </a:cxnLst>
                <a:rect l="0" t="0" r="r" b="b"/>
                <a:pathLst>
                  <a:path w="3" h="84">
                    <a:moveTo>
                      <a:pt x="3" y="84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8" name="Freeform 58"/>
              <p:cNvSpPr>
                <a:spLocks/>
              </p:cNvSpPr>
              <p:nvPr/>
            </p:nvSpPr>
            <p:spPr bwMode="auto">
              <a:xfrm>
                <a:off x="3000" y="2556"/>
                <a:ext cx="3" cy="72"/>
              </a:xfrm>
              <a:custGeom>
                <a:avLst/>
                <a:gdLst/>
                <a:ahLst/>
                <a:cxnLst>
                  <a:cxn ang="0">
                    <a:pos x="3" y="72"/>
                  </a:cxn>
                  <a:cxn ang="0">
                    <a:pos x="0" y="0"/>
                  </a:cxn>
                </a:cxnLst>
                <a:rect l="0" t="0" r="r" b="b"/>
                <a:pathLst>
                  <a:path w="3" h="72">
                    <a:moveTo>
                      <a:pt x="3" y="7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19" name="Freeform 59"/>
              <p:cNvSpPr>
                <a:spLocks/>
              </p:cNvSpPr>
              <p:nvPr/>
            </p:nvSpPr>
            <p:spPr bwMode="auto">
              <a:xfrm>
                <a:off x="3072" y="2547"/>
                <a:ext cx="6" cy="72"/>
              </a:xfrm>
              <a:custGeom>
                <a:avLst/>
                <a:gdLst/>
                <a:ahLst/>
                <a:cxnLst>
                  <a:cxn ang="0">
                    <a:pos x="6" y="72"/>
                  </a:cxn>
                  <a:cxn ang="0">
                    <a:pos x="0" y="0"/>
                  </a:cxn>
                </a:cxnLst>
                <a:rect l="0" t="0" r="r" b="b"/>
                <a:pathLst>
                  <a:path w="6" h="72">
                    <a:moveTo>
                      <a:pt x="6" y="7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20" name="Freeform 60"/>
              <p:cNvSpPr>
                <a:spLocks/>
              </p:cNvSpPr>
              <p:nvPr/>
            </p:nvSpPr>
            <p:spPr bwMode="auto">
              <a:xfrm>
                <a:off x="3152" y="2540"/>
                <a:ext cx="8" cy="72"/>
              </a:xfrm>
              <a:custGeom>
                <a:avLst/>
                <a:gdLst/>
                <a:ahLst/>
                <a:cxnLst>
                  <a:cxn ang="0">
                    <a:pos x="8" y="72"/>
                  </a:cxn>
                  <a:cxn ang="0">
                    <a:pos x="0" y="0"/>
                  </a:cxn>
                </a:cxnLst>
                <a:rect l="0" t="0" r="r" b="b"/>
                <a:pathLst>
                  <a:path w="8" h="72">
                    <a:moveTo>
                      <a:pt x="8" y="7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22" name="Freeform 62"/>
              <p:cNvSpPr>
                <a:spLocks/>
              </p:cNvSpPr>
              <p:nvPr/>
            </p:nvSpPr>
            <p:spPr bwMode="auto">
              <a:xfrm>
                <a:off x="3243" y="2523"/>
                <a:ext cx="6" cy="85"/>
              </a:xfrm>
              <a:custGeom>
                <a:avLst/>
                <a:gdLst/>
                <a:ahLst/>
                <a:cxnLst>
                  <a:cxn ang="0">
                    <a:pos x="6" y="85"/>
                  </a:cxn>
                  <a:cxn ang="0">
                    <a:pos x="0" y="0"/>
                  </a:cxn>
                </a:cxnLst>
                <a:rect l="0" t="0" r="r" b="b"/>
                <a:pathLst>
                  <a:path w="6" h="85">
                    <a:moveTo>
                      <a:pt x="6" y="85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23" name="Freeform 63"/>
              <p:cNvSpPr>
                <a:spLocks/>
              </p:cNvSpPr>
              <p:nvPr/>
            </p:nvSpPr>
            <p:spPr bwMode="auto">
              <a:xfrm>
                <a:off x="3321" y="2523"/>
                <a:ext cx="8" cy="83"/>
              </a:xfrm>
              <a:custGeom>
                <a:avLst/>
                <a:gdLst/>
                <a:ahLst/>
                <a:cxnLst>
                  <a:cxn ang="0">
                    <a:pos x="8" y="83"/>
                  </a:cxn>
                  <a:cxn ang="0">
                    <a:pos x="0" y="0"/>
                  </a:cxn>
                </a:cxnLst>
                <a:rect l="0" t="0" r="r" b="b"/>
                <a:pathLst>
                  <a:path w="8" h="83">
                    <a:moveTo>
                      <a:pt x="8" y="83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24" name="Freeform 64"/>
              <p:cNvSpPr>
                <a:spLocks/>
              </p:cNvSpPr>
              <p:nvPr/>
            </p:nvSpPr>
            <p:spPr bwMode="auto">
              <a:xfrm>
                <a:off x="3396" y="2523"/>
                <a:ext cx="5" cy="78"/>
              </a:xfrm>
              <a:custGeom>
                <a:avLst/>
                <a:gdLst/>
                <a:ahLst/>
                <a:cxnLst>
                  <a:cxn ang="0">
                    <a:pos x="5" y="78"/>
                  </a:cxn>
                  <a:cxn ang="0">
                    <a:pos x="0" y="0"/>
                  </a:cxn>
                </a:cxnLst>
                <a:rect l="0" t="0" r="r" b="b"/>
                <a:pathLst>
                  <a:path w="5" h="78">
                    <a:moveTo>
                      <a:pt x="5" y="78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25" name="Freeform 65"/>
              <p:cNvSpPr>
                <a:spLocks/>
              </p:cNvSpPr>
              <p:nvPr/>
            </p:nvSpPr>
            <p:spPr bwMode="auto">
              <a:xfrm>
                <a:off x="3466" y="2512"/>
                <a:ext cx="8" cy="82"/>
              </a:xfrm>
              <a:custGeom>
                <a:avLst/>
                <a:gdLst/>
                <a:ahLst/>
                <a:cxnLst>
                  <a:cxn ang="0">
                    <a:pos x="8" y="82"/>
                  </a:cxn>
                  <a:cxn ang="0">
                    <a:pos x="0" y="0"/>
                  </a:cxn>
                </a:cxnLst>
                <a:rect l="0" t="0" r="r" b="b"/>
                <a:pathLst>
                  <a:path w="8" h="82">
                    <a:moveTo>
                      <a:pt x="8" y="8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26" name="Freeform 66"/>
              <p:cNvSpPr>
                <a:spLocks/>
              </p:cNvSpPr>
              <p:nvPr/>
            </p:nvSpPr>
            <p:spPr bwMode="auto">
              <a:xfrm>
                <a:off x="3542" y="2510"/>
                <a:ext cx="6" cy="72"/>
              </a:xfrm>
              <a:custGeom>
                <a:avLst/>
                <a:gdLst/>
                <a:ahLst/>
                <a:cxnLst>
                  <a:cxn ang="0">
                    <a:pos x="6" y="72"/>
                  </a:cxn>
                  <a:cxn ang="0">
                    <a:pos x="0" y="0"/>
                  </a:cxn>
                </a:cxnLst>
                <a:rect l="0" t="0" r="r" b="b"/>
                <a:pathLst>
                  <a:path w="6" h="72">
                    <a:moveTo>
                      <a:pt x="6" y="72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27" name="Freeform 67"/>
              <p:cNvSpPr>
                <a:spLocks/>
              </p:cNvSpPr>
              <p:nvPr/>
            </p:nvSpPr>
            <p:spPr bwMode="auto">
              <a:xfrm>
                <a:off x="3602" y="2510"/>
                <a:ext cx="2" cy="70"/>
              </a:xfrm>
              <a:custGeom>
                <a:avLst/>
                <a:gdLst/>
                <a:ahLst/>
                <a:cxnLst>
                  <a:cxn ang="0">
                    <a:pos x="2" y="70"/>
                  </a:cxn>
                  <a:cxn ang="0">
                    <a:pos x="0" y="0"/>
                  </a:cxn>
                </a:cxnLst>
                <a:rect l="0" t="0" r="r" b="b"/>
                <a:pathLst>
                  <a:path w="2" h="70">
                    <a:moveTo>
                      <a:pt x="2" y="70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grpSp>
            <p:nvGrpSpPr>
              <p:cNvPr id="7" name="Group 68"/>
              <p:cNvGrpSpPr>
                <a:grpSpLocks/>
              </p:cNvGrpSpPr>
              <p:nvPr/>
            </p:nvGrpSpPr>
            <p:grpSpPr bwMode="auto">
              <a:xfrm>
                <a:off x="3651" y="2478"/>
                <a:ext cx="374" cy="107"/>
                <a:chOff x="1122" y="2669"/>
                <a:chExt cx="374" cy="107"/>
              </a:xfrm>
            </p:grpSpPr>
            <p:sp>
              <p:nvSpPr>
                <p:cNvPr id="169029" name="Freeform 69"/>
                <p:cNvSpPr>
                  <a:spLocks/>
                </p:cNvSpPr>
                <p:nvPr/>
              </p:nvSpPr>
              <p:spPr bwMode="auto">
                <a:xfrm>
                  <a:off x="1122" y="2691"/>
                  <a:ext cx="6" cy="85"/>
                </a:xfrm>
                <a:custGeom>
                  <a:avLst/>
                  <a:gdLst/>
                  <a:ahLst/>
                  <a:cxnLst>
                    <a:cxn ang="0">
                      <a:pos x="6" y="8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85">
                      <a:moveTo>
                        <a:pt x="6" y="8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0" name="Freeform 70"/>
                <p:cNvSpPr>
                  <a:spLocks/>
                </p:cNvSpPr>
                <p:nvPr/>
              </p:nvSpPr>
              <p:spPr bwMode="auto">
                <a:xfrm>
                  <a:off x="1200" y="2685"/>
                  <a:ext cx="8" cy="83"/>
                </a:xfrm>
                <a:custGeom>
                  <a:avLst/>
                  <a:gdLst/>
                  <a:ahLst/>
                  <a:cxnLst>
                    <a:cxn ang="0">
                      <a:pos x="8" y="8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83">
                      <a:moveTo>
                        <a:pt x="8" y="8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1" name="Freeform 71"/>
                <p:cNvSpPr>
                  <a:spLocks/>
                </p:cNvSpPr>
                <p:nvPr/>
              </p:nvSpPr>
              <p:spPr bwMode="auto">
                <a:xfrm>
                  <a:off x="1275" y="2682"/>
                  <a:ext cx="5" cy="78"/>
                </a:xfrm>
                <a:custGeom>
                  <a:avLst/>
                  <a:gdLst/>
                  <a:ahLst/>
                  <a:cxnLst>
                    <a:cxn ang="0">
                      <a:pos x="5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8">
                      <a:moveTo>
                        <a:pt x="5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2" name="Freeform 72"/>
                <p:cNvSpPr>
                  <a:spLocks/>
                </p:cNvSpPr>
                <p:nvPr/>
              </p:nvSpPr>
              <p:spPr bwMode="auto">
                <a:xfrm>
                  <a:off x="1347" y="2679"/>
                  <a:ext cx="3" cy="78"/>
                </a:xfrm>
                <a:custGeom>
                  <a:avLst/>
                  <a:gdLst/>
                  <a:ahLst/>
                  <a:cxnLst>
                    <a:cxn ang="0">
                      <a:pos x="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78">
                      <a:moveTo>
                        <a:pt x="3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3" name="Freeform 73"/>
                <p:cNvSpPr>
                  <a:spLocks/>
                </p:cNvSpPr>
                <p:nvPr/>
              </p:nvSpPr>
              <p:spPr bwMode="auto">
                <a:xfrm>
                  <a:off x="1419" y="2669"/>
                  <a:ext cx="5" cy="86"/>
                </a:xfrm>
                <a:custGeom>
                  <a:avLst/>
                  <a:gdLst/>
                  <a:ahLst/>
                  <a:cxnLst>
                    <a:cxn ang="0">
                      <a:pos x="5" y="8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86">
                      <a:moveTo>
                        <a:pt x="5" y="8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4" name="Freeform 74"/>
                <p:cNvSpPr>
                  <a:spLocks/>
                </p:cNvSpPr>
                <p:nvPr/>
              </p:nvSpPr>
              <p:spPr bwMode="auto">
                <a:xfrm>
                  <a:off x="1491" y="2670"/>
                  <a:ext cx="5" cy="77"/>
                </a:xfrm>
                <a:custGeom>
                  <a:avLst/>
                  <a:gdLst/>
                  <a:ahLst/>
                  <a:cxnLst>
                    <a:cxn ang="0">
                      <a:pos x="5" y="7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7">
                      <a:moveTo>
                        <a:pt x="5" y="7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75"/>
              <p:cNvGrpSpPr>
                <a:grpSpLocks/>
              </p:cNvGrpSpPr>
              <p:nvPr/>
            </p:nvGrpSpPr>
            <p:grpSpPr bwMode="auto">
              <a:xfrm>
                <a:off x="4105" y="2432"/>
                <a:ext cx="374" cy="107"/>
                <a:chOff x="1122" y="2669"/>
                <a:chExt cx="374" cy="107"/>
              </a:xfrm>
            </p:grpSpPr>
            <p:sp>
              <p:nvSpPr>
                <p:cNvPr id="169036" name="Freeform 76"/>
                <p:cNvSpPr>
                  <a:spLocks/>
                </p:cNvSpPr>
                <p:nvPr/>
              </p:nvSpPr>
              <p:spPr bwMode="auto">
                <a:xfrm>
                  <a:off x="1122" y="2691"/>
                  <a:ext cx="6" cy="85"/>
                </a:xfrm>
                <a:custGeom>
                  <a:avLst/>
                  <a:gdLst/>
                  <a:ahLst/>
                  <a:cxnLst>
                    <a:cxn ang="0">
                      <a:pos x="6" y="8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85">
                      <a:moveTo>
                        <a:pt x="6" y="8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7" name="Freeform 77"/>
                <p:cNvSpPr>
                  <a:spLocks/>
                </p:cNvSpPr>
                <p:nvPr/>
              </p:nvSpPr>
              <p:spPr bwMode="auto">
                <a:xfrm>
                  <a:off x="1200" y="2685"/>
                  <a:ext cx="8" cy="83"/>
                </a:xfrm>
                <a:custGeom>
                  <a:avLst/>
                  <a:gdLst/>
                  <a:ahLst/>
                  <a:cxnLst>
                    <a:cxn ang="0">
                      <a:pos x="8" y="8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83">
                      <a:moveTo>
                        <a:pt x="8" y="8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8" name="Freeform 78"/>
                <p:cNvSpPr>
                  <a:spLocks/>
                </p:cNvSpPr>
                <p:nvPr/>
              </p:nvSpPr>
              <p:spPr bwMode="auto">
                <a:xfrm>
                  <a:off x="1275" y="2682"/>
                  <a:ext cx="5" cy="78"/>
                </a:xfrm>
                <a:custGeom>
                  <a:avLst/>
                  <a:gdLst/>
                  <a:ahLst/>
                  <a:cxnLst>
                    <a:cxn ang="0">
                      <a:pos x="5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8">
                      <a:moveTo>
                        <a:pt x="5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39" name="Freeform 79"/>
                <p:cNvSpPr>
                  <a:spLocks/>
                </p:cNvSpPr>
                <p:nvPr/>
              </p:nvSpPr>
              <p:spPr bwMode="auto">
                <a:xfrm>
                  <a:off x="1347" y="2679"/>
                  <a:ext cx="3" cy="78"/>
                </a:xfrm>
                <a:custGeom>
                  <a:avLst/>
                  <a:gdLst/>
                  <a:ahLst/>
                  <a:cxnLst>
                    <a:cxn ang="0">
                      <a:pos x="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78">
                      <a:moveTo>
                        <a:pt x="3" y="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40" name="Freeform 80"/>
                <p:cNvSpPr>
                  <a:spLocks/>
                </p:cNvSpPr>
                <p:nvPr/>
              </p:nvSpPr>
              <p:spPr bwMode="auto">
                <a:xfrm>
                  <a:off x="1419" y="2669"/>
                  <a:ext cx="5" cy="86"/>
                </a:xfrm>
                <a:custGeom>
                  <a:avLst/>
                  <a:gdLst/>
                  <a:ahLst/>
                  <a:cxnLst>
                    <a:cxn ang="0">
                      <a:pos x="5" y="8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86">
                      <a:moveTo>
                        <a:pt x="5" y="8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69041" name="Freeform 81"/>
                <p:cNvSpPr>
                  <a:spLocks/>
                </p:cNvSpPr>
                <p:nvPr/>
              </p:nvSpPr>
              <p:spPr bwMode="auto">
                <a:xfrm>
                  <a:off x="1491" y="2670"/>
                  <a:ext cx="5" cy="77"/>
                </a:xfrm>
                <a:custGeom>
                  <a:avLst/>
                  <a:gdLst/>
                  <a:ahLst/>
                  <a:cxnLst>
                    <a:cxn ang="0">
                      <a:pos x="5" y="7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" h="77">
                      <a:moveTo>
                        <a:pt x="5" y="7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169043" name="Freeform 83"/>
              <p:cNvSpPr>
                <a:spLocks/>
              </p:cNvSpPr>
              <p:nvPr/>
            </p:nvSpPr>
            <p:spPr bwMode="auto">
              <a:xfrm>
                <a:off x="4558" y="2409"/>
                <a:ext cx="6" cy="85"/>
              </a:xfrm>
              <a:custGeom>
                <a:avLst/>
                <a:gdLst/>
                <a:ahLst/>
                <a:cxnLst>
                  <a:cxn ang="0">
                    <a:pos x="6" y="85"/>
                  </a:cxn>
                  <a:cxn ang="0">
                    <a:pos x="0" y="0"/>
                  </a:cxn>
                </a:cxnLst>
                <a:rect l="0" t="0" r="r" b="b"/>
                <a:pathLst>
                  <a:path w="6" h="85">
                    <a:moveTo>
                      <a:pt x="6" y="85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44" name="Freeform 84"/>
              <p:cNvSpPr>
                <a:spLocks/>
              </p:cNvSpPr>
              <p:nvPr/>
            </p:nvSpPr>
            <p:spPr bwMode="auto">
              <a:xfrm>
                <a:off x="4636" y="2403"/>
                <a:ext cx="8" cy="83"/>
              </a:xfrm>
              <a:custGeom>
                <a:avLst/>
                <a:gdLst/>
                <a:ahLst/>
                <a:cxnLst>
                  <a:cxn ang="0">
                    <a:pos x="8" y="83"/>
                  </a:cxn>
                  <a:cxn ang="0">
                    <a:pos x="0" y="0"/>
                  </a:cxn>
                </a:cxnLst>
                <a:rect l="0" t="0" r="r" b="b"/>
                <a:pathLst>
                  <a:path w="8" h="83">
                    <a:moveTo>
                      <a:pt x="8" y="83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69045" name="Freeform 85"/>
              <p:cNvSpPr>
                <a:spLocks/>
              </p:cNvSpPr>
              <p:nvPr/>
            </p:nvSpPr>
            <p:spPr bwMode="auto">
              <a:xfrm>
                <a:off x="4711" y="2400"/>
                <a:ext cx="5" cy="78"/>
              </a:xfrm>
              <a:custGeom>
                <a:avLst/>
                <a:gdLst/>
                <a:ahLst/>
                <a:cxnLst>
                  <a:cxn ang="0">
                    <a:pos x="5" y="78"/>
                  </a:cxn>
                  <a:cxn ang="0">
                    <a:pos x="0" y="0"/>
                  </a:cxn>
                </a:cxnLst>
                <a:rect l="0" t="0" r="r" b="b"/>
                <a:pathLst>
                  <a:path w="5" h="78">
                    <a:moveTo>
                      <a:pt x="5" y="78"/>
                    </a:move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grpSp>
        <p:nvGrpSpPr>
          <p:cNvPr id="9" name="Group 91"/>
          <p:cNvGrpSpPr>
            <a:grpSpLocks/>
          </p:cNvGrpSpPr>
          <p:nvPr/>
        </p:nvGrpSpPr>
        <p:grpSpPr bwMode="auto">
          <a:xfrm rot="2418945">
            <a:off x="2700338" y="1700213"/>
            <a:ext cx="2089150" cy="936625"/>
            <a:chOff x="763" y="1945"/>
            <a:chExt cx="2019" cy="886"/>
          </a:xfrm>
        </p:grpSpPr>
        <p:sp>
          <p:nvSpPr>
            <p:cNvPr id="169052" name="Freeform 92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9053" name="Freeform 93"/>
            <p:cNvSpPr>
              <a:spLocks/>
            </p:cNvSpPr>
            <p:nvPr/>
          </p:nvSpPr>
          <p:spPr bwMode="auto">
            <a:xfrm rot="-3316674">
              <a:off x="2483" y="2398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9054" name="Freeform 94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" name="Group 95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169056" name="Freeform 96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57" name="Freeform 97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41" y="48"/>
                  </a:cxn>
                  <a:cxn ang="0">
                    <a:pos x="29" y="116"/>
                  </a:cxn>
                  <a:cxn ang="0">
                    <a:pos x="9" y="152"/>
                  </a:cxn>
                  <a:cxn ang="0">
                    <a:pos x="1" y="96"/>
                  </a:cxn>
                  <a:cxn ang="0">
                    <a:pos x="5" y="52"/>
                  </a:cxn>
                  <a:cxn ang="0">
                    <a:pos x="33" y="0"/>
                  </a:cxn>
                </a:cxnLst>
                <a:rect l="0" t="0" r="r" b="b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grpSp>
        <p:nvGrpSpPr>
          <p:cNvPr id="11" name="Group 98"/>
          <p:cNvGrpSpPr>
            <a:grpSpLocks/>
          </p:cNvGrpSpPr>
          <p:nvPr/>
        </p:nvGrpSpPr>
        <p:grpSpPr bwMode="auto">
          <a:xfrm rot="2418945">
            <a:off x="2627313" y="1773238"/>
            <a:ext cx="2089150" cy="936625"/>
            <a:chOff x="763" y="1945"/>
            <a:chExt cx="2019" cy="886"/>
          </a:xfrm>
        </p:grpSpPr>
        <p:sp>
          <p:nvSpPr>
            <p:cNvPr id="169059" name="Freeform 99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9060" name="Freeform 100"/>
            <p:cNvSpPr>
              <a:spLocks/>
            </p:cNvSpPr>
            <p:nvPr/>
          </p:nvSpPr>
          <p:spPr bwMode="auto">
            <a:xfrm rot="-3316674">
              <a:off x="2483" y="2398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9061" name="Freeform 101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02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169063" name="Freeform 103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64" name="Freeform 104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41" y="48"/>
                  </a:cxn>
                  <a:cxn ang="0">
                    <a:pos x="29" y="116"/>
                  </a:cxn>
                  <a:cxn ang="0">
                    <a:pos x="9" y="152"/>
                  </a:cxn>
                  <a:cxn ang="0">
                    <a:pos x="1" y="96"/>
                  </a:cxn>
                  <a:cxn ang="0">
                    <a:pos x="5" y="52"/>
                  </a:cxn>
                  <a:cxn ang="0">
                    <a:pos x="33" y="0"/>
                  </a:cxn>
                </a:cxnLst>
                <a:rect l="0" t="0" r="r" b="b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30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6 L -0.36632 0.03681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" y="1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5" presetClass="emph" presetSubtype="0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250000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0.04236 0.0472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30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-0.2875 0.3412 " pathEditMode="relative" rAng="0" ptsTypes="AA">
                                      <p:cBhvr>
                                        <p:cTn id="7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17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5" presetClass="emph" presetSubtype="0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20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nimBg="1"/>
      <p:bldP spid="168967" grpId="0" animBg="1"/>
      <p:bldP spid="168968" grpId="0" animBg="1"/>
      <p:bldP spid="168969" grpId="0" animBg="1"/>
      <p:bldP spid="168970" grpId="0" animBg="1"/>
      <p:bldP spid="168975" grpId="0"/>
      <p:bldP spid="168976" grpId="0"/>
      <p:bldP spid="1689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2990850" y="1000108"/>
            <a:ext cx="2867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u="sng" dirty="0">
                <a:solidFill>
                  <a:schemeClr val="accent2"/>
                </a:solidFill>
                <a:latin typeface="Franklin Gothic Book" pitchFamily="34" charset="0"/>
              </a:rPr>
              <a:t>Упражнения:</a:t>
            </a:r>
            <a:endParaRPr lang="ru-RU" sz="2800" b="1" i="1" u="sng" dirty="0">
              <a:latin typeface="Franklin Gothic Book" pitchFamily="34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228600" y="2071678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Franklin Gothic Book" pitchFamily="34" charset="0"/>
              </a:rPr>
              <a:t>1)</a:t>
            </a:r>
            <a:r>
              <a:rPr lang="ru-RU" dirty="0">
                <a:latin typeface="Franklin Gothic Book" pitchFamily="34" charset="0"/>
              </a:rPr>
              <a:t> </a:t>
            </a:r>
            <a:r>
              <a:rPr lang="ru-RU" b="1" i="1" dirty="0">
                <a:latin typeface="Franklin Gothic Book" pitchFamily="34" charset="0"/>
              </a:rPr>
              <a:t>Прямые А</a:t>
            </a:r>
            <a:r>
              <a:rPr lang="en-US" b="1" i="1" dirty="0">
                <a:latin typeface="Franklin Gothic Book" pitchFamily="34" charset="0"/>
              </a:rPr>
              <a:t>B </a:t>
            </a:r>
            <a:r>
              <a:rPr lang="ru-RU" b="1" i="1" dirty="0">
                <a:latin typeface="Franklin Gothic Book" pitchFamily="34" charset="0"/>
              </a:rPr>
              <a:t>и С</a:t>
            </a:r>
            <a:r>
              <a:rPr lang="en-US" b="1" i="1" dirty="0">
                <a:latin typeface="Franklin Gothic Book" pitchFamily="34" charset="0"/>
              </a:rPr>
              <a:t>D</a:t>
            </a:r>
            <a:r>
              <a:rPr lang="ru-RU" b="1" i="1" dirty="0">
                <a:latin typeface="Franklin Gothic Book" pitchFamily="34" charset="0"/>
              </a:rPr>
              <a:t> пересекаются в точке О.  Сколько пар вертикальных углов образовалось?</a:t>
            </a:r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V="1">
            <a:off x="785786" y="3428999"/>
            <a:ext cx="3857652" cy="5476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857224" y="3286124"/>
            <a:ext cx="4214842" cy="9286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857224" y="3929066"/>
            <a:ext cx="3571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Arial Black" pitchFamily="34" charset="0"/>
              </a:rPr>
              <a:t>А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429124" y="4071942"/>
            <a:ext cx="428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Arial Black" pitchFamily="34" charset="0"/>
              </a:rPr>
              <a:t>D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4286248" y="3429000"/>
            <a:ext cx="428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Arial Black" pitchFamily="34" charset="0"/>
              </a:rPr>
              <a:t>B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1000100" y="3286124"/>
            <a:ext cx="2143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Arial Black" pitchFamily="34" charset="0"/>
              </a:rPr>
              <a:t>C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357422" y="3786190"/>
            <a:ext cx="428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Arial Black" pitchFamily="34" charset="0"/>
              </a:rPr>
              <a:t>O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65100" y="4500570"/>
            <a:ext cx="8620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Franklin Gothic Book" pitchFamily="34" charset="0"/>
              </a:rPr>
              <a:t>2)</a:t>
            </a:r>
            <a:r>
              <a:rPr lang="en-US" dirty="0">
                <a:latin typeface="Franklin Gothic Book" pitchFamily="34" charset="0"/>
              </a:rPr>
              <a:t> </a:t>
            </a:r>
            <a:r>
              <a:rPr lang="ru-RU" b="1" i="1" dirty="0">
                <a:latin typeface="Franklin Gothic Book" pitchFamily="34" charset="0"/>
              </a:rPr>
              <a:t>Найдите    вертикальные углы:</a:t>
            </a: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695325" y="5362575"/>
            <a:ext cx="1295400" cy="1181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685800" y="5353050"/>
            <a:ext cx="1285875" cy="1190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 flipH="1">
            <a:off x="704850" y="5362575"/>
            <a:ext cx="1266825" cy="1162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857625" y="5572125"/>
            <a:ext cx="0" cy="952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5286375" y="5324475"/>
            <a:ext cx="0" cy="809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V="1">
            <a:off x="3857625" y="5334000"/>
            <a:ext cx="1409700" cy="1181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3848100" y="5581650"/>
            <a:ext cx="1447800" cy="552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15" name="AutoShape 43"/>
          <p:cNvSpPr>
            <a:spLocks noChangeArrowheads="1"/>
          </p:cNvSpPr>
          <p:nvPr/>
        </p:nvSpPr>
        <p:spPr bwMode="auto">
          <a:xfrm>
            <a:off x="6315075" y="5038725"/>
            <a:ext cx="2552700" cy="1266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 flipH="1">
            <a:off x="6962775" y="5038725"/>
            <a:ext cx="1895475" cy="1257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6315075" y="5019675"/>
            <a:ext cx="1914525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7412038" y="5487988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M</a:t>
            </a:r>
            <a:endParaRPr lang="ru-RU">
              <a:latin typeface="Arial Black" pitchFamily="34" charset="0"/>
            </a:endParaRP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4498975" y="58991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N</a:t>
            </a:r>
            <a:endParaRPr lang="ru-RU">
              <a:latin typeface="Arial Black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1138238" y="5576888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O</a:t>
            </a:r>
            <a:endParaRPr lang="ru-RU">
              <a:latin typeface="Arial Black" pitchFamily="34" charset="0"/>
            </a:endParaRP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8772525" y="4625975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D</a:t>
            </a:r>
            <a:endParaRPr lang="ru-RU">
              <a:latin typeface="Arial Black" pitchFamily="34" charset="0"/>
            </a:endParaRP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8275638" y="6142038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34" charset="0"/>
              </a:rPr>
              <a:t>С</a:t>
            </a: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2019300" y="521970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B</a:t>
            </a:r>
            <a:endParaRPr lang="ru-RU">
              <a:latin typeface="Arial Black" pitchFamily="34" charset="0"/>
            </a:endParaRP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5268913" y="51546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B</a:t>
            </a:r>
            <a:endParaRPr lang="ru-RU">
              <a:latin typeface="Arial Black" pitchFamily="34" charset="0"/>
            </a:endParaRP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5908675" y="47942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B</a:t>
            </a:r>
            <a:endParaRPr lang="ru-RU">
              <a:latin typeface="Arial Black" pitchFamily="34" charset="0"/>
            </a:endParaRP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6515100" y="609600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34" charset="0"/>
              </a:rPr>
              <a:t>А</a:t>
            </a: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3459163" y="62214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34" charset="0"/>
              </a:rPr>
              <a:t>А</a:t>
            </a:r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298450" y="6289675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34" charset="0"/>
              </a:rPr>
              <a:t>А</a:t>
            </a:r>
          </a:p>
        </p:txBody>
      </p: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5305425" y="598170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34" charset="0"/>
              </a:rPr>
              <a:t>С</a:t>
            </a:r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2001838" y="62976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34" charset="0"/>
              </a:rPr>
              <a:t>С</a:t>
            </a:r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3455988" y="538956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D</a:t>
            </a:r>
            <a:endParaRPr lang="ru-RU">
              <a:latin typeface="Arial Black" pitchFamily="34" charset="0"/>
            </a:endParaRPr>
          </a:p>
        </p:txBody>
      </p:sp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333375" y="5153025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D</a:t>
            </a:r>
            <a:endParaRPr lang="ru-RU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" grpId="0"/>
      <p:bldP spid="3094" grpId="0"/>
      <p:bldP spid="3095" grpId="0" animBg="1"/>
      <p:bldP spid="3096" grpId="0" animBg="1"/>
      <p:bldP spid="3097" grpId="0"/>
      <p:bldP spid="3097" grpId="1"/>
      <p:bldP spid="3098" grpId="0"/>
      <p:bldP spid="3098" grpId="1"/>
      <p:bldP spid="3099" grpId="0"/>
      <p:bldP spid="3100" grpId="0"/>
      <p:bldP spid="3101" grpId="0"/>
      <p:bldP spid="3102" grpId="0"/>
      <p:bldP spid="3103" grpId="0" animBg="1"/>
      <p:bldP spid="3104" grpId="0" animBg="1"/>
      <p:bldP spid="3105" grpId="0" animBg="1"/>
      <p:bldP spid="3106" grpId="0" animBg="1"/>
      <p:bldP spid="3107" grpId="0" animBg="1"/>
      <p:bldP spid="3108" grpId="0" animBg="1"/>
      <p:bldP spid="3109" grpId="0" animBg="1"/>
      <p:bldP spid="3115" grpId="0" animBg="1"/>
      <p:bldP spid="3116" grpId="0" animBg="1"/>
      <p:bldP spid="3117" grpId="0" animBg="1"/>
      <p:bldP spid="3118" grpId="0"/>
      <p:bldP spid="3119" grpId="0"/>
      <p:bldP spid="3120" grpId="0"/>
      <p:bldP spid="3121" grpId="0"/>
      <p:bldP spid="3122" grpId="0"/>
      <p:bldP spid="3123" grpId="0"/>
      <p:bldP spid="3124" grpId="0"/>
      <p:bldP spid="3125" grpId="0"/>
      <p:bldP spid="3126" grpId="0"/>
      <p:bldP spid="3127" grpId="0"/>
      <p:bldP spid="3128" grpId="0"/>
      <p:bldP spid="3129" grpId="0"/>
      <p:bldP spid="3130" grpId="0"/>
      <p:bldP spid="3131" grpId="0"/>
      <p:bldP spid="31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Свойство вертикальных углов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643865" cy="4505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52" y="5643578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Вертикальные углы равны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258</TotalTime>
  <Words>467</Words>
  <Application>Microsoft Office PowerPoint</Application>
  <PresentationFormat>Экран (4:3)</PresentationFormat>
  <Paragraphs>142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Свойство вертикальных углов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23</cp:revision>
  <dcterms:created xsi:type="dcterms:W3CDTF">2014-05-03T12:19:03Z</dcterms:created>
  <dcterms:modified xsi:type="dcterms:W3CDTF">2014-05-03T16:37:05Z</dcterms:modified>
</cp:coreProperties>
</file>