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304" r:id="rId5"/>
    <p:sldId id="278" r:id="rId6"/>
    <p:sldId id="256" r:id="rId7"/>
    <p:sldId id="257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58" r:id="rId17"/>
    <p:sldId id="259" r:id="rId18"/>
    <p:sldId id="262" r:id="rId19"/>
    <p:sldId id="263" r:id="rId20"/>
    <p:sldId id="265" r:id="rId21"/>
    <p:sldId id="274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5" r:id="rId39"/>
    <p:sldId id="302" r:id="rId40"/>
    <p:sldId id="303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6416-3A90-4A52-8E5E-9D98792AC17C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4E20-0A62-455E-9544-64BD5F3FB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ECF27-3008-44E7-9322-710C72C3961A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0140-C31D-4D7D-A1CB-B0F57E9BA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61E1-FB05-40C1-8446-FB470989306B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36ACA-F800-44E4-80D5-22D446E7E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DC5C-FE5F-4762-B10A-51B255CAE322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69D8-0AB4-4CA4-A28D-E457B41F8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F22A-3548-49FC-B31D-43A0449EA27F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CF9B-9FAA-4AEF-B3AE-38DCF8725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1A18-F61C-4C8D-855E-CEE43CA5AD4A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2C69-D11D-4E46-8C5E-E2ED5EC64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52CA-678B-42D8-AB48-E63BB5F4CD54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C7E4-8B42-4B4B-B7AB-391CF5BE0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D5D8E-E554-4530-A865-D1D315FB0AA2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3C1A-2A65-488E-B4EE-862B02A1A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15B2-CA00-4EFD-A461-E5E15AFC6F19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B9D8-E92E-4BC2-B836-7E77E8CD0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7BE9-ACB5-45EA-902F-35C48D3CDB05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6A2-E50B-4B5E-AAD7-EAB823DD2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F347-3B4E-471D-9999-93BA2D849FC4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4C82-9C28-405C-A695-BBAD5C268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633C-14C8-47EC-A102-99CC9E2D78D6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1A81-97B1-43A7-9899-6D8D3B2D4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E56C-F421-4E3E-80AB-00979E5D374B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6096-2EE5-49BF-9E40-1D96C5494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5A8A-065D-44AE-8978-9638C514512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DAD7-62A4-442B-ACE1-D83D9CC50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F956-B394-447C-A395-ABAD3F30BCE7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0E4A-8EDE-4035-BAF5-EA6D7E382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28ED-706E-4B43-AC7D-84F76E097610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E8D5-1F54-42B2-959C-50E66896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79F0-D53D-440C-B738-2A75F4806E28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8228-0FBF-4949-B067-DA3DC8E0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14E4-1AB0-4A6B-BEEC-A41A4751A5B2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D41A-F2FE-42B7-AF2F-E2FE32757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F3AD-3FF6-4485-AE1B-9EE65D3C0B8B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4210-9CD8-437D-9FA7-AEF8D9300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1987-70CD-427B-A7C1-19B0F24D28E1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6079-32DD-4FF0-9584-8694A67CC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B519-AE77-4AFA-A7F2-33EDD43CCE02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783C-1A5C-497E-BB05-498B0D522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13C1-989D-4655-BEE1-BECE927DB96C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C50E-CC80-4806-B4D5-0607AFC78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BF00-186C-4A81-967F-FF2D625BEA67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3318-929C-4350-B80D-2B3FC84FE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30B9-EA63-43EE-B11A-6B86179F2C5D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0F75-E35F-4ADD-979F-A1596C101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29AE-47E6-4D7A-A801-264EBBD7954C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A07D4-BC05-4A9D-A0AA-935197D41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4949-2411-4541-A0B1-DABEB18EBA94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F9AD-5108-4639-BE9A-DD666D03E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94219-21DB-4EDB-9AEE-DFA93E9EFCC9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3A6B-D09F-475B-B395-A6AFEFD56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CBE9-4F8B-43E9-932E-ECC1E501F561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B513-ADF2-4C35-A6E9-79125B40A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469B-1314-491A-9AD9-F3DE2AEB0B2C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08BFB-1A33-4C4B-A440-0AF4568C5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644E-2074-49EC-80A5-B2BDB7E24DF5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42B8-6CF0-4CA4-A325-F50DE2175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7B29-900A-40C3-A468-E2882627E6C7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3299-6CC5-4C70-8280-DDF05AB7B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E0601-B9CE-4723-ACA1-73FAAC3403B3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CE85-7FDA-488F-B474-A523AA79B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4F42-2EBA-460C-B79A-592BB5830EED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E136-7BE7-4F6E-BAF1-EBC15B100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edsovet.s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Picture 2" descr="http://www.scenicreflections.com/files/Joust%20at%20Haarlem,%201305%20Holland%20Wallpaper__yvt2.jpg"/>
          <p:cNvPicPr>
            <a:picLocks noChangeAspect="1" noChangeArrowheads="1"/>
          </p:cNvPicPr>
          <p:nvPr/>
        </p:nvPicPr>
        <p:blipFill>
          <a:blip r:embed="rId13" cstate="print"/>
          <a:srcRect l="10699" t="10797" r="10304" b="167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4925" y="260350"/>
            <a:ext cx="8964613" cy="6337300"/>
            <a:chOff x="34925" y="260350"/>
            <a:chExt cx="8964613" cy="6337300"/>
          </a:xfrm>
        </p:grpSpPr>
        <p:sp>
          <p:nvSpPr>
            <p:cNvPr id="12" name="Вертикальный свиток 11"/>
            <p:cNvSpPr/>
            <p:nvPr userDrawn="1"/>
          </p:nvSpPr>
          <p:spPr bwMode="auto">
            <a:xfrm flipV="1">
              <a:off x="34925" y="260350"/>
              <a:ext cx="8964613" cy="6337300"/>
            </a:xfrm>
            <a:prstGeom prst="verticalScroll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036" name="Рисунок 12" descr="Рисунок1.png"/>
            <p:cNvPicPr>
              <a:picLocks noChangeAspect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11560" y="692696"/>
              <a:ext cx="7790045" cy="309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1187450" y="404813"/>
            <a:ext cx="66976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«Интерактивная мозаика»</a:t>
            </a:r>
          </a:p>
          <a:p>
            <a:pPr algn="ctr">
              <a:defRPr/>
            </a:pPr>
            <a:r>
              <a:rPr lang="en-GB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http://pedsovet.su/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6013" y="4076700"/>
            <a:ext cx="7056437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Брыкова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Ольга Витальевна, методист высшей категории Государственного образовательного учреждения дополнительного профессионального образования специалистов Санкт-Петербурга «Региональный центр оценки качества образования и информационных технологий»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247598-70DF-4F84-A634-2C7E3A3F90ED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9BE23B-C570-4878-B6E2-41AF9FB1C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2" descr="http://www.scenicreflections.com/files/Joust%20at%20Haarlem,%201305%20Holland%20Wallpaper__yvt2.jpg"/>
          <p:cNvPicPr>
            <a:picLocks noChangeAspect="1" noChangeArrowheads="1"/>
          </p:cNvPicPr>
          <p:nvPr/>
        </p:nvPicPr>
        <p:blipFill>
          <a:blip r:embed="rId13" cstate="print"/>
          <a:srcRect l="10699" t="10797" r="10304" b="167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5400000" flipH="1" flipV="1">
            <a:off x="1331913" y="-963612"/>
            <a:ext cx="6480175" cy="8785225"/>
          </a:xfrm>
          <a:prstGeom prst="rect">
            <a:avLst/>
          </a:prstGeom>
          <a:solidFill>
            <a:schemeClr val="bg1">
              <a:alpha val="8549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E8062-5ACB-4983-99C3-4CB9E9F5BA5E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847C9-86B4-418A-9F0B-D5BC5B199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3079" name="Picture 2" descr="http://www.scenicreflections.com/files/Joust%20at%20Haarlem,%201305%20Holland%20Wallpaper__yvt2.jpg"/>
          <p:cNvPicPr>
            <a:picLocks noChangeAspect="1" noChangeArrowheads="1"/>
          </p:cNvPicPr>
          <p:nvPr/>
        </p:nvPicPr>
        <p:blipFill>
          <a:blip r:embed="rId13" cstate="print"/>
          <a:srcRect l="10699" t="10797" r="10304" b="167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5400000" flipH="1" flipV="1">
            <a:off x="2951957" y="-1143794"/>
            <a:ext cx="3240088" cy="8785225"/>
          </a:xfrm>
          <a:prstGeom prst="rect">
            <a:avLst/>
          </a:prstGeom>
          <a:solidFill>
            <a:srgbClr val="FFFFFF">
              <a:alpha val="92157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Круглая лента лицом вниз 8"/>
          <p:cNvSpPr/>
          <p:nvPr/>
        </p:nvSpPr>
        <p:spPr>
          <a:xfrm flipH="1" flipV="1">
            <a:off x="179388" y="188913"/>
            <a:ext cx="8713787" cy="1368425"/>
          </a:xfrm>
          <a:prstGeom prst="ellipseRibbon">
            <a:avLst/>
          </a:prstGeom>
          <a:solidFill>
            <a:srgbClr val="FFFFFF">
              <a:alpha val="92157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 flipH="1" flipV="1">
            <a:off x="3671888" y="1449388"/>
            <a:ext cx="1800225" cy="8785225"/>
          </a:xfrm>
          <a:prstGeom prst="rect">
            <a:avLst/>
          </a:prstGeom>
          <a:solidFill>
            <a:srgbClr val="FFFFFF">
              <a:alpha val="92157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2D8123-4EE5-48AD-93BE-FBB9F7B669DA}" type="datetimeFigureOut">
              <a:rPr lang="ru-RU"/>
              <a:pPr>
                <a:defRPr/>
              </a:pPr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54BB2-137D-4DAC-AD28-ED6525479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4103" name="Picture 2" descr="http://www.scenicreflections.com/files/Joust%20at%20Haarlem,%201305%20Holland%20Wallpaper__yvt2.jpg"/>
          <p:cNvPicPr>
            <a:picLocks noChangeAspect="1" noChangeArrowheads="1"/>
          </p:cNvPicPr>
          <p:nvPr/>
        </p:nvPicPr>
        <p:blipFill>
          <a:blip r:embed="rId13" cstate="print"/>
          <a:srcRect l="10699" t="10797" r="10304" b="167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 rot="5400000" flipH="1" flipV="1">
            <a:off x="2087563" y="-279400"/>
            <a:ext cx="4968875" cy="8785225"/>
          </a:xfrm>
          <a:prstGeom prst="rect">
            <a:avLst/>
          </a:prstGeom>
          <a:solidFill>
            <a:srgbClr val="FFFFFF">
              <a:alpha val="92157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Круглая лента лицом вниз 8"/>
          <p:cNvSpPr/>
          <p:nvPr/>
        </p:nvSpPr>
        <p:spPr>
          <a:xfrm flipH="1" flipV="1">
            <a:off x="179388" y="188913"/>
            <a:ext cx="8713787" cy="1368425"/>
          </a:xfrm>
          <a:prstGeom prst="ellipseRibbon">
            <a:avLst/>
          </a:prstGeom>
          <a:solidFill>
            <a:srgbClr val="FFFFFF">
              <a:alpha val="92157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35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10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6020" name="Picture 4" descr="Картинка 22 из 69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4. Когда проходил первый Крестовый поход?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 А) 1095-1098 гг.	  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Б) 1094-1097 гг.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	  В) 1096-1099 гг.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5. Когда произошло разделение христианской церкви на Западную и Восточную?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А) 1080 г. 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Б) 1200г.        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   </a:t>
            </a:r>
            <a:r>
              <a:rPr lang="ru-RU" dirty="0" smtClean="0">
                <a:latin typeface="Bookman Old Style" pitchFamily="18" charset="0"/>
              </a:rPr>
              <a:t>В)  1054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6. Когда произошла гибель Византийской империи?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         </a:t>
            </a:r>
            <a:r>
              <a:rPr lang="ru-RU" dirty="0" smtClean="0">
                <a:latin typeface="Bookman Old Style" pitchFamily="18" charset="0"/>
              </a:rPr>
              <a:t>А)  1453 г.    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Б) 1553г.  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 В) 1353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0142" y="2967335"/>
            <a:ext cx="82237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«Замок личностей»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latin typeface="Bookman Old Style" pitchFamily="18" charset="0"/>
              </a:rPr>
              <a:t>В 10 лет он знал математику и астрономию, в 12 лет его считали лучшим в Бухаре знатоком законов. Но больше всего его интересовала медицина. Он стал выдающимся врачом, при этом не только лечил людей, но и учил будущих медиков. Учил не только искусству врачевания, но и искусству сострадания к человеку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786454"/>
            <a:ext cx="30437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latin typeface="Bookman Old Style" pitchFamily="18" charset="0"/>
              </a:rPr>
              <a:t>Авицена</a:t>
            </a:r>
            <a:r>
              <a:rPr lang="ru-RU" sz="2400" b="1" i="1" dirty="0" smtClean="0">
                <a:latin typeface="Bookman Old Style" pitchFamily="18" charset="0"/>
              </a:rPr>
              <a:t> (</a:t>
            </a:r>
            <a:r>
              <a:rPr lang="ru-RU" sz="2400" b="1" i="1" dirty="0" err="1" smtClean="0">
                <a:latin typeface="Bookman Old Style" pitchFamily="18" charset="0"/>
              </a:rPr>
              <a:t>ибн-Сина</a:t>
            </a:r>
            <a:r>
              <a:rPr lang="ru-RU" sz="2400" b="1" i="1" dirty="0" smtClean="0">
                <a:latin typeface="Bookman Old Style" pitchFamily="18" charset="0"/>
              </a:rPr>
              <a:t>)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20482" name="Picture 2" descr="IbnSina-Dushan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85926"/>
            <a:ext cx="3357586" cy="3929090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“О, доблестные воины, потомки непобедимых предков! – вскричал он. – Забудьте все ваши ссоры и обиды! Отправляйтесь в путь ко Святому Гробу Господню, вырвите священную землю из лап гнусных завоевателей”. О</a:t>
            </a:r>
            <a:r>
              <a:rPr lang="ru-RU" i="1" dirty="0" smtClean="0"/>
              <a:t> </a:t>
            </a:r>
            <a:r>
              <a:rPr lang="ru-RU" dirty="0" smtClean="0">
                <a:latin typeface="Bookman Old Style" pitchFamily="18" charset="0"/>
              </a:rPr>
              <a:t>ком речь?</a:t>
            </a: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r">
              <a:buNone/>
            </a:pPr>
            <a:r>
              <a:rPr lang="ru-RU" b="1" i="1" dirty="0" smtClean="0">
                <a:latin typeface="Bookman Old Style" pitchFamily="18" charset="0"/>
              </a:rPr>
              <a:t>          Урбан II (римский папа)</a:t>
            </a:r>
            <a:r>
              <a:rPr lang="ru-RU" b="1" dirty="0" smtClean="0">
                <a:latin typeface="Bookman Old Style" pitchFamily="18" charset="0"/>
              </a:rPr>
              <a:t> </a:t>
            </a:r>
            <a:endParaRPr lang="ru-RU" b="1" dirty="0">
              <a:latin typeface="Bookman Old Style" pitchFamily="18" charset="0"/>
            </a:endParaRPr>
          </a:p>
        </p:txBody>
      </p:sp>
      <p:pic>
        <p:nvPicPr>
          <p:cNvPr id="17410" name="Picture 2" descr="Урбан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643050"/>
            <a:ext cx="3857652" cy="4143404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Bookman Old Style" pitchFamily="18" charset="0"/>
              </a:rPr>
              <a:t>Он носил длинную бороду, что было необычно для монгола, был силён, поскольку жизнь в седле его закалила. У него был гипнотический взгляд, глаза его напоминали кошачьи. Иногда он вызывал такой ужас у врагов, что они неожиданно переходили на его сторону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5786454"/>
            <a:ext cx="2553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Чингисхан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6386" name="Picture 2" descr="монг.  Чингис ха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643050"/>
            <a:ext cx="3500462" cy="4000528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Первоначально он был вождем одного из германских племен, а затем королем обширного государства на территории бывшей римской провинции Галлии. Вероломный, коварный и хитрый, для достижения цели он не останавливался ни перед чем.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5786454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latin typeface="Bookman Old Style" pitchFamily="18" charset="0"/>
              </a:rPr>
              <a:t>Хлодвиг</a:t>
            </a:r>
            <a:endParaRPr lang="ru-RU" sz="3200" b="1" dirty="0">
              <a:latin typeface="Bookman Old Style" pitchFamily="18" charset="0"/>
            </a:endParaRPr>
          </a:p>
        </p:txBody>
      </p:sp>
      <p:pic>
        <p:nvPicPr>
          <p:cNvPr id="14338" name="Picture 2" descr="http://upload.wikimedia.org/wikipedia/commons/thumb/8/86/Fran%C3%A7ois-Louis_Dejuinne_%281786-1844%29_-_Clovis_roi_des_Francs_%28465-511%29.jpg/200px-Fran%C3%A7ois-Louis_Dejuinne_%281786-1844%29_-_Clovis_roi_des_Francs_%28465-51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785926"/>
            <a:ext cx="3286148" cy="4214842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757" y="2967335"/>
            <a:ext cx="78484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«Стена понятий»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2143116"/>
          <a:ext cx="7143800" cy="392909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1964545"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1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1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1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1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45"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1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6</a:t>
                      </a:r>
                      <a:endParaRPr lang="ru-RU" sz="1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7</a:t>
                      </a:r>
                      <a:endParaRPr lang="ru-RU" sz="1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8</a:t>
                      </a:r>
                      <a:endParaRPr lang="ru-RU" sz="1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Стрелка вправо 9">
            <a:hlinkClick r:id="rId10" action="ppaction://hlinksldjump"/>
          </p:cNvPr>
          <p:cNvSpPr/>
          <p:nvPr/>
        </p:nvSpPr>
        <p:spPr>
          <a:xfrm>
            <a:off x="7858148" y="6373368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786190"/>
            <a:ext cx="8715436" cy="2857520"/>
          </a:xfrm>
        </p:spPr>
        <p:txBody>
          <a:bodyPr/>
          <a:lstStyle/>
          <a:p>
            <a:pPr marL="342900" indent="-342900">
              <a:buClr>
                <a:schemeClr val="bg2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История «средних веков» - вторая часть мировой </a:t>
            </a:r>
          </a:p>
          <a:p>
            <a:pPr marL="342900" indent="-342900">
              <a:buClr>
                <a:schemeClr val="bg2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истории.</a:t>
            </a:r>
            <a:r>
              <a:rPr lang="en-US" sz="24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Это название появилось в 18 веке. </a:t>
            </a:r>
          </a:p>
          <a:p>
            <a:pPr marL="342900" indent="-342900">
              <a:buClr>
                <a:schemeClr val="bg2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«Средними веками»-этот промежуток времени был назван потому, что он находился между Древним миром, и «Новым временем», так в</a:t>
            </a:r>
            <a:endParaRPr lang="en-US" sz="2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>
              <a:buClr>
                <a:schemeClr val="bg2"/>
              </a:buClr>
            </a:pP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 18 в. историки назвали свою эпоху </a:t>
            </a:r>
          </a:p>
          <a:p>
            <a:endParaRPr lang="ru-RU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14282" y="1071546"/>
          <a:ext cx="8715436" cy="2438400"/>
        </p:xfrm>
        <a:graphic>
          <a:graphicData uri="http://schemas.openxmlformats.org/presentationml/2006/ole">
            <p:oleObj spid="_x0000_s1026" name="Лист" r:id="rId3" imgW="5604840" imgH="1409760" progId="Excel.Shee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57166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Почему Средние века так называются?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1" y="3143248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Bookman Old Style" pitchFamily="18" charset="0"/>
              </a:rPr>
              <a:t>Династия</a:t>
            </a:r>
            <a:endParaRPr lang="ru-RU" sz="7200" b="1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3071810"/>
            <a:ext cx="35557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atin typeface="Bookman Old Style" pitchFamily="18" charset="0"/>
              </a:rPr>
              <a:t>Хартия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071810"/>
            <a:ext cx="50449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latin typeface="Bookman Old Style" pitchFamily="18" charset="0"/>
              </a:rPr>
              <a:t>Десятина</a:t>
            </a:r>
            <a:endParaRPr lang="ru-RU" sz="7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357430"/>
            <a:ext cx="56436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Bookman Old Style" pitchFamily="18" charset="0"/>
              </a:rPr>
              <a:t>Феодальное поместье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61436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Bookman Old Style" pitchFamily="18" charset="0"/>
              </a:rPr>
              <a:t>Повинности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61436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Bookman Old Style" pitchFamily="18" charset="0"/>
              </a:rPr>
              <a:t>Барщина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61436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Bookman Old Style" pitchFamily="18" charset="0"/>
              </a:rPr>
              <a:t>Оброк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10" name="Выгнутая вправо стрелка 9">
            <a:hlinkClick r:id="rId2" action="ppaction://hlinksldjump"/>
          </p:cNvPr>
          <p:cNvSpPr/>
          <p:nvPr/>
        </p:nvSpPr>
        <p:spPr>
          <a:xfrm>
            <a:off x="7715272" y="5286388"/>
            <a:ext cx="1143008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714620"/>
            <a:ext cx="61436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Bookman Old Style" pitchFamily="18" charset="0"/>
              </a:rPr>
              <a:t>Сословия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«Внимание </a:t>
            </a:r>
          </a:p>
          <a:p>
            <a:pPr algn="ctr">
              <a:buNone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на экран»</a:t>
            </a:r>
          </a:p>
          <a:p>
            <a:pPr algn="ctr">
              <a:buNone/>
            </a:pPr>
            <a:r>
              <a:rPr lang="ru-RU" sz="3600" dirty="0" smtClean="0"/>
              <a:t> </a:t>
            </a: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8" name="Содержимое 7" descr="WikiEncontro Notre Dame de Pari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556141" cy="4525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4286248" y="2565072"/>
            <a:ext cx="42862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Что это за храм?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 какому художественному стилю относится это сооружение?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Игра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84994" name="Picture 2" descr="http://im3-tub-ru.yandex.net/i?id=74877310-35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429132"/>
            <a:ext cx="2000264" cy="208359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3575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«Путешествие </a:t>
            </a:r>
          </a:p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Средневековье»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84996" name="Picture 4" descr="http://im6-tub-ru.yandex.net/i?id=70466050-02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643049"/>
            <a:ext cx="1504953" cy="199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4286248" y="2565072"/>
            <a:ext cx="42862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Что это за храм?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 какому художественному стилю относится это сооружение?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pic>
        <p:nvPicPr>
          <p:cNvPr id="7" name="Рисунок 6" descr="Вид на Софийский собо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3714776" cy="40005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4286248" y="1784186"/>
            <a:ext cx="4286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Памятник, который вы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видите принадлежит 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историческому деятелю,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сказавшему следующее: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«Англичане будут 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изгнаны из Франции,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кроме тех, которые 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найдут здесь гибель!» 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Чей это памятник?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8" name="Рисунок 7" descr="жанна дар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3357586" cy="44291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5715008" y="2033123"/>
            <a:ext cx="31432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На картине изображено событие,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вошедшее в историю под названием «Черная смерть». Что это за событие?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7" name="Рисунок 6" descr="ЧУ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5286412" cy="392909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785786" y="1971569"/>
            <a:ext cx="80724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atin typeface="Bookman Old Style" pitchFamily="18" charset="0"/>
              </a:rPr>
              <a:t>Купцы везли товар на ярмарку. Вдруг сломалось колесо фуры, содержимое выпало на землю. Купцы развели руками и воскликнули: “____________”</a:t>
            </a:r>
          </a:p>
          <a:p>
            <a:pPr algn="ctr"/>
            <a:endParaRPr lang="ru-RU" sz="3200" b="1" dirty="0" smtClean="0">
              <a:latin typeface="Bookman Old Style" pitchFamily="18" charset="0"/>
            </a:endParaRPr>
          </a:p>
          <a:p>
            <a:pPr algn="ctr"/>
            <a:r>
              <a:rPr lang="ru-RU" sz="3200" b="1" dirty="0" smtClean="0">
                <a:latin typeface="Bookman Old Style" pitchFamily="18" charset="0"/>
              </a:rPr>
              <a:t>(“Что с возу упало, то пропало”).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85720" y="2124969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Горожане высоко ценили время: ведь от него зависело накопление богатств, успех задуманных дел. Недаром на башнях ратуш появились часы, напоминавшие, что время – ценность и его надо беречь. Тогда говорили: “___________”</a:t>
            </a:r>
          </a:p>
          <a:p>
            <a:pPr algn="ctr"/>
            <a:endParaRPr lang="ru-RU" sz="2800" b="1" dirty="0" smtClean="0"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latin typeface="Bookman Old Style" pitchFamily="18" charset="0"/>
              </a:rPr>
              <a:t>( “Время – деньги”).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48"/>
            <a:ext cx="8229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928802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Bookman Old Style" pitchFamily="18" charset="0"/>
              </a:rPr>
              <a:t> </a:t>
            </a:r>
            <a:endParaRPr lang="ru-RU" sz="4000" dirty="0">
              <a:latin typeface="Bookman Old Style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85720" y="1645441"/>
            <a:ext cx="85725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В мае 1358 г. на северо-востоке Франции вспыхнуло крестьянское восстание, известное в истории под названием “</a:t>
            </a:r>
            <a:r>
              <a:rPr lang="ru-RU" sz="2400" b="1" dirty="0" smtClean="0">
                <a:latin typeface="Bookman Old Style" pitchFamily="18" charset="0"/>
              </a:rPr>
              <a:t>Восстание красных повязок</a:t>
            </a:r>
            <a:r>
              <a:rPr lang="ru-RU" sz="2400" dirty="0" smtClean="0">
                <a:latin typeface="Bookman Old Style" pitchFamily="18" charset="0"/>
              </a:rPr>
              <a:t>”. Восстание было стихийным. Предводителями восстания были крестьяне и </a:t>
            </a:r>
            <a:r>
              <a:rPr lang="ru-RU" sz="2400" b="1" dirty="0" smtClean="0">
                <a:latin typeface="Bookman Old Style" pitchFamily="18" charset="0"/>
              </a:rPr>
              <a:t>городские ремесленники – Хуан </a:t>
            </a:r>
            <a:r>
              <a:rPr lang="ru-RU" sz="2400" b="1" dirty="0" err="1" smtClean="0">
                <a:latin typeface="Bookman Old Style" pitchFamily="18" charset="0"/>
              </a:rPr>
              <a:t>Чао</a:t>
            </a:r>
            <a:r>
              <a:rPr lang="ru-RU" sz="2400" b="1" dirty="0" smtClean="0">
                <a:latin typeface="Bookman Old Style" pitchFamily="18" charset="0"/>
              </a:rPr>
              <a:t>, Ян Гус и </a:t>
            </a:r>
            <a:r>
              <a:rPr lang="ru-RU" sz="2400" b="1" dirty="0" err="1" smtClean="0">
                <a:latin typeface="Bookman Old Style" pitchFamily="18" charset="0"/>
              </a:rPr>
              <a:t>Уот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 err="1" smtClean="0">
                <a:latin typeface="Bookman Old Style" pitchFamily="18" charset="0"/>
              </a:rPr>
              <a:t>Тайлер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Восстанием была охвачена обширная область с десятками городов </a:t>
            </a:r>
            <a:r>
              <a:rPr lang="ru-RU" sz="2400" b="1" dirty="0" smtClean="0">
                <a:latin typeface="Bookman Old Style" pitchFamily="18" charset="0"/>
              </a:rPr>
              <a:t>Испании</a:t>
            </a:r>
            <a:r>
              <a:rPr lang="ru-RU" sz="2400" dirty="0" smtClean="0">
                <a:latin typeface="Bookman Old Style" pitchFamily="18" charset="0"/>
              </a:rPr>
              <a:t>. Феодалы пустились в бегство. Перед решительной битвой </a:t>
            </a:r>
            <a:r>
              <a:rPr lang="ru-RU" sz="2400" dirty="0" err="1" smtClean="0">
                <a:latin typeface="Bookman Old Style" pitchFamily="18" charset="0"/>
              </a:rPr>
              <a:t>Гильом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Каль</a:t>
            </a:r>
            <a:r>
              <a:rPr lang="ru-RU" sz="2400" dirty="0" smtClean="0">
                <a:latin typeface="Bookman Old Style" pitchFamily="18" charset="0"/>
              </a:rPr>
              <a:t> расположил свои отряды на холме и окружил лагерь повозками. Феодалы заключили с “</a:t>
            </a:r>
            <a:r>
              <a:rPr lang="ru-RU" sz="2400" b="1" dirty="0" smtClean="0">
                <a:latin typeface="Bookman Old Style" pitchFamily="18" charset="0"/>
              </a:rPr>
              <a:t>таборитами</a:t>
            </a:r>
            <a:r>
              <a:rPr lang="ru-RU" sz="2400" dirty="0" smtClean="0">
                <a:latin typeface="Bookman Old Style" pitchFamily="18" charset="0"/>
              </a:rPr>
              <a:t>” перемирие. </a:t>
            </a:r>
            <a:r>
              <a:rPr lang="ru-RU" sz="2400" dirty="0" err="1" smtClean="0">
                <a:latin typeface="Bookman Old Style" pitchFamily="18" charset="0"/>
              </a:rPr>
              <a:t>Каль</a:t>
            </a:r>
            <a:r>
              <a:rPr lang="ru-RU" sz="2400" dirty="0" smtClean="0">
                <a:latin typeface="Bookman Old Style" pitchFamily="18" charset="0"/>
              </a:rPr>
              <a:t> был взят в плен. Восстание потерпело поражение.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Игра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3575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«Путешествие </a:t>
            </a:r>
          </a:p>
          <a:p>
            <a:pPr>
              <a:spcBef>
                <a:spcPts val="0"/>
              </a:spcBef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 Средневековье»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Игра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0039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Спасибо </a:t>
            </a:r>
          </a:p>
          <a:p>
            <a:pPr>
              <a:spcBef>
                <a:spcPts val="0"/>
              </a:spcBef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за внимание!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14290"/>
            <a:ext cx="2214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тур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2353" y="2967335"/>
            <a:ext cx="58592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«Разминка»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14290"/>
            <a:ext cx="2214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тур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006750"/>
            <a:ext cx="89297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католической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церкви.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Родина арабов.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Явление, когда государство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делится на части.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Грамота о прощении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грехов.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Состязание рыцарей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силе и ловкости.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52287" y="1902797"/>
            <a:ext cx="409171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Папа Римский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Аравийский полуостров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/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Раздробленность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lvl="0"/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Индульгенция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</a:p>
          <a:p>
            <a:pPr lvl="0"/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Турнир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/>
            <a:endParaRPr lang="ru-RU" sz="2800" dirty="0" smtClean="0">
              <a:latin typeface="Arial" pitchFamily="34" charset="0"/>
            </a:endParaRPr>
          </a:p>
          <a:p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0292" y="2967335"/>
            <a:ext cx="76434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«Башня событий»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1. Когда происходило Великое переселение народов?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А) </a:t>
            </a:r>
            <a:r>
              <a:rPr lang="en-US" dirty="0" smtClean="0">
                <a:latin typeface="Bookman Old Style" pitchFamily="18" charset="0"/>
              </a:rPr>
              <a:t>IV</a:t>
            </a:r>
            <a:r>
              <a:rPr lang="ru-RU" dirty="0" smtClean="0">
                <a:latin typeface="Bookman Old Style" pitchFamily="18" charset="0"/>
              </a:rPr>
              <a:t>-</a:t>
            </a:r>
            <a:r>
              <a:rPr lang="en-US" dirty="0" smtClean="0">
                <a:latin typeface="Bookman Old Style" pitchFamily="18" charset="0"/>
              </a:rPr>
              <a:t>VII </a:t>
            </a:r>
            <a:r>
              <a:rPr lang="ru-RU" dirty="0" smtClean="0">
                <a:latin typeface="Bookman Old Style" pitchFamily="18" charset="0"/>
              </a:rPr>
              <a:t>вв.	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Б) </a:t>
            </a:r>
            <a:r>
              <a:rPr lang="en-US" dirty="0" smtClean="0">
                <a:latin typeface="Bookman Old Style" pitchFamily="18" charset="0"/>
              </a:rPr>
              <a:t>III</a:t>
            </a:r>
            <a:r>
              <a:rPr lang="ru-RU" dirty="0" smtClean="0">
                <a:latin typeface="Bookman Old Style" pitchFamily="18" charset="0"/>
              </a:rPr>
              <a:t>-</a:t>
            </a:r>
            <a:r>
              <a:rPr lang="en-US" dirty="0" smtClean="0">
                <a:latin typeface="Bookman Old Style" pitchFamily="18" charset="0"/>
              </a:rPr>
              <a:t>IV </a:t>
            </a:r>
            <a:r>
              <a:rPr lang="ru-RU" dirty="0" smtClean="0">
                <a:latin typeface="Bookman Old Style" pitchFamily="18" charset="0"/>
              </a:rPr>
              <a:t>вв.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В) </a:t>
            </a:r>
            <a:r>
              <a:rPr lang="en-US" dirty="0" smtClean="0">
                <a:latin typeface="Bookman Old Style" pitchFamily="18" charset="0"/>
              </a:rPr>
              <a:t>I</a:t>
            </a:r>
            <a:r>
              <a:rPr lang="ru-RU" dirty="0" smtClean="0">
                <a:latin typeface="Bookman Old Style" pitchFamily="18" charset="0"/>
              </a:rPr>
              <a:t>-</a:t>
            </a:r>
            <a:r>
              <a:rPr lang="en-US" dirty="0" smtClean="0">
                <a:latin typeface="Bookman Old Style" pitchFamily="18" charset="0"/>
              </a:rPr>
              <a:t>II </a:t>
            </a:r>
            <a:r>
              <a:rPr lang="ru-RU" dirty="0" smtClean="0">
                <a:latin typeface="Bookman Old Style" pitchFamily="18" charset="0"/>
              </a:rPr>
              <a:t>вв.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2. В каком году Карл Великий был провозглашен императором?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А) в 800 году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Б) в 500 году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В) </a:t>
            </a:r>
            <a:r>
              <a:rPr lang="ru-RU" dirty="0" err="1" smtClean="0">
                <a:latin typeface="Bookman Old Style" pitchFamily="18" charset="0"/>
              </a:rPr>
              <a:t>в</a:t>
            </a:r>
            <a:r>
              <a:rPr lang="ru-RU" dirty="0" smtClean="0">
                <a:latin typeface="Bookman Old Style" pitchFamily="18" charset="0"/>
              </a:rPr>
              <a:t> 395 году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0"/>
            <a:ext cx="4500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3. Когда проходила Столетняя война?</a:t>
            </a: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А) 1337 – 1453 г.   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        Б) в 1300 -1400 г.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	В) 1360-1459 г.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189</TotalTime>
  <Words>740</Words>
  <Application>Microsoft Office PowerPoint</Application>
  <PresentationFormat>Экран (4:3)</PresentationFormat>
  <Paragraphs>173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Тема1</vt:lpstr>
      <vt:lpstr>1_Тема Office</vt:lpstr>
      <vt:lpstr>3_Тема Office</vt:lpstr>
      <vt:lpstr>4_Тема Office</vt:lpstr>
      <vt:lpstr>Лист</vt:lpstr>
      <vt:lpstr>Слайд 1</vt:lpstr>
      <vt:lpstr>Слайд 2</vt:lpstr>
      <vt:lpstr>Игра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III тур</vt:lpstr>
      <vt:lpstr>III тур</vt:lpstr>
      <vt:lpstr>III тур</vt:lpstr>
      <vt:lpstr>III тур</vt:lpstr>
      <vt:lpstr>IV тур</vt:lpstr>
      <vt:lpstr>IV тур</vt:lpstr>
      <vt:lpstr>IV тур</vt:lpstr>
      <vt:lpstr>IV тур</vt:lpstr>
      <vt:lpstr>IV тур</vt:lpstr>
      <vt:lpstr>IV тур</vt:lpstr>
      <vt:lpstr>IV тур</vt:lpstr>
      <vt:lpstr>IV тур</vt:lpstr>
      <vt:lpstr>IV тур</vt:lpstr>
      <vt:lpstr>IV тур</vt:lpstr>
      <vt:lpstr>V тур</vt:lpstr>
      <vt:lpstr>V тур</vt:lpstr>
      <vt:lpstr>V тур</vt:lpstr>
      <vt:lpstr>V тур</vt:lpstr>
      <vt:lpstr>V тур</vt:lpstr>
      <vt:lpstr>V тур</vt:lpstr>
      <vt:lpstr>V тур</vt:lpstr>
      <vt:lpstr>V тур</vt:lpstr>
      <vt:lpstr>Игра</vt:lpstr>
      <vt:lpstr>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</dc:title>
  <cp:lastModifiedBy>Admin</cp:lastModifiedBy>
  <cp:revision>25</cp:revision>
  <dcterms:modified xsi:type="dcterms:W3CDTF">2012-01-26T04:17:15Z</dcterms:modified>
</cp:coreProperties>
</file>