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60" r:id="rId2"/>
    <p:sldId id="259" r:id="rId3"/>
    <p:sldId id="264" r:id="rId4"/>
    <p:sldId id="265" r:id="rId5"/>
    <p:sldId id="267" r:id="rId6"/>
    <p:sldId id="268" r:id="rId7"/>
    <p:sldId id="290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9FF"/>
    <a:srgbClr val="FF6699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6" autoAdjust="0"/>
  </p:normalViewPr>
  <p:slideViewPr>
    <p:cSldViewPr>
      <p:cViewPr varScale="1">
        <p:scale>
          <a:sx n="68" d="100"/>
          <a:sy n="68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5B1BE-AC14-4540-A356-5DDAF558D6E8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82917-5971-4F2A-8E56-3D264479E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82917-5971-4F2A-8E56-3D264479E3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AD6A07-28B3-49DA-BAEA-BF67CC2ADBE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E96D58-D0CF-407C-AEC2-F071149739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23928" y="1258278"/>
            <a:ext cx="8301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60648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детский </a:t>
            </a:r>
            <a:r>
              <a:rPr lang="ru-RU" dirty="0" smtClean="0"/>
              <a:t> сад № 28 «Людмила</a:t>
            </a:r>
            <a:r>
              <a:rPr lang="ru-RU" dirty="0"/>
              <a:t>» комбинированного </a:t>
            </a:r>
            <a:r>
              <a:rPr lang="ru-RU" dirty="0" smtClean="0"/>
              <a:t>вида</a:t>
            </a:r>
          </a:p>
          <a:p>
            <a:pPr algn="ctr"/>
            <a:r>
              <a:rPr lang="ru-RU" dirty="0" smtClean="0"/>
              <a:t>г.Королёв</a:t>
            </a:r>
          </a:p>
          <a:p>
            <a:pPr algn="ctr"/>
            <a:r>
              <a:rPr lang="ru-RU" dirty="0" smtClean="0"/>
              <a:t>2014г.</a:t>
            </a:r>
          </a:p>
          <a:p>
            <a:pPr algn="ctr"/>
            <a:endParaRPr lang="ru-RU" dirty="0"/>
          </a:p>
          <a:p>
            <a:pPr algn="ctr"/>
            <a:endParaRPr lang="ru-RU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340768"/>
            <a:ext cx="676514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Организованная</a:t>
            </a:r>
            <a:endParaRPr lang="ru-RU" sz="3200" dirty="0"/>
          </a:p>
          <a:p>
            <a:pPr algn="ctr"/>
            <a:r>
              <a:rPr lang="ru-RU" sz="3200" b="1" dirty="0"/>
              <a:t>образовательная деятельность.</a:t>
            </a:r>
            <a:endParaRPr lang="ru-RU" sz="3200" dirty="0"/>
          </a:p>
          <a:p>
            <a:pPr algn="ctr"/>
            <a:r>
              <a:rPr lang="ru-RU" sz="3200" b="1" dirty="0"/>
              <a:t>Область «Познание»</a:t>
            </a:r>
            <a:endParaRPr lang="ru-RU" sz="3200" dirty="0"/>
          </a:p>
          <a:p>
            <a:pPr algn="ctr"/>
            <a:r>
              <a:rPr lang="ru-RU" sz="3200" dirty="0"/>
              <a:t>(ознакомление с окружающим миром)</a:t>
            </a:r>
          </a:p>
          <a:p>
            <a:pPr algn="ctr"/>
            <a:r>
              <a:rPr lang="ru-RU" sz="3200" b="1" dirty="0"/>
              <a:t>тема: «Полезные ископаемые»</a:t>
            </a:r>
            <a:endParaRPr lang="ru-RU" sz="3200" dirty="0"/>
          </a:p>
          <a:p>
            <a:pPr algn="ctr"/>
            <a:r>
              <a:rPr lang="ru-RU" sz="3200" i="1" dirty="0"/>
              <a:t>(для детей подготовительной к школе группы)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6093296"/>
            <a:ext cx="389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 воспитатель: </a:t>
            </a:r>
            <a:r>
              <a:rPr lang="ru-RU" dirty="0" err="1" smtClean="0"/>
              <a:t>Бевз</a:t>
            </a:r>
            <a:r>
              <a:rPr lang="ru-RU" dirty="0" smtClean="0"/>
              <a:t> М.А.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35292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1.Очень </a:t>
            </a:r>
            <a:r>
              <a:rPr lang="ru-RU" sz="5400" b="1" i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прочен и упруг,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Строителям надежный друг.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Дома, ступени, постаменты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Красивы станут и заметны.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stroi-mramor.ru/uploads/posts/2011-12/1325000254_f6e43135f484c5d056dc38cc49a0c49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8424936" cy="5882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84168" y="544522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odchiangUPC" pitchFamily="18" charset="-34"/>
              </a:rPr>
              <a:t>ГРАНИТ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odchiangUPC" pitchFamily="18" charset="-34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2"/>
            <a:ext cx="381642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Раз </a:t>
            </a:r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огромнейший насос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Ухватил меня за нос.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Посадил меня в трубу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трубе теперь бегу.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Прибегу я на завод -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 меня нагреют.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32656"/>
            <a:ext cx="4536504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</a:t>
            </a:r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такие вот продукты: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конфеты и не фрукты.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Керосин, бензин, мазут...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меня произведут.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 меня не побежит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 автобус, ни такси,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поднимается ракета.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Отгадайте, что же это?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ts2.mm.bing.net/th?id=HN.608006823320161696&amp;pid=1.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8200539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84168" y="544522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odchiangUPC" pitchFamily="18" charset="-34"/>
              </a:rPr>
              <a:t>НЕФТЬ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069" y="889843"/>
            <a:ext cx="848386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3.Он несет в дома тепло, 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4400" b="1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От него кругом светло, 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4400" b="1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Помогает плавить стали, 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4400" b="1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Делать краски и эмали. 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4400" b="1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Он черный, блестящий, 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4400" b="1" i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Помощник настоящий.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rostopka.ru/img/hom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8369640" cy="60476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5536" y="566124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odchiangUPC" pitchFamily="18" charset="-34"/>
              </a:rPr>
              <a:t>УГОЛЬ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3863" y="1844328"/>
            <a:ext cx="228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prstClr val="white"/>
                </a:solidFill>
                <a:latin typeface="Times New Roman" pitchFamily="18" charset="0"/>
                <a:ea typeface="Andale Sans UI" charset="-52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76672"/>
            <a:ext cx="6768753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500" b="1" i="0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Andale Sans UI" charset="-52"/>
                <a:cs typeface="Times New Roman" pitchFamily="18" charset="0"/>
              </a:rPr>
              <a:t>4. </a:t>
            </a:r>
            <a:r>
              <a:rPr kumimoji="0" lang="ru-RU" sz="4500" b="1" i="1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Andale Sans UI" charset="-52"/>
                <a:cs typeface="Times New Roman" pitchFamily="18" charset="0"/>
              </a:rPr>
              <a:t>Если встретишь на дороге, </a:t>
            </a:r>
            <a:endParaRPr kumimoji="0" lang="ru-RU" sz="4500" b="1" i="0" u="none" strike="noStrike" cap="none" spc="0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500" b="1" i="1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Andale Sans UI" charset="-52"/>
                <a:cs typeface="Times New Roman" pitchFamily="18" charset="0"/>
              </a:rPr>
              <a:t>    То увязнут сильно ноги.</a:t>
            </a:r>
            <a:endParaRPr kumimoji="0" lang="ru-RU" sz="4500" b="1" i="0" u="none" strike="noStrike" cap="none" spc="0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500" b="1" i="1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Andale Sans UI" charset="-52"/>
                <a:cs typeface="Times New Roman" pitchFamily="18" charset="0"/>
              </a:rPr>
              <a:t>    А чтобы сделать миску или вазу, </a:t>
            </a:r>
            <a:endParaRPr kumimoji="0" lang="ru-RU" sz="4500" b="1" i="0" u="none" strike="noStrike" cap="none" spc="0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500" b="1" i="1" u="none" strike="noStrike" cap="none" spc="0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Andale Sans UI" charset="-52"/>
                <a:cs typeface="Times New Roman" pitchFamily="18" charset="0"/>
              </a:rPr>
              <a:t>    Она понадобится сразу.</a:t>
            </a:r>
            <a:endParaRPr lang="ru-RU" sz="4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yasniy-den.ru/wp-content/uploads/2008/11/glina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60648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566124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odchiangUPC" pitchFamily="18" charset="-34"/>
              </a:rPr>
              <a:t>ГЛИНА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longage.ru/Files/12741996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20688"/>
            <a:ext cx="4248472" cy="2736304"/>
          </a:xfrm>
          <a:prstGeom prst="snip2DiagRect">
            <a:avLst>
              <a:gd name="adj1" fmla="val 0"/>
              <a:gd name="adj2" fmla="val 3321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http://ewomans.com/wp-content/uploads/2011/05/maski_dlya_lica_iz_lechebnoy_glin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620688"/>
            <a:ext cx="3816423" cy="2736304"/>
          </a:xfrm>
          <a:prstGeom prst="snip2DiagRect">
            <a:avLst>
              <a:gd name="adj1" fmla="val 0"/>
              <a:gd name="adj2" fmla="val 29715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2" name="Picture 6" descr="http://stroiteliurala.ru/uploads/1308820307_kirpich-keramichesk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3068960"/>
            <a:ext cx="4248471" cy="3240360"/>
          </a:xfrm>
          <a:prstGeom prst="snip2DiagRect">
            <a:avLst>
              <a:gd name="adj1" fmla="val 0"/>
              <a:gd name="adj2" fmla="val 3682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4" name="Picture 8" descr="http://marvel-toys.ru/wp-content/uploads/2012/09/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236979"/>
            <a:ext cx="3816424" cy="3216357"/>
          </a:xfrm>
          <a:prstGeom prst="snip2DiagRect">
            <a:avLst>
              <a:gd name="adj1" fmla="val 0"/>
              <a:gd name="adj2" fmla="val 2262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700808"/>
            <a:ext cx="83970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</a:t>
            </a:r>
            <a:r>
              <a:rPr lang="ru-RU" sz="5400" b="0" i="1" cap="none" spc="0" dirty="0">
                <a:ln w="18415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 на болоте растения, </a:t>
            </a:r>
            <a:endParaRPr lang="ru-RU" sz="5400" b="0" cap="none" spc="0" dirty="0">
              <a:ln w="18415" cmpd="sng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i="1" cap="none" spc="0" dirty="0">
                <a:ln w="18415" cmpd="sng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Стали топливом и удобрением</a:t>
            </a:r>
            <a:endParaRPr lang="ru-RU" sz="5400" b="0" cap="none" spc="0" dirty="0">
              <a:ln w="18415" cmpd="sng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964488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Полезные   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ископаемые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e272f444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80728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veltorf.com/images/news/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566124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odchiangUPC" pitchFamily="18" charset="-34"/>
              </a:rPr>
              <a:t>ТОРФ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4"/>
            <a:ext cx="813690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>
                <a:ln w="1143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6. </a:t>
            </a:r>
            <a:r>
              <a:rPr lang="ru-RU" sz="5400" b="1" i="1" cap="none" spc="150" dirty="0">
                <a:ln w="1143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Покрывают им дороги, </a:t>
            </a:r>
            <a:endParaRPr lang="ru-RU" sz="5400" b="1" cap="none" spc="150" dirty="0">
              <a:ln w="11430">
                <a:solidFill>
                  <a:srgbClr val="FF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150" dirty="0">
                <a:ln w="1143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Улицы в селениях. </a:t>
            </a:r>
            <a:endParaRPr lang="ru-RU" sz="5400" b="1" cap="none" spc="150" dirty="0">
              <a:ln w="11430">
                <a:solidFill>
                  <a:srgbClr val="FF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150" dirty="0">
                <a:ln w="1143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А еще он есть в цементе. </a:t>
            </a:r>
            <a:endParaRPr lang="ru-RU" sz="5400" b="1" cap="none" spc="150" dirty="0">
              <a:ln w="11430">
                <a:solidFill>
                  <a:srgbClr val="FF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b="1" i="1" cap="none" spc="150" dirty="0">
                <a:ln w="11430">
                  <a:solidFill>
                    <a:srgbClr val="FF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Сам он - удобрение.</a:t>
            </a:r>
            <a:endParaRPr lang="ru-RU" sz="5400" b="1" cap="none" spc="150" dirty="0">
              <a:ln w="11430">
                <a:solidFill>
                  <a:srgbClr val="FF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amni.ws/wp-content/uploads/2011/06/11-izvestnya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280920" cy="6003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716016" y="537321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odchiangUPC" pitchFamily="18" charset="-34"/>
              </a:rPr>
              <a:t>ИЗВЕСТНЯК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orelnaturalstone.ru/images/izdel/iz_bel_zhelt_ska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4355976" cy="6408712"/>
          </a:xfrm>
          <a:prstGeom prst="rect">
            <a:avLst/>
          </a:prstGeom>
          <a:noFill/>
        </p:spPr>
      </p:pic>
      <p:pic>
        <p:nvPicPr>
          <p:cNvPr id="39940" name="Picture 4" descr="http://www.wallon.ru/_ph/53/179791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88640"/>
            <a:ext cx="4248472" cy="64087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80526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odchiangUPC" pitchFamily="18" charset="-34"/>
              </a:rPr>
              <a:t>ИЗВЕСТНЯК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777686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sz="4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кухне у мамы помощник 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отличный</a:t>
            </a:r>
            <a:r>
              <a:rPr lang="ru-RU" sz="4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4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синим цветком расцветает от спички</a:t>
            </a:r>
            <a:r>
              <a:rPr lang="ru-RU" sz="4800" i="1" dirty="0">
                <a:solidFill>
                  <a:srgbClr val="00B0F0"/>
                </a:solidFill>
              </a:rPr>
              <a:t>.</a:t>
            </a:r>
            <a:endParaRPr lang="ru-RU" sz="4800" dirty="0">
              <a:solidFill>
                <a:srgbClr val="00B0F0"/>
              </a:solidFill>
            </a:endParaRPr>
          </a:p>
          <a:p>
            <a:pPr algn="ctr"/>
            <a:endParaRPr lang="ru-RU" sz="4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nez-ras.ru/files/project_1792/article/1362726454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328679" cy="612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324544" y="580526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odchiangUPC" pitchFamily="18" charset="-34"/>
              </a:rPr>
              <a:t>ГАЗ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7632848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зря она варилась в доменной печи.  На славу получились ножницы, ключи...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onatem.ru/wp-content/uploads/img/tehnologiya_metallov_html_m19d8956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415935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4869160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odchiangUPC" pitchFamily="18" charset="-34"/>
              </a:rPr>
              <a:t>ЖЕЛЕЗНАЯ РУДА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kartcent.ru/wp-content/uploads/2012/02/Iron-Dagg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4002796" cy="2617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0" name="Picture 4" descr="http://www.klass39.ru/wp-content/uploads/2012/01/instrumentalnayz-st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04664"/>
            <a:ext cx="4320480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2" name="Picture 6" descr="http://ts2.mm.bing.net/th?id=HN.607991185338991201&amp;w=250&amp;h=152&amp;c=7&amp;rs=1&amp;pe=1&amp;mo=10_30&amp;pid=1.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852936"/>
            <a:ext cx="4022367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4" name="Picture 8" descr="http://goif.ru/uploads/posts/1244974271_c077ce0763fc5610c730b880288367ea_5759128w7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2852936"/>
            <a:ext cx="4320480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ЖЕЛЕЗНОЙ РУДЫ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851920" y="2780928"/>
            <a:ext cx="208823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4077072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получают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627784" y="6237312"/>
            <a:ext cx="864096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51720" y="61653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Опыты с магнитом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3" cy="71711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Цели и задачи: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1.Обобщить знания о полезных ископаемых;</a:t>
            </a:r>
          </a:p>
          <a:p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2.Дать представление о свойствах магнитов;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3.Развивать стремление к поисково-познавательной деятельности , мыслительную  активность ,умение наблюдать , анализировать , делать выводы;</a:t>
            </a:r>
          </a:p>
          <a:p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4.Воспитывать умение работать в коллективе.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1056" y="332657"/>
            <a:ext cx="803941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оборудование</a:t>
            </a:r>
            <a:r>
              <a:rPr lang="ru-RU" sz="4400" b="1" dirty="0" smtClean="0">
                <a:solidFill>
                  <a:srgbClr val="FF6699"/>
                </a:solidFill>
              </a:rPr>
              <a:t>:</a:t>
            </a:r>
          </a:p>
          <a:p>
            <a:pPr algn="ctr"/>
            <a:endParaRPr lang="ru-RU" sz="4400" dirty="0"/>
          </a:p>
          <a:p>
            <a:pPr algn="ctr"/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5689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Посылка, </a:t>
            </a:r>
            <a:endParaRPr lang="ru-RU" sz="23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solidFill>
                  <a:srgbClr val="FFFF00"/>
                </a:solidFill>
              </a:rPr>
              <a:t>Образцы </a:t>
            </a:r>
            <a:r>
              <a:rPr lang="ru-RU" sz="2300" dirty="0">
                <a:solidFill>
                  <a:srgbClr val="FFFF00"/>
                </a:solidFill>
              </a:rPr>
              <a:t>полезных ископаемых, </a:t>
            </a:r>
            <a:endParaRPr lang="ru-RU" sz="23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Емкость </a:t>
            </a:r>
            <a:r>
              <a:rPr lang="ru-RU" sz="2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с водой, </a:t>
            </a:r>
            <a:endParaRPr lang="ru-RU" sz="23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solidFill>
                  <a:srgbClr val="FFFF00"/>
                </a:solidFill>
              </a:rPr>
              <a:t>5 </a:t>
            </a:r>
            <a:r>
              <a:rPr lang="ru-RU" sz="2300" dirty="0">
                <a:solidFill>
                  <a:srgbClr val="FFFF00"/>
                </a:solidFill>
              </a:rPr>
              <a:t>рыбок из цветной клеенки с глазиком-кнопкой, загнутой с обратной стороны, магниты, </a:t>
            </a:r>
            <a:endParaRPr lang="ru-RU" sz="23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Лист </a:t>
            </a:r>
            <a:r>
              <a:rPr lang="ru-RU" sz="2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картона формата А3 </a:t>
            </a:r>
            <a:r>
              <a:rPr lang="ru-RU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 нарисованной </a:t>
            </a:r>
            <a:r>
              <a:rPr lang="ru-RU" sz="2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трассой гонок (две дорожки), установленный на четырех кубиках (можно прикрепить кнопками), </a:t>
            </a:r>
            <a:endParaRPr lang="ru-RU" sz="23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solidFill>
                  <a:srgbClr val="FFFF00"/>
                </a:solidFill>
              </a:rPr>
              <a:t>Заготовки </a:t>
            </a:r>
            <a:r>
              <a:rPr lang="ru-RU" sz="2300" dirty="0">
                <a:solidFill>
                  <a:srgbClr val="FFFF00"/>
                </a:solidFill>
              </a:rPr>
              <a:t>для машинок (дно, крыша), металлические пластинки для каждой машинки (можно от мебельного замка), </a:t>
            </a:r>
            <a:endParaRPr lang="ru-RU" sz="23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Кусочек </a:t>
            </a:r>
            <a:r>
              <a:rPr lang="ru-RU" sz="2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пенопласта, </a:t>
            </a:r>
            <a:endParaRPr lang="ru-RU" sz="23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solidFill>
                  <a:srgbClr val="FFFF00"/>
                </a:solidFill>
              </a:rPr>
              <a:t>Портновская </a:t>
            </a:r>
            <a:r>
              <a:rPr lang="ru-RU" sz="2300" dirty="0">
                <a:solidFill>
                  <a:srgbClr val="FFFF00"/>
                </a:solidFill>
              </a:rPr>
              <a:t>игла, </a:t>
            </a:r>
            <a:endParaRPr lang="ru-RU" sz="23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Цветная </a:t>
            </a:r>
            <a:r>
              <a:rPr lang="ru-RU" sz="23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бумага</a:t>
            </a:r>
            <a:r>
              <a:rPr lang="ru-RU" sz="2300" dirty="0"/>
              <a:t>, </a:t>
            </a:r>
            <a:endParaRPr lang="ru-RU" sz="2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300" dirty="0" smtClean="0">
                <a:solidFill>
                  <a:srgbClr val="FFFF00"/>
                </a:solidFill>
              </a:rPr>
              <a:t>Презентация </a:t>
            </a:r>
            <a:r>
              <a:rPr lang="ru-RU" sz="2300" dirty="0">
                <a:solidFill>
                  <a:srgbClr val="FFFF00"/>
                </a:solidFill>
              </a:rPr>
              <a:t>«Полезные ископаемые»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4392488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«Здравствуйте, дорогие ребята! Пишет вам Крот из сказки «</a:t>
            </a:r>
            <a:r>
              <a:rPr lang="ru-RU" sz="2200" dirty="0" err="1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Дюймовочка</a:t>
            </a:r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На днях я </a:t>
            </a:r>
            <a:r>
              <a:rPr lang="ru-RU" sz="2200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под-считывал</a:t>
            </a:r>
            <a:r>
              <a:rPr lang="ru-RU" sz="2200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 несметные </a:t>
            </a:r>
            <a:r>
              <a:rPr lang="ru-RU" sz="2200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бо-гатства</a:t>
            </a:r>
            <a:r>
              <a:rPr lang="ru-RU" sz="2200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наткнулся на коробку, которая мне досталась от </a:t>
            </a:r>
            <a:r>
              <a:rPr lang="ru-RU" sz="2200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праде-душки</a:t>
            </a:r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Там внутри какие-то </a:t>
            </a:r>
            <a:r>
              <a:rPr lang="ru-RU" sz="2200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ка-мушки</a:t>
            </a:r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 уже хотел было </a:t>
            </a:r>
            <a:r>
              <a:rPr lang="ru-RU" sz="2200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выб-росить</a:t>
            </a:r>
            <a:r>
              <a:rPr lang="ru-RU" sz="2200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их, но </a:t>
            </a:r>
            <a:r>
              <a:rPr lang="ru-RU" sz="2200" dirty="0" err="1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Дюймовочка</a:t>
            </a:r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мне посоветовала этого не делать, а сначала разобраться что это. Она посоветовала обратиться к вам за помощью, так как вы уже скоро идете в школу и наверняка многое знаете. Помогите, </a:t>
            </a:r>
            <a:r>
              <a:rPr lang="ru-RU" sz="2200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пожа-луйста</a:t>
            </a:r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just"/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</a:t>
            </a:r>
            <a:r>
              <a:rPr lang="ru-RU" sz="2200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 </a:t>
            </a:r>
            <a:r>
              <a:rPr lang="ru-RU" sz="2200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уважением, Крот»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User\Desktop\1241575184_124155036684_06_mult_13625.jpg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4932041" y="476672"/>
            <a:ext cx="3780420" cy="5400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aukaplus.com/files/catalog/img/big_408_12608717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031" y="332656"/>
            <a:ext cx="8427433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elhow.ru/images/articles/15694/inn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59078">
            <a:off x="558399" y="470482"/>
            <a:ext cx="4032447" cy="273630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4" name="Picture 4" descr="http://files.school-collection.edu.ru/dlrstore/5ca811f4-7aea-42ca-b5da-534dfd445e6c/IMG_08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66875">
            <a:off x="4385265" y="492338"/>
            <a:ext cx="4185181" cy="2952328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6" name="Picture 6" descr="http://bookvaeshka.ru/wp-content/uploads/2012/04/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0816">
            <a:off x="1847192" y="3126824"/>
            <a:ext cx="4536504" cy="2993158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oxpopuli.kz/userfiles/posts/791/cea2fdd3e95d662efd975cf7c1a9e3c3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eo.web.ru/druza/l-Rasvum_Ap-Cirk_Lev-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640960" cy="6336704"/>
          </a:xfrm>
          <a:prstGeom prst="snip2DiagRect">
            <a:avLst>
              <a:gd name="adj1" fmla="val 0"/>
              <a:gd name="adj2" fmla="val 2202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501</Words>
  <Application>Microsoft Office PowerPoint</Application>
  <PresentationFormat>Экран (4:3)</PresentationFormat>
  <Paragraphs>81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2014-03-27T19:11:16Z</dcterms:created>
  <dcterms:modified xsi:type="dcterms:W3CDTF">2016-01-14T16:50:12Z</dcterms:modified>
</cp:coreProperties>
</file>