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5C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36" autoAdjust="0"/>
  </p:normalViewPr>
  <p:slideViewPr>
    <p:cSldViewPr snapToGrid="0">
      <p:cViewPr>
        <p:scale>
          <a:sx n="61" d="100"/>
          <a:sy n="61" d="100"/>
        </p:scale>
        <p:origin x="-8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243EA9A-10CC-4E5C-8E4F-D0F086CDF1D4}" type="datetimeFigureOut">
              <a:rPr lang="ru-RU" smtClean="0"/>
              <a:t>23.12.2015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4077E1-DEE6-40FD-9393-B254A86BBF04}" type="slidenum">
              <a:rPr lang="ru-RU" smtClean="0"/>
              <a:t>‹#›</a:t>
            </a:fld>
            <a:endParaRPr lang="ru-RU"/>
          </a:p>
        </p:txBody>
      </p:sp>
    </p:spTree>
    <p:extLst>
      <p:ext uri="{BB962C8B-B14F-4D97-AF65-F5344CB8AC3E}">
        <p14:creationId xmlns:p14="http://schemas.microsoft.com/office/powerpoint/2010/main" val="3603997801"/>
      </p:ext>
    </p:extLst>
  </p:cSld>
  <p:clrMapOvr>
    <a:masterClrMapping/>
  </p:clrMapOvr>
  <p:transition spd="slow" advTm="1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43EA9A-10CC-4E5C-8E4F-D0F086CDF1D4}" type="datetimeFigureOut">
              <a:rPr lang="ru-RU" smtClean="0"/>
              <a:t>23.12.2015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4077E1-DEE6-40FD-9393-B254A86BBF04}" type="slidenum">
              <a:rPr lang="ru-RU" smtClean="0"/>
              <a:t>‹#›</a:t>
            </a:fld>
            <a:endParaRPr lang="ru-RU"/>
          </a:p>
        </p:txBody>
      </p:sp>
    </p:spTree>
    <p:extLst>
      <p:ext uri="{BB962C8B-B14F-4D97-AF65-F5344CB8AC3E}">
        <p14:creationId xmlns:p14="http://schemas.microsoft.com/office/powerpoint/2010/main" val="1214831281"/>
      </p:ext>
    </p:extLst>
  </p:cSld>
  <p:clrMapOvr>
    <a:masterClrMapping/>
  </p:clrMapOvr>
  <p:transition spd="slow" advTm="1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43EA9A-10CC-4E5C-8E4F-D0F086CDF1D4}" type="datetimeFigureOut">
              <a:rPr lang="ru-RU" smtClean="0"/>
              <a:t>23.12.2015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4077E1-DEE6-40FD-9393-B254A86BBF04}" type="slidenum">
              <a:rPr lang="ru-RU" smtClean="0"/>
              <a:t>‹#›</a:t>
            </a:fld>
            <a:endParaRPr lang="ru-RU"/>
          </a:p>
        </p:txBody>
      </p:sp>
    </p:spTree>
    <p:extLst>
      <p:ext uri="{BB962C8B-B14F-4D97-AF65-F5344CB8AC3E}">
        <p14:creationId xmlns:p14="http://schemas.microsoft.com/office/powerpoint/2010/main" val="3958122182"/>
      </p:ext>
    </p:extLst>
  </p:cSld>
  <p:clrMapOvr>
    <a:masterClrMapping/>
  </p:clrMapOvr>
  <p:transition spd="slow" advTm="1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43EA9A-10CC-4E5C-8E4F-D0F086CDF1D4}" type="datetimeFigureOut">
              <a:rPr lang="ru-RU" smtClean="0"/>
              <a:t>23.12.2015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4077E1-DEE6-40FD-9393-B254A86BBF04}" type="slidenum">
              <a:rPr lang="ru-RU" smtClean="0"/>
              <a:t>‹#›</a:t>
            </a:fld>
            <a:endParaRPr lang="ru-RU"/>
          </a:p>
        </p:txBody>
      </p:sp>
    </p:spTree>
    <p:extLst>
      <p:ext uri="{BB962C8B-B14F-4D97-AF65-F5344CB8AC3E}">
        <p14:creationId xmlns:p14="http://schemas.microsoft.com/office/powerpoint/2010/main" val="2746874957"/>
      </p:ext>
    </p:extLst>
  </p:cSld>
  <p:clrMapOvr>
    <a:masterClrMapping/>
  </p:clrMapOvr>
  <p:transition spd="slow" advTm="1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243EA9A-10CC-4E5C-8E4F-D0F086CDF1D4}" type="datetimeFigureOut">
              <a:rPr lang="ru-RU" smtClean="0"/>
              <a:t>23.12.2015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4077E1-DEE6-40FD-9393-B254A86BBF04}" type="slidenum">
              <a:rPr lang="ru-RU" smtClean="0"/>
              <a:t>‹#›</a:t>
            </a:fld>
            <a:endParaRPr lang="ru-RU"/>
          </a:p>
        </p:txBody>
      </p:sp>
    </p:spTree>
    <p:extLst>
      <p:ext uri="{BB962C8B-B14F-4D97-AF65-F5344CB8AC3E}">
        <p14:creationId xmlns:p14="http://schemas.microsoft.com/office/powerpoint/2010/main" val="3539053753"/>
      </p:ext>
    </p:extLst>
  </p:cSld>
  <p:clrMapOvr>
    <a:masterClrMapping/>
  </p:clrMapOvr>
  <p:transition spd="slow" advTm="1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243EA9A-10CC-4E5C-8E4F-D0F086CDF1D4}" type="datetimeFigureOut">
              <a:rPr lang="ru-RU" smtClean="0"/>
              <a:t>23.12.2015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4077E1-DEE6-40FD-9393-B254A86BBF04}" type="slidenum">
              <a:rPr lang="ru-RU" smtClean="0"/>
              <a:t>‹#›</a:t>
            </a:fld>
            <a:endParaRPr lang="ru-RU"/>
          </a:p>
        </p:txBody>
      </p:sp>
    </p:spTree>
    <p:extLst>
      <p:ext uri="{BB962C8B-B14F-4D97-AF65-F5344CB8AC3E}">
        <p14:creationId xmlns:p14="http://schemas.microsoft.com/office/powerpoint/2010/main" val="248994404"/>
      </p:ext>
    </p:extLst>
  </p:cSld>
  <p:clrMapOvr>
    <a:masterClrMapping/>
  </p:clrMapOvr>
  <p:transition spd="slow" advTm="1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243EA9A-10CC-4E5C-8E4F-D0F086CDF1D4}" type="datetimeFigureOut">
              <a:rPr lang="ru-RU" smtClean="0"/>
              <a:t>23.12.2015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4077E1-DEE6-40FD-9393-B254A86BBF04}" type="slidenum">
              <a:rPr lang="ru-RU" smtClean="0"/>
              <a:t>‹#›</a:t>
            </a:fld>
            <a:endParaRPr lang="ru-RU"/>
          </a:p>
        </p:txBody>
      </p:sp>
    </p:spTree>
    <p:extLst>
      <p:ext uri="{BB962C8B-B14F-4D97-AF65-F5344CB8AC3E}">
        <p14:creationId xmlns:p14="http://schemas.microsoft.com/office/powerpoint/2010/main" val="2784437258"/>
      </p:ext>
    </p:extLst>
  </p:cSld>
  <p:clrMapOvr>
    <a:masterClrMapping/>
  </p:clrMapOvr>
  <p:transition spd="slow" advTm="1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243EA9A-10CC-4E5C-8E4F-D0F086CDF1D4}" type="datetimeFigureOut">
              <a:rPr lang="ru-RU" smtClean="0"/>
              <a:t>23.12.2015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4077E1-DEE6-40FD-9393-B254A86BBF04}" type="slidenum">
              <a:rPr lang="ru-RU" smtClean="0"/>
              <a:t>‹#›</a:t>
            </a:fld>
            <a:endParaRPr lang="ru-RU"/>
          </a:p>
        </p:txBody>
      </p:sp>
    </p:spTree>
    <p:extLst>
      <p:ext uri="{BB962C8B-B14F-4D97-AF65-F5344CB8AC3E}">
        <p14:creationId xmlns:p14="http://schemas.microsoft.com/office/powerpoint/2010/main" val="713562121"/>
      </p:ext>
    </p:extLst>
  </p:cSld>
  <p:clrMapOvr>
    <a:masterClrMapping/>
  </p:clrMapOvr>
  <p:transition spd="slow" advTm="1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43EA9A-10CC-4E5C-8E4F-D0F086CDF1D4}" type="datetimeFigureOut">
              <a:rPr lang="ru-RU" smtClean="0"/>
              <a:t>23.12.2015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4077E1-DEE6-40FD-9393-B254A86BBF04}" type="slidenum">
              <a:rPr lang="ru-RU" smtClean="0"/>
              <a:t>‹#›</a:t>
            </a:fld>
            <a:endParaRPr lang="ru-RU"/>
          </a:p>
        </p:txBody>
      </p:sp>
    </p:spTree>
    <p:extLst>
      <p:ext uri="{BB962C8B-B14F-4D97-AF65-F5344CB8AC3E}">
        <p14:creationId xmlns:p14="http://schemas.microsoft.com/office/powerpoint/2010/main" val="1105512311"/>
      </p:ext>
    </p:extLst>
  </p:cSld>
  <p:clrMapOvr>
    <a:masterClrMapping/>
  </p:clrMapOvr>
  <p:transition spd="slow" advTm="1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243EA9A-10CC-4E5C-8E4F-D0F086CDF1D4}" type="datetimeFigureOut">
              <a:rPr lang="ru-RU" smtClean="0"/>
              <a:t>23.12.2015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4077E1-DEE6-40FD-9393-B254A86BBF04}" type="slidenum">
              <a:rPr lang="ru-RU" smtClean="0"/>
              <a:t>‹#›</a:t>
            </a:fld>
            <a:endParaRPr lang="ru-RU"/>
          </a:p>
        </p:txBody>
      </p:sp>
    </p:spTree>
    <p:extLst>
      <p:ext uri="{BB962C8B-B14F-4D97-AF65-F5344CB8AC3E}">
        <p14:creationId xmlns:p14="http://schemas.microsoft.com/office/powerpoint/2010/main" val="1730478886"/>
      </p:ext>
    </p:extLst>
  </p:cSld>
  <p:clrMapOvr>
    <a:masterClrMapping/>
  </p:clrMapOvr>
  <p:transition spd="slow" advTm="1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243EA9A-10CC-4E5C-8E4F-D0F086CDF1D4}" type="datetimeFigureOut">
              <a:rPr lang="ru-RU" smtClean="0"/>
              <a:t>23.12.2015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4077E1-DEE6-40FD-9393-B254A86BBF04}" type="slidenum">
              <a:rPr lang="ru-RU" smtClean="0"/>
              <a:t>‹#›</a:t>
            </a:fld>
            <a:endParaRPr lang="ru-RU"/>
          </a:p>
        </p:txBody>
      </p:sp>
    </p:spTree>
    <p:extLst>
      <p:ext uri="{BB962C8B-B14F-4D97-AF65-F5344CB8AC3E}">
        <p14:creationId xmlns:p14="http://schemas.microsoft.com/office/powerpoint/2010/main" val="3305021804"/>
      </p:ext>
    </p:extLst>
  </p:cSld>
  <p:clrMapOvr>
    <a:masterClrMapping/>
  </p:clrMapOvr>
  <p:transition spd="slow" advTm="1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3EA9A-10CC-4E5C-8E4F-D0F086CDF1D4}" type="datetimeFigureOut">
              <a:rPr lang="ru-RU" smtClean="0"/>
              <a:t>23.12.2015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077E1-DEE6-40FD-9393-B254A86BBF04}" type="slidenum">
              <a:rPr lang="ru-RU" smtClean="0"/>
              <a:t>‹#›</a:t>
            </a:fld>
            <a:endParaRPr lang="ru-RU"/>
          </a:p>
        </p:txBody>
      </p:sp>
    </p:spTree>
    <p:extLst>
      <p:ext uri="{BB962C8B-B14F-4D97-AF65-F5344CB8AC3E}">
        <p14:creationId xmlns:p14="http://schemas.microsoft.com/office/powerpoint/2010/main" val="357196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025748" y="296141"/>
            <a:ext cx="8510954" cy="923330"/>
          </a:xfrm>
          <a:prstGeom prst="rect">
            <a:avLst/>
          </a:prstGeom>
          <a:noFill/>
        </p:spPr>
        <p:txBody>
          <a:bodyPr wrap="square" lIns="91440" tIns="45720" rIns="91440" bIns="45720">
            <a:spAutoFit/>
          </a:bodyPr>
          <a:lstStyle/>
          <a:p>
            <a:pPr algn="ctr"/>
            <a:r>
              <a:rPr lang="ru-RU" sz="54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Плавание</a:t>
            </a:r>
            <a:endParaRPr lang="ru-RU"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135488293"/>
      </p:ext>
    </p:extLst>
  </p:cSld>
  <p:clrMapOvr>
    <a:masterClrMapping/>
  </p:clrMapOvr>
  <p:transition spd="slow" advTm="1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977411" y="925881"/>
            <a:ext cx="3976911" cy="4873625"/>
          </a:xfrm>
        </p:spPr>
        <p:txBody>
          <a:bodyPr>
            <a:noAutofit/>
          </a:bodyPr>
          <a:lstStyle/>
          <a:p>
            <a:r>
              <a:rPr lang="ru-RU" sz="1800" b="1" dirty="0" smtClean="0">
                <a:solidFill>
                  <a:schemeClr val="accent4">
                    <a:lumMod val="60000"/>
                    <a:lumOff val="40000"/>
                  </a:schemeClr>
                </a:solidFill>
                <a:latin typeface="Arial Black" panose="020B0A04020102020204" pitchFamily="34" charset="0"/>
                <a:cs typeface="Times New Roman" panose="02020603050405020304" pitchFamily="18" charset="0"/>
              </a:rPr>
              <a:t>Плавание — вид спорта или спортивная дисциплина, заключающаяся в преодолении вплавь за наименьшее время различных дистанций. При этом в подводном положении по действующим ныне правилам разрешается проплыть не более 15 м после старта или поворота (в плавании брассом подобное ограничение сформулировано по-другому); скоростные виды подводного плавания относятся не к плаванию, а к подводному спорту.</a:t>
            </a:r>
            <a:endParaRPr lang="ru-RU" sz="1800" b="1" dirty="0">
              <a:solidFill>
                <a:schemeClr val="accent4">
                  <a:lumMod val="60000"/>
                  <a:lumOff val="40000"/>
                </a:schemeClr>
              </a:solidFill>
              <a:latin typeface="Arial Black" panose="020B0A04020102020204" pitchFamily="34" charset="0"/>
              <a:cs typeface="Times New Roman" panose="02020603050405020304" pitchFamily="18" charset="0"/>
            </a:endParaRPr>
          </a:p>
        </p:txBody>
      </p:sp>
      <p:pic>
        <p:nvPicPr>
          <p:cNvPr id="1028" name="Picture 4" descr="http://russiasport.ru/sites/default/files/1425482_mfull.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bwMode="auto">
          <a:xfrm>
            <a:off x="5408734" y="925882"/>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536454"/>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5400" dirty="0" smtClean="0">
                <a:solidFill>
                  <a:schemeClr val="accent1">
                    <a:lumMod val="20000"/>
                    <a:lumOff val="80000"/>
                  </a:schemeClr>
                </a:solidFill>
              </a:rPr>
              <a:t>Брасс</a:t>
            </a:r>
            <a:endParaRPr lang="ru-RU" sz="5400" dirty="0">
              <a:solidFill>
                <a:schemeClr val="accent1">
                  <a:lumMod val="20000"/>
                  <a:lumOff val="80000"/>
                </a:schemeClr>
              </a:solidFill>
            </a:endParaRPr>
          </a:p>
        </p:txBody>
      </p:sp>
      <p:sp>
        <p:nvSpPr>
          <p:cNvPr id="4" name="Текст 3"/>
          <p:cNvSpPr>
            <a:spLocks noGrp="1"/>
          </p:cNvSpPr>
          <p:nvPr>
            <p:ph type="body" sz="half" idx="2"/>
          </p:nvPr>
        </p:nvSpPr>
        <p:spPr/>
        <p:txBody>
          <a:bodyPr>
            <a:normAutofit/>
          </a:bodyPr>
          <a:lstStyle/>
          <a:p>
            <a:r>
              <a:rPr lang="ru-RU" sz="2400" dirty="0" smtClean="0">
                <a:solidFill>
                  <a:schemeClr val="accent1">
                    <a:lumMod val="20000"/>
                    <a:lumOff val="80000"/>
                  </a:schemeClr>
                </a:solidFill>
                <a:latin typeface="Times New Roman" panose="02020603050405020304" pitchFamily="18" charset="0"/>
                <a:cs typeface="Times New Roman" panose="02020603050405020304" pitchFamily="18" charset="0"/>
              </a:rPr>
              <a:t>Брасс (фр. </a:t>
            </a:r>
            <a:r>
              <a:rPr lang="ru-RU" sz="2400" dirty="0" err="1" smtClean="0">
                <a:solidFill>
                  <a:schemeClr val="accent1">
                    <a:lumMod val="20000"/>
                    <a:lumOff val="80000"/>
                  </a:schemeClr>
                </a:solidFill>
                <a:latin typeface="Times New Roman" panose="02020603050405020304" pitchFamily="18" charset="0"/>
                <a:cs typeface="Times New Roman" panose="02020603050405020304" pitchFamily="18" charset="0"/>
              </a:rPr>
              <a:t>brasse</a:t>
            </a:r>
            <a:r>
              <a:rPr lang="ru-RU" sz="2400" dirty="0" smtClean="0">
                <a:solidFill>
                  <a:schemeClr val="accent1">
                    <a:lumMod val="20000"/>
                    <a:lumOff val="80000"/>
                  </a:schemeClr>
                </a:solidFill>
                <a:latin typeface="Times New Roman" panose="02020603050405020304" pitchFamily="18" charset="0"/>
                <a:cs typeface="Times New Roman" panose="02020603050405020304" pitchFamily="18" charset="0"/>
              </a:rPr>
              <a:t> от фр. </a:t>
            </a:r>
            <a:r>
              <a:rPr lang="ru-RU" sz="2400" dirty="0" err="1" smtClean="0">
                <a:solidFill>
                  <a:schemeClr val="accent1">
                    <a:lumMod val="20000"/>
                    <a:lumOff val="80000"/>
                  </a:schemeClr>
                </a:solidFill>
                <a:latin typeface="Times New Roman" panose="02020603050405020304" pitchFamily="18" charset="0"/>
                <a:cs typeface="Times New Roman" panose="02020603050405020304" pitchFamily="18" charset="0"/>
              </a:rPr>
              <a:t>brasser</a:t>
            </a:r>
            <a:r>
              <a:rPr lang="ru-RU" sz="2400" dirty="0" smtClean="0">
                <a:solidFill>
                  <a:schemeClr val="accent1">
                    <a:lumMod val="20000"/>
                    <a:lumOff val="80000"/>
                  </a:schemeClr>
                </a:solidFill>
                <a:latin typeface="Times New Roman" panose="02020603050405020304" pitchFamily="18" charset="0"/>
                <a:cs typeface="Times New Roman" panose="02020603050405020304" pitchFamily="18" charset="0"/>
              </a:rPr>
              <a:t> — месить, перемешивать) — стиль спортивного плавания на груди, при котором руки и ноги выполняют симметричные движения в плоскости, параллельной поверхности воды.</a:t>
            </a:r>
            <a:endParaRPr lang="ru-RU" sz="2400"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pic>
        <p:nvPicPr>
          <p:cNvPr id="2054" name="Picture 6" descr="http://webdesign.vntu.edu.ua/work/shestopal/sweeming/Swimming1.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310" r="1031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068115"/>
      </p:ext>
    </p:extLst>
  </p:cSld>
  <p:clrMapOvr>
    <a:masterClrMapping/>
  </p:clrMapOvr>
  <mc:AlternateContent xmlns:mc="http://schemas.openxmlformats.org/markup-compatibility/2006" xmlns:p14="http://schemas.microsoft.com/office/powerpoint/2010/main">
    <mc:Choice Requires="p14">
      <p:transition spd="slow" p14:dur="1500" advTm="15000">
        <p:circle/>
      </p:transition>
    </mc:Choice>
    <mc:Fallback xmlns="">
      <p:transition spd="slow" advTm="15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heel(1)">
                                      <p:cBhvr>
                                        <p:cTn id="10" dur="2000"/>
                                        <p:tgtEl>
                                          <p:spTgt spid="4">
                                            <p:txEl>
                                              <p:pRg st="0" end="0"/>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wheel(1)">
                                      <p:cBhvr>
                                        <p:cTn id="13"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225083"/>
            <a:ext cx="3932237" cy="762342"/>
          </a:xfrm>
        </p:spPr>
        <p:txBody>
          <a:bodyPr>
            <a:normAutofit/>
          </a:bodyPr>
          <a:lstStyle/>
          <a:p>
            <a:pPr algn="ctr"/>
            <a:r>
              <a:rPr lang="ru-RU" sz="4400" dirty="0" smtClean="0">
                <a:solidFill>
                  <a:schemeClr val="accent1">
                    <a:lumMod val="20000"/>
                    <a:lumOff val="80000"/>
                  </a:schemeClr>
                </a:solidFill>
              </a:rPr>
              <a:t>Баттерфляй</a:t>
            </a:r>
            <a:endParaRPr lang="ru-RU" sz="4400" dirty="0">
              <a:solidFill>
                <a:schemeClr val="accent1">
                  <a:lumMod val="20000"/>
                  <a:lumOff val="80000"/>
                </a:schemeClr>
              </a:solidFill>
            </a:endParaRPr>
          </a:p>
        </p:txBody>
      </p:sp>
      <p:sp>
        <p:nvSpPr>
          <p:cNvPr id="4" name="Текст 3"/>
          <p:cNvSpPr>
            <a:spLocks noGrp="1"/>
          </p:cNvSpPr>
          <p:nvPr>
            <p:ph type="body" sz="half" idx="2"/>
          </p:nvPr>
        </p:nvSpPr>
        <p:spPr>
          <a:xfrm>
            <a:off x="839787" y="987424"/>
            <a:ext cx="3932237" cy="4873625"/>
          </a:xfrm>
        </p:spPr>
        <p:txBody>
          <a:bodyPr>
            <a:noAutofit/>
          </a:bodyPr>
          <a:lstStyle/>
          <a:p>
            <a:r>
              <a:rPr lang="ru-RU" sz="1800" dirty="0" smtClean="0">
                <a:solidFill>
                  <a:schemeClr val="accent1">
                    <a:lumMod val="20000"/>
                    <a:lumOff val="80000"/>
                  </a:schemeClr>
                </a:solidFill>
                <a:latin typeface="Times New Roman" panose="02020603050405020304" pitchFamily="18" charset="0"/>
                <a:cs typeface="Times New Roman" panose="02020603050405020304" pitchFamily="18" charset="0"/>
              </a:rPr>
              <a:t>Дельфин или Баттерфляй (англ. </a:t>
            </a:r>
            <a:r>
              <a:rPr lang="ru-RU" sz="1800" dirty="0" err="1" smtClean="0">
                <a:solidFill>
                  <a:schemeClr val="accent1">
                    <a:lumMod val="20000"/>
                    <a:lumOff val="80000"/>
                  </a:schemeClr>
                </a:solidFill>
                <a:latin typeface="Times New Roman" panose="02020603050405020304" pitchFamily="18" charset="0"/>
                <a:cs typeface="Times New Roman" panose="02020603050405020304" pitchFamily="18" charset="0"/>
              </a:rPr>
              <a:t>butterfly</a:t>
            </a:r>
            <a:r>
              <a:rPr lang="ru-RU" sz="1800" dirty="0" smtClean="0">
                <a:solidFill>
                  <a:schemeClr val="accent1">
                    <a:lumMod val="20000"/>
                    <a:lumOff val="80000"/>
                  </a:schemeClr>
                </a:solidFill>
                <a:latin typeface="Times New Roman" panose="02020603050405020304" pitchFamily="18" charset="0"/>
                <a:cs typeface="Times New Roman" panose="02020603050405020304" pitchFamily="18" charset="0"/>
              </a:rPr>
              <a:t> — «бабочка») — один из наиболее технически сложных и утомительных стилей плавания. Это стиль плавания на животе, в котором левая и правая части тела одновременно совершают симметричные движения: руки совершают широкий и мощный гребок, приподнимающий тело пловца над водой, ноги и таз совершают волнообразные движения. Баттерфляй — один из самых сложных способов плавания и считается вторым по скорости после кроля. Кроль на спине на дистанциях от 200 метров уже практически не уступает баттерфляю в скорости, что частично объясняется низким стартом первого.</a:t>
            </a:r>
            <a:endParaRPr lang="ru-RU" sz="1800"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pic>
        <p:nvPicPr>
          <p:cNvPr id="3074" name="Picture 2" descr="http://vbassein.ru/butterfly.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257" r="725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500788"/>
      </p:ext>
    </p:extLst>
  </p:cSld>
  <p:clrMapOvr>
    <a:masterClrMapping/>
  </p:clrMapOvr>
  <p:transition spd="slow"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281353"/>
            <a:ext cx="3932237" cy="706071"/>
          </a:xfrm>
        </p:spPr>
        <p:txBody>
          <a:bodyPr>
            <a:normAutofit/>
          </a:bodyPr>
          <a:lstStyle/>
          <a:p>
            <a:pPr algn="ctr"/>
            <a:r>
              <a:rPr lang="ru-RU" sz="4400" dirty="0" smtClean="0">
                <a:solidFill>
                  <a:schemeClr val="accent1">
                    <a:lumMod val="20000"/>
                    <a:lumOff val="80000"/>
                  </a:schemeClr>
                </a:solidFill>
              </a:rPr>
              <a:t>Кроль</a:t>
            </a:r>
            <a:endParaRPr lang="ru-RU" sz="4400" dirty="0">
              <a:solidFill>
                <a:schemeClr val="accent1">
                  <a:lumMod val="20000"/>
                  <a:lumOff val="80000"/>
                </a:schemeClr>
              </a:solidFill>
            </a:endParaRPr>
          </a:p>
        </p:txBody>
      </p:sp>
      <p:sp>
        <p:nvSpPr>
          <p:cNvPr id="4" name="Текст 3"/>
          <p:cNvSpPr>
            <a:spLocks noGrp="1"/>
          </p:cNvSpPr>
          <p:nvPr>
            <p:ph type="body" sz="half" idx="2"/>
          </p:nvPr>
        </p:nvSpPr>
        <p:spPr>
          <a:xfrm>
            <a:off x="839788" y="987424"/>
            <a:ext cx="3932237" cy="4873626"/>
          </a:xfrm>
        </p:spPr>
        <p:txBody>
          <a:bodyPr>
            <a:noAutofit/>
          </a:bodyPr>
          <a:lstStyle/>
          <a:p>
            <a:r>
              <a:rPr lang="ru-RU" sz="1800" dirty="0" smtClean="0">
                <a:solidFill>
                  <a:schemeClr val="accent1">
                    <a:lumMod val="20000"/>
                    <a:lumOff val="80000"/>
                  </a:schemeClr>
                </a:solidFill>
                <a:latin typeface="Times New Roman" panose="02020603050405020304" pitchFamily="18" charset="0"/>
                <a:cs typeface="Times New Roman" panose="02020603050405020304" pitchFamily="18" charset="0"/>
              </a:rPr>
              <a:t>Кроль (англ. </a:t>
            </a:r>
            <a:r>
              <a:rPr lang="ru-RU" sz="1800" dirty="0" err="1" smtClean="0">
                <a:solidFill>
                  <a:schemeClr val="accent1">
                    <a:lumMod val="20000"/>
                    <a:lumOff val="80000"/>
                  </a:schemeClr>
                </a:solidFill>
                <a:latin typeface="Times New Roman" panose="02020603050405020304" pitchFamily="18" charset="0"/>
                <a:cs typeface="Times New Roman" panose="02020603050405020304" pitchFamily="18" charset="0"/>
              </a:rPr>
              <a:t>crawl</a:t>
            </a:r>
            <a:r>
              <a:rPr lang="ru-RU" sz="1800" dirty="0" smtClean="0">
                <a:solidFill>
                  <a:schemeClr val="accent1">
                    <a:lumMod val="20000"/>
                    <a:lumOff val="80000"/>
                  </a:schemeClr>
                </a:solidFill>
                <a:latin typeface="Times New Roman" panose="02020603050405020304" pitchFamily="18" charset="0"/>
                <a:cs typeface="Times New Roman" panose="02020603050405020304" pitchFamily="18" charset="0"/>
              </a:rPr>
              <a:t> — ползание) — вид плавания на животе, в котором левая и правая часть тела совершают гребки попеременно. Каждая рука совершает широкий гребок вдоль оси тела пловца, во время чего ноги, в свою очередь, тоже попеременно поднимаются и опускаются. Лицо плывущего находится в воде, и лишь периодически во время гребка голова поворачивается, чтобы сделать вдох. Кроль считается наиболее быстрым способом плавания. На соревнованиях по плаванию вольным стилем большинство спортсменов отдают предпочтение именно кролю, поэтому «вольный стиль» и «кроль» стали практически синонимами.</a:t>
            </a:r>
            <a:endParaRPr lang="ru-RU" sz="1800"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pic>
        <p:nvPicPr>
          <p:cNvPr id="4098" name="Picture 2" descr="http://joggingvision.ru/wp-content/uploads/2015/04/%D0%9A%D1%80%D0%BE%D0%BB%D1%8C.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946" r="149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21717"/>
      </p:ext>
    </p:extLst>
  </p:cSld>
  <p:clrMapOvr>
    <a:masterClrMapping/>
  </p:clrMapOvr>
  <p:transition spd="slow"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281354"/>
            <a:ext cx="3932237" cy="706071"/>
          </a:xfrm>
        </p:spPr>
        <p:txBody>
          <a:bodyPr>
            <a:normAutofit/>
          </a:bodyPr>
          <a:lstStyle/>
          <a:p>
            <a:pPr algn="ctr"/>
            <a:r>
              <a:rPr lang="ru-RU" sz="4400" dirty="0" smtClean="0">
                <a:solidFill>
                  <a:schemeClr val="accent1">
                    <a:lumMod val="20000"/>
                    <a:lumOff val="80000"/>
                  </a:schemeClr>
                </a:solidFill>
              </a:rPr>
              <a:t>Кроль на спине</a:t>
            </a:r>
            <a:endParaRPr lang="ru-RU" sz="4400" dirty="0">
              <a:solidFill>
                <a:schemeClr val="accent1">
                  <a:lumMod val="20000"/>
                  <a:lumOff val="80000"/>
                </a:schemeClr>
              </a:solidFill>
            </a:endParaRPr>
          </a:p>
        </p:txBody>
      </p:sp>
      <p:sp>
        <p:nvSpPr>
          <p:cNvPr id="4" name="Текст 3"/>
          <p:cNvSpPr>
            <a:spLocks noGrp="1"/>
          </p:cNvSpPr>
          <p:nvPr>
            <p:ph type="body" sz="half" idx="2"/>
          </p:nvPr>
        </p:nvSpPr>
        <p:spPr>
          <a:xfrm>
            <a:off x="839786" y="987424"/>
            <a:ext cx="3932237" cy="4873625"/>
          </a:xfrm>
        </p:spPr>
        <p:txBody>
          <a:bodyPr>
            <a:noAutofit/>
          </a:bodyPr>
          <a:lstStyle/>
          <a:p>
            <a:r>
              <a:rPr lang="ru-RU" sz="1800" dirty="0" smtClean="0">
                <a:solidFill>
                  <a:schemeClr val="accent1">
                    <a:lumMod val="20000"/>
                    <a:lumOff val="80000"/>
                  </a:schemeClr>
                </a:solidFill>
                <a:latin typeface="Times New Roman" panose="02020603050405020304" pitchFamily="18" charset="0"/>
                <a:cs typeface="Times New Roman" panose="02020603050405020304" pitchFamily="18" charset="0"/>
              </a:rPr>
              <a:t>Плавание на спине, кроль на спине — стиль плавания, который визуально похож на кроль (руки совершают гребки попеременно, а ноги совершают попеременное непрерывное поднятие/опускание), но имеет следующие отличия: человек плывет на спине, а не на животе, и пронос над водой выполняется прямой рукой, а не согнутой, как в кроле. Третий по скорости плавания стиль на дистанциях до 200 метров. Особенностью этого способа является то, что человеку не надо выдыхать в воду, так как лицо находится на поверхности. Ещё одна особенность стиля — это то, что старт совершается из воды, а не с тумбочки, как во всех остальных стилях.</a:t>
            </a:r>
            <a:endParaRPr lang="ru-RU" sz="1800"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pic>
        <p:nvPicPr>
          <p:cNvPr id="5126" name="Picture 6" descr="http://ru1.anyfad.com/items/t1@74365430-651c-46e7-bee2-7a9361a87513/Stili-plavaniya-Krol-na-spin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9762" b="19762"/>
          <a:stretch>
            <a:fillRect/>
          </a:stretch>
        </p:blipFill>
        <p:spPr bwMode="auto">
          <a:xfrm>
            <a:off x="5183188" y="987423"/>
            <a:ext cx="6172200" cy="487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08817"/>
      </p:ext>
    </p:extLst>
  </p:cSld>
  <p:clrMapOvr>
    <a:masterClrMapping/>
  </p:clrMapOvr>
  <p:transition spd="slow"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in)">
                                      <p:cBhvr>
                                        <p:cTn id="10" dur="2000"/>
                                        <p:tgtEl>
                                          <p:spTgt spid="4">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circle(in)">
                                      <p:cBhvr>
                                        <p:cTn id="13"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3052688"/>
            <a:ext cx="12192000" cy="923330"/>
          </a:xfrm>
          <a:prstGeom prst="rect">
            <a:avLst/>
          </a:prstGeom>
          <a:noFill/>
        </p:spPr>
        <p:txBody>
          <a:bodyPr wrap="square" lIns="91440" tIns="45720" rIns="91440" bIns="45720">
            <a:spAutoFit/>
          </a:bodyPr>
          <a:lstStyle/>
          <a:p>
            <a:pPr algn="ctr"/>
            <a:r>
              <a:rPr lang="ru-RU"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Благодарю за внимание!</a:t>
            </a:r>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475398678"/>
      </p:ext>
    </p:extLst>
  </p:cSld>
  <p:clrMapOvr>
    <a:masterClrMapping/>
  </p:clrMapOvr>
  <p:transition spd="slow"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425</Words>
  <Application>Microsoft Office PowerPoint</Application>
  <PresentationFormat>Произвольный</PresentationFormat>
  <Paragraphs>11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Брасс</vt:lpstr>
      <vt:lpstr>Баттерфляй</vt:lpstr>
      <vt:lpstr>Кроль</vt:lpstr>
      <vt:lpstr>Кроль на спине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Никита</dc:creator>
  <cp:lastModifiedBy>school 73</cp:lastModifiedBy>
  <cp:revision>8</cp:revision>
  <dcterms:created xsi:type="dcterms:W3CDTF">2015-12-23T11:20:11Z</dcterms:created>
  <dcterms:modified xsi:type="dcterms:W3CDTF">2015-12-23T15:01:05Z</dcterms:modified>
</cp:coreProperties>
</file>