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95" r:id="rId2"/>
    <p:sldId id="296" r:id="rId3"/>
    <p:sldId id="297" r:id="rId4"/>
    <p:sldId id="300" r:id="rId5"/>
    <p:sldId id="301" r:id="rId6"/>
    <p:sldId id="267" r:id="rId7"/>
    <p:sldId id="268" r:id="rId8"/>
    <p:sldId id="269" r:id="rId9"/>
    <p:sldId id="270" r:id="rId10"/>
    <p:sldId id="271" r:id="rId11"/>
    <p:sldId id="273" r:id="rId12"/>
    <p:sldId id="275" r:id="rId13"/>
    <p:sldId id="277" r:id="rId14"/>
    <p:sldId id="279" r:id="rId15"/>
    <p:sldId id="280" r:id="rId16"/>
    <p:sldId id="291" r:id="rId17"/>
    <p:sldId id="292" r:id="rId18"/>
    <p:sldId id="293" r:id="rId19"/>
    <p:sldId id="294" r:id="rId20"/>
    <p:sldId id="281" r:id="rId21"/>
    <p:sldId id="282" r:id="rId22"/>
    <p:sldId id="283" r:id="rId23"/>
    <p:sldId id="284" r:id="rId24"/>
    <p:sldId id="298" r:id="rId25"/>
    <p:sldId id="299" r:id="rId26"/>
    <p:sldId id="259" r:id="rId27"/>
    <p:sldId id="25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5C019-3A34-4FC3-89F6-1D46B548EDDB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F87E3-436E-4D8A-A5DA-1DC5223F9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47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DF1892-E3D2-4C1F-BF1D-D65D1F9DE00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4810-5035-4787-9B19-09EBBECD9A04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964E-5A39-4837-A95F-B1D020FF159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4810-5035-4787-9B19-09EBBECD9A04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964E-5A39-4837-A95F-B1D020FF15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4810-5035-4787-9B19-09EBBECD9A04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964E-5A39-4837-A95F-B1D020FF15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3DB14-5D33-4385-BA0A-8382ABC78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4810-5035-4787-9B19-09EBBECD9A04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964E-5A39-4837-A95F-B1D020FF15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4810-5035-4787-9B19-09EBBECD9A04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964E-5A39-4837-A95F-B1D020FF159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4810-5035-4787-9B19-09EBBECD9A04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964E-5A39-4837-A95F-B1D020FF15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4810-5035-4787-9B19-09EBBECD9A04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964E-5A39-4837-A95F-B1D020FF15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4810-5035-4787-9B19-09EBBECD9A04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964E-5A39-4837-A95F-B1D020FF15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4810-5035-4787-9B19-09EBBECD9A04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964E-5A39-4837-A95F-B1D020FF15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4810-5035-4787-9B19-09EBBECD9A04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964E-5A39-4837-A95F-B1D020FF15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4810-5035-4787-9B19-09EBBECD9A04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139964E-5A39-4837-A95F-B1D020FF159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194810-5035-4787-9B19-09EBBECD9A04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39964E-5A39-4837-A95F-B1D020FF159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1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5061779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2500"/>
          <a:stretch>
            <a:fillRect/>
          </a:stretch>
        </p:blipFill>
        <p:spPr>
          <a:xfrm flipH="1">
            <a:off x="6238943" y="6357934"/>
            <a:ext cx="2905057" cy="500066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  <p:sp>
        <p:nvSpPr>
          <p:cNvPr id="4" name="Блок-схема: перфолента 3"/>
          <p:cNvSpPr/>
          <p:nvPr/>
        </p:nvSpPr>
        <p:spPr>
          <a:xfrm>
            <a:off x="2571736" y="1142984"/>
            <a:ext cx="5214974" cy="2071702"/>
          </a:xfrm>
          <a:prstGeom prst="flowChartPunchedTape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атематическое </a:t>
            </a:r>
            <a:r>
              <a:rPr lang="ru-RU" sz="36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кафе</a:t>
            </a: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6429375" y="5500688"/>
            <a:ext cx="731838" cy="1216025"/>
          </a:xfrm>
          <a:prstGeom prst="curved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214813" y="142875"/>
            <a:ext cx="1285875" cy="114300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357688" y="142875"/>
            <a:ext cx="1060450" cy="914400"/>
          </a:xfrm>
          <a:prstGeom prst="triangle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642938"/>
            <a:ext cx="500062" cy="428625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Капля 9"/>
          <p:cNvSpPr/>
          <p:nvPr/>
        </p:nvSpPr>
        <p:spPr>
          <a:xfrm>
            <a:off x="4643438" y="642938"/>
            <a:ext cx="428625" cy="428625"/>
          </a:xfrm>
          <a:prstGeom prst="teardrop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" name="Рисунок 10" descr="5061779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5409" b="60000"/>
          <a:stretch>
            <a:fillRect/>
          </a:stretch>
        </p:blipFill>
        <p:spPr>
          <a:xfrm rot="2416439">
            <a:off x="4833685" y="5961793"/>
            <a:ext cx="714380" cy="1071570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  <p:pic>
        <p:nvPicPr>
          <p:cNvPr id="12" name="Рисунок 11" descr="5061779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41" r="23768" b="60000"/>
          <a:stretch>
            <a:fillRect/>
          </a:stretch>
        </p:blipFill>
        <p:spPr>
          <a:xfrm rot="18547531">
            <a:off x="5455061" y="5852676"/>
            <a:ext cx="714380" cy="1143008"/>
          </a:xfrm>
          <a:prstGeom prst="rect">
            <a:avLst/>
          </a:prstGeom>
          <a:scene3d>
            <a:camera prst="isometricOffAxis2Right"/>
            <a:lightRig rig="threePt" dir="t"/>
          </a:scene3d>
        </p:spPr>
      </p:pic>
      <p:pic>
        <p:nvPicPr>
          <p:cNvPr id="13" name="Рисунок 12" descr="5061779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2500"/>
          <a:stretch>
            <a:fillRect/>
          </a:stretch>
        </p:blipFill>
        <p:spPr>
          <a:xfrm>
            <a:off x="785786" y="6357934"/>
            <a:ext cx="2905057" cy="500066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sp>
        <p:nvSpPr>
          <p:cNvPr id="15" name="Прямоугольник 14"/>
          <p:cNvSpPr/>
          <p:nvPr/>
        </p:nvSpPr>
        <p:spPr>
          <a:xfrm rot="21393182">
            <a:off x="598121" y="1312952"/>
            <a:ext cx="928694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858148" y="1142984"/>
            <a:ext cx="914400" cy="914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214563" y="3786188"/>
            <a:ext cx="642937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21352936">
            <a:off x="6929438" y="3571875"/>
            <a:ext cx="571500" cy="7858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3071810"/>
            <a:ext cx="1000132" cy="22860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7979434" y="2838091"/>
            <a:ext cx="879894" cy="2277373"/>
          </a:xfrm>
          <a:custGeom>
            <a:avLst/>
            <a:gdLst>
              <a:gd name="connsiteX0" fmla="*/ 0 w 879894"/>
              <a:gd name="connsiteY0" fmla="*/ 17252 h 2277373"/>
              <a:gd name="connsiteX1" fmla="*/ 715992 w 879894"/>
              <a:gd name="connsiteY1" fmla="*/ 0 h 2277373"/>
              <a:gd name="connsiteX2" fmla="*/ 879894 w 879894"/>
              <a:gd name="connsiteY2" fmla="*/ 2242867 h 2277373"/>
              <a:gd name="connsiteX3" fmla="*/ 112143 w 879894"/>
              <a:gd name="connsiteY3" fmla="*/ 2277373 h 2277373"/>
              <a:gd name="connsiteX4" fmla="*/ 0 w 879894"/>
              <a:gd name="connsiteY4" fmla="*/ 17252 h 227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894" h="2277373">
                <a:moveTo>
                  <a:pt x="0" y="17252"/>
                </a:moveTo>
                <a:lnTo>
                  <a:pt x="715992" y="0"/>
                </a:lnTo>
                <a:lnTo>
                  <a:pt x="879894" y="2242867"/>
                </a:lnTo>
                <a:lnTo>
                  <a:pt x="112143" y="2277373"/>
                </a:lnTo>
                <a:lnTo>
                  <a:pt x="0" y="17252"/>
                </a:lnTo>
                <a:close/>
              </a:path>
            </a:pathLst>
          </a:custGeom>
          <a:blipFill>
            <a:blip r:embed="rId10" cstate="print"/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-142908" y="5786454"/>
            <a:ext cx="4071966" cy="4143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tx1"/>
                </a:solidFill>
                <a:prstDash val="lgDash"/>
              </a:ln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3500438" y="5500688"/>
            <a:ext cx="731837" cy="1216025"/>
          </a:xfrm>
          <a:prstGeom prst="curved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390" name="TextBox 27"/>
          <p:cNvSpPr txBox="1">
            <a:spLocks noChangeArrowheads="1"/>
          </p:cNvSpPr>
          <p:nvPr/>
        </p:nvSpPr>
        <p:spPr bwMode="auto">
          <a:xfrm rot="-607655">
            <a:off x="3846513" y="4800600"/>
            <a:ext cx="11223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Т</a:t>
            </a:r>
            <a:r>
              <a:rPr lang="ru-RU" sz="1600" i="1">
                <a:latin typeface="Mistral" pitchFamily="66" charset="0"/>
                <a:ea typeface="CordiaUPC"/>
                <a:cs typeface="CordiaUPC"/>
              </a:rPr>
              <a:t>олько </a:t>
            </a:r>
          </a:p>
          <a:p>
            <a:r>
              <a:rPr lang="ru-RU" sz="1600" i="1">
                <a:latin typeface="Mistral" pitchFamily="66" charset="0"/>
                <a:ea typeface="CordiaUPC"/>
                <a:cs typeface="CordiaUPC"/>
              </a:rPr>
              <a:t>для</a:t>
            </a:r>
          </a:p>
          <a:p>
            <a:r>
              <a:rPr lang="ru-RU" sz="1600" i="1">
                <a:latin typeface="Mistral" pitchFamily="66" charset="0"/>
                <a:ea typeface="CordiaUPC"/>
                <a:cs typeface="CordiaUPC"/>
              </a:rPr>
              <a:t>Учащихся</a:t>
            </a:r>
          </a:p>
          <a:p>
            <a:r>
              <a:rPr lang="ru-RU" sz="1600" i="1">
                <a:latin typeface="Mistral" pitchFamily="66" charset="0"/>
                <a:ea typeface="CordiaUPC"/>
                <a:cs typeface="CordiaUPC"/>
              </a:rPr>
              <a:t>Закрыто </a:t>
            </a:r>
          </a:p>
          <a:p>
            <a:r>
              <a:rPr lang="ru-RU" sz="1600" i="1">
                <a:latin typeface="Mistral" pitchFamily="66" charset="0"/>
                <a:ea typeface="CordiaUPC"/>
                <a:cs typeface="CordiaUPC"/>
              </a:rPr>
              <a:t>на спец </a:t>
            </a:r>
          </a:p>
          <a:p>
            <a:r>
              <a:rPr lang="ru-RU" sz="1600" i="1">
                <a:latin typeface="Mistral" pitchFamily="66" charset="0"/>
                <a:ea typeface="CordiaUPC"/>
                <a:cs typeface="CordiaUPC"/>
              </a:rPr>
              <a:t>обслуживание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428992" y="2857496"/>
            <a:ext cx="3286148" cy="8572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Добро пожаловать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карандаш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002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3108" y="1428736"/>
            <a:ext cx="65008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3200" b="1" dirty="0" smtClean="0"/>
              <a:t>Какова область определения</a:t>
            </a:r>
          </a:p>
          <a:p>
            <a:pPr lvl="0" algn="ctr">
              <a:lnSpc>
                <a:spcPct val="150000"/>
              </a:lnSpc>
            </a:pPr>
            <a:r>
              <a:rPr lang="ru-RU" sz="3200" b="1" dirty="0" smtClean="0"/>
              <a:t> функции синуса,</a:t>
            </a:r>
          </a:p>
          <a:p>
            <a:pPr lvl="0" algn="ctr">
              <a:lnSpc>
                <a:spcPct val="150000"/>
              </a:lnSpc>
            </a:pPr>
            <a:r>
              <a:rPr lang="ru-RU" sz="3200" b="1" dirty="0" smtClean="0"/>
              <a:t> функции косинуса?</a:t>
            </a:r>
            <a:endParaRPr lang="ru-RU" sz="3200" b="1" dirty="0"/>
          </a:p>
        </p:txBody>
      </p:sp>
      <p:pic>
        <p:nvPicPr>
          <p:cNvPr id="7" name="Picture 1" descr="C:\Users\Иван\Desktop\Documents\картинки пнима\book3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5357826"/>
            <a:ext cx="1252542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карандаш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002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3108" y="1500174"/>
            <a:ext cx="63579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3200" b="1" dirty="0" smtClean="0"/>
              <a:t>Какова область определения</a:t>
            </a:r>
          </a:p>
          <a:p>
            <a:pPr lvl="0" algn="ctr">
              <a:lnSpc>
                <a:spcPct val="150000"/>
              </a:lnSpc>
            </a:pPr>
            <a:r>
              <a:rPr lang="ru-RU" sz="3200" b="1" dirty="0" smtClean="0"/>
              <a:t> функции тангенса,</a:t>
            </a:r>
          </a:p>
          <a:p>
            <a:pPr lvl="0" algn="ctr">
              <a:lnSpc>
                <a:spcPct val="150000"/>
              </a:lnSpc>
            </a:pPr>
            <a:r>
              <a:rPr lang="ru-RU" sz="3200" b="1" dirty="0"/>
              <a:t>ф</a:t>
            </a:r>
            <a:r>
              <a:rPr lang="ru-RU" sz="3200" b="1" dirty="0" smtClean="0"/>
              <a:t>ункции котангенса?</a:t>
            </a:r>
            <a:endParaRPr lang="ru-RU" sz="3200" b="1" dirty="0"/>
          </a:p>
        </p:txBody>
      </p:sp>
      <p:pic>
        <p:nvPicPr>
          <p:cNvPr id="5" name="Picture 1" descr="C:\Users\Иван\Desktop\Documents\картинки пнима\book3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5500702"/>
            <a:ext cx="1252542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карандаш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002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00298" y="1357298"/>
            <a:ext cx="54292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3200" b="1" dirty="0" smtClean="0"/>
              <a:t>Какова область</a:t>
            </a:r>
          </a:p>
          <a:p>
            <a:pPr lvl="0" algn="ctr">
              <a:lnSpc>
                <a:spcPct val="150000"/>
              </a:lnSpc>
            </a:pPr>
            <a:r>
              <a:rPr lang="ru-RU" sz="3200" b="1" dirty="0" smtClean="0"/>
              <a:t> значений</a:t>
            </a:r>
          </a:p>
          <a:p>
            <a:pPr lvl="0" algn="ctr">
              <a:lnSpc>
                <a:spcPct val="150000"/>
              </a:lnSpc>
            </a:pPr>
            <a:r>
              <a:rPr lang="ru-RU" sz="3200" b="1" dirty="0" smtClean="0"/>
              <a:t> функции синуса,</a:t>
            </a:r>
          </a:p>
          <a:p>
            <a:pPr lvl="0" algn="ctr">
              <a:lnSpc>
                <a:spcPct val="150000"/>
              </a:lnSpc>
            </a:pPr>
            <a:r>
              <a:rPr lang="ru-RU" sz="3200" b="1" dirty="0"/>
              <a:t>ф</a:t>
            </a:r>
            <a:r>
              <a:rPr lang="ru-RU" sz="3200" b="1" dirty="0" smtClean="0"/>
              <a:t>ункции косинуса?</a:t>
            </a:r>
            <a:endParaRPr lang="ru-RU" sz="3200" b="1" dirty="0"/>
          </a:p>
        </p:txBody>
      </p:sp>
      <p:pic>
        <p:nvPicPr>
          <p:cNvPr id="5" name="Picture 1" descr="C:\Users\Иван\Desktop\Documents\картинки пнима\book3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5429264"/>
            <a:ext cx="1252542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карандаш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002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14612" y="1643050"/>
            <a:ext cx="5014514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3200" b="1" dirty="0" smtClean="0"/>
              <a:t>Какова область </a:t>
            </a:r>
          </a:p>
          <a:p>
            <a:pPr lvl="0" algn="ctr">
              <a:lnSpc>
                <a:spcPct val="150000"/>
              </a:lnSpc>
            </a:pPr>
            <a:r>
              <a:rPr lang="ru-RU" sz="3200" b="1" dirty="0" smtClean="0"/>
              <a:t>значений </a:t>
            </a:r>
          </a:p>
          <a:p>
            <a:pPr lvl="0" algn="ctr">
              <a:lnSpc>
                <a:spcPct val="150000"/>
              </a:lnSpc>
            </a:pPr>
            <a:r>
              <a:rPr lang="ru-RU" sz="3200" b="1" dirty="0" smtClean="0"/>
              <a:t>функции тангенса,</a:t>
            </a:r>
          </a:p>
          <a:p>
            <a:pPr lvl="0" algn="ctr">
              <a:lnSpc>
                <a:spcPct val="150000"/>
              </a:lnSpc>
            </a:pPr>
            <a:r>
              <a:rPr lang="ru-RU" sz="3200" b="1" dirty="0"/>
              <a:t>ф</a:t>
            </a:r>
            <a:r>
              <a:rPr lang="ru-RU" sz="3200" b="1" dirty="0" smtClean="0"/>
              <a:t>ункции котангенса?</a:t>
            </a:r>
            <a:endParaRPr lang="ru-RU" sz="3200" b="1" dirty="0"/>
          </a:p>
        </p:txBody>
      </p:sp>
      <p:pic>
        <p:nvPicPr>
          <p:cNvPr id="5" name="Picture 1" descr="C:\Users\Иван\Desktop\Documents\картинки пнима\book3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5357826"/>
            <a:ext cx="1252542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карандаш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002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71670" y="857232"/>
            <a:ext cx="6858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/>
              <a:t>Назовите наибольшее или наименьшее  значение</a:t>
            </a:r>
          </a:p>
          <a:p>
            <a:pPr algn="ctr">
              <a:lnSpc>
                <a:spcPct val="150000"/>
              </a:lnSpc>
            </a:pPr>
            <a:r>
              <a:rPr lang="ru-RU" sz="3200" b="1" dirty="0"/>
              <a:t>ф</a:t>
            </a:r>
            <a:r>
              <a:rPr lang="ru-RU" sz="3200" b="1" dirty="0" smtClean="0"/>
              <a:t>ункции тангенса (котангенса)?</a:t>
            </a:r>
            <a:endParaRPr lang="ru-RU" sz="3200" b="1" dirty="0"/>
          </a:p>
        </p:txBody>
      </p:sp>
      <p:pic>
        <p:nvPicPr>
          <p:cNvPr id="5" name="Picture 1" descr="C:\Users\Иван\Desktop\Documents\картинки пнима\book3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357694"/>
            <a:ext cx="1252542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карандаш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002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71670" y="857232"/>
            <a:ext cx="6858000" cy="2218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/>
              <a:t>Какая из функций принимает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/>
              <a:t> наибольшее значение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/>
              <a:t> у = </a:t>
            </a:r>
            <a:r>
              <a:rPr lang="en-US" sz="3200" b="1" dirty="0" smtClean="0"/>
              <a:t>sin</a:t>
            </a:r>
            <a:r>
              <a:rPr lang="ru-RU" sz="3200" b="1" dirty="0" smtClean="0"/>
              <a:t> 2</a:t>
            </a:r>
            <a:r>
              <a:rPr lang="en-US" sz="3200" b="1" dirty="0" smtClean="0"/>
              <a:t>x</a:t>
            </a:r>
            <a:r>
              <a:rPr lang="ru-RU" sz="3200" b="1" dirty="0" smtClean="0"/>
              <a:t>  или </a:t>
            </a:r>
            <a:r>
              <a:rPr lang="en-US" sz="3200" b="1" dirty="0" smtClean="0"/>
              <a:t>y</a:t>
            </a:r>
            <a:r>
              <a:rPr lang="ru-RU" sz="3200" b="1" dirty="0" smtClean="0"/>
              <a:t> = 2 </a:t>
            </a:r>
            <a:r>
              <a:rPr lang="en-US" sz="3200" b="1" dirty="0" smtClean="0"/>
              <a:t>sin x</a:t>
            </a:r>
            <a:r>
              <a:rPr lang="ru-RU" sz="3200" b="1" dirty="0" smtClean="0"/>
              <a:t>?</a:t>
            </a:r>
            <a:endParaRPr lang="ru-RU" sz="3200" b="1" dirty="0"/>
          </a:p>
        </p:txBody>
      </p:sp>
      <p:pic>
        <p:nvPicPr>
          <p:cNvPr id="5" name="Picture 1" descr="C:\Users\Иван\Desktop\Documents\картинки пнима\book3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643446"/>
            <a:ext cx="1252542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 descr="wa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858016" cy="450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3" name="Picture 1" descr="kafu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771530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404813"/>
            <a:ext cx="8229600" cy="3024187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1800" smtClean="0"/>
              <a:t>	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1800" smtClean="0"/>
              <a:t>	</a:t>
            </a:r>
            <a:r>
              <a:rPr lang="ru-RU" sz="2400" smtClean="0">
                <a:latin typeface="Times New Roman" pitchFamily="18" charset="0"/>
              </a:rPr>
              <a:t>При каждом сокращении сердца по всему организму – начиная от синусного узла – распространяется электрический ток. Его можно зарегистрировать с помощью электрокардиографа. Он вычерчивает электрокардиограмму (синусоиду).</a:t>
            </a:r>
            <a:r>
              <a:rPr lang="ru-RU" sz="1800" smtClean="0"/>
              <a:t> </a:t>
            </a:r>
          </a:p>
        </p:txBody>
      </p:sp>
      <p:pic>
        <p:nvPicPr>
          <p:cNvPr id="19459" name="Picture 7" descr="serdz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3284538"/>
            <a:ext cx="7704137" cy="284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Электрокардиограмма здорового сердца человека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71612"/>
            <a:ext cx="8229600" cy="22177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58204" cy="2189162"/>
          </a:xfrm>
        </p:spPr>
        <p:txBody>
          <a:bodyPr/>
          <a:lstStyle/>
          <a:p>
            <a:pPr lvl="4">
              <a:buNone/>
            </a:pPr>
            <a:r>
              <a:rPr lang="ru-RU" dirty="0" smtClean="0"/>
              <a:t>А правильная синусоида – признак заболевания</a:t>
            </a:r>
            <a:endParaRPr lang="ru-RU" dirty="0"/>
          </a:p>
        </p:txBody>
      </p:sp>
      <p:pic>
        <p:nvPicPr>
          <p:cNvPr id="19458" name="Picture 2" descr="scattimage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807249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&amp;Scy;&amp;icy;&amp;ncy;&amp;ucy;&amp;scy;&amp;ocy;&amp;icy;&amp;dcy;&amp;acy;&amp;lcy;&amp;softcy;&amp;ncy;&amp;ycy;&amp;jcy; &amp;rcy;&amp;icy;&amp;tcy;&amp;mcy;. &amp;SHcy;&amp;kcy;&amp;acy;&amp;lcy;&amp;acy; &amp;Kcy;&amp;rcy;&amp;iecy;&amp;bcy;&amp;scy;&amp;acy;. &amp;Ocy;&amp;tscy;&amp;iecy;&amp;ncy;&amp;kcy;&amp;acy; &amp;Kcy;&amp;rcy;&amp;iecy;&amp;bcy;&amp;scy;&amp;acy;. &amp;Bcy;&amp;acy;&amp;lcy;&amp;lcy;&amp;ycy; &amp;Kcy;&amp;rcy;&amp;iecy;&amp;bcy;&amp;scy;&amp;acy;. &amp;Pcy;&amp;rcy;&amp;ocy;&amp;bcy;&amp;acy; &amp;Zcy;&amp;acy;&amp;lcy;&amp;icy;&amp;ncy;&amp;gcy;&amp;acy;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14818"/>
            <a:ext cx="807249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2143125" y="1785938"/>
            <a:ext cx="285750" cy="428625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Горизонтальный свиток 1"/>
          <p:cNvSpPr/>
          <p:nvPr/>
        </p:nvSpPr>
        <p:spPr>
          <a:xfrm>
            <a:off x="1571604" y="1214422"/>
            <a:ext cx="6357982" cy="3429024"/>
          </a:xfrm>
          <a:prstGeom prst="horizontalScroll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Хорошо усваиваются только те знания, которые поглощаются с аппетитом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Прямоугольник 2"/>
          <p:cNvSpPr>
            <a:spLocks noChangeArrowheads="1"/>
          </p:cNvSpPr>
          <p:nvPr/>
        </p:nvSpPr>
        <p:spPr bwMode="auto">
          <a:xfrm>
            <a:off x="5429250" y="3857625"/>
            <a:ext cx="1901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>
                <a:solidFill>
                  <a:srgbClr val="FF0000"/>
                </a:solidFill>
                <a:latin typeface="Times New Roman" pitchFamily="18" charset="0"/>
                <a:ea typeface="Batang"/>
                <a:cs typeface="Times New Roman" pitchFamily="18" charset="0"/>
              </a:rPr>
              <a:t>Анатоль Франс</a:t>
            </a:r>
          </a:p>
        </p:txBody>
      </p:sp>
      <p:pic>
        <p:nvPicPr>
          <p:cNvPr id="5" name="Рисунок 4" descr="поваре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933056"/>
            <a:ext cx="2892431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повар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4365104"/>
            <a:ext cx="2317366" cy="2317366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поваренок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509120"/>
            <a:ext cx="2158080" cy="1879618"/>
          </a:xfrm>
          <a:prstGeom prst="diamond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071938" y="714375"/>
            <a:ext cx="357187" cy="28575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14938" y="785813"/>
            <a:ext cx="285750" cy="28575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000375" y="1071563"/>
            <a:ext cx="357188" cy="428625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215063" y="1214438"/>
            <a:ext cx="285750" cy="428625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214563"/>
            <a:ext cx="718978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1143000" y="214313"/>
            <a:ext cx="72151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«</a:t>
            </a:r>
            <a:r>
              <a:rPr lang="ru-RU" b="1" dirty="0">
                <a:solidFill>
                  <a:srgbClr val="0070C0"/>
                </a:solidFill>
              </a:rPr>
              <a:t>Модель биоритмов» </a:t>
            </a:r>
            <a:r>
              <a:rPr lang="ru-RU" dirty="0"/>
              <a:t>Для построения модели биоритмов необходимо ввести дату рождения человека, дату отсчета (день, месяц, год) и длительность прогноза (кол-во дней).Как  видите  графиком является </a:t>
            </a:r>
            <a:r>
              <a:rPr lang="ru-RU" dirty="0">
                <a:solidFill>
                  <a:srgbClr val="0070C0"/>
                </a:solidFill>
              </a:rPr>
              <a:t>синусоида.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C:\Users\home\Desktop\1-4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2786063"/>
            <a:ext cx="59753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1071563" y="857250"/>
            <a:ext cx="70008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траектория  </a:t>
            </a:r>
            <a:r>
              <a:rPr lang="ru-RU" b="1" dirty="0">
                <a:solidFill>
                  <a:srgbClr val="002060"/>
                </a:solidFill>
              </a:rPr>
              <a:t>пули </a:t>
            </a:r>
            <a:r>
              <a:rPr lang="ru-RU" dirty="0"/>
              <a:t>совпадает с   </a:t>
            </a:r>
            <a:r>
              <a:rPr lang="ru-RU" dirty="0">
                <a:solidFill>
                  <a:srgbClr val="0070C0"/>
                </a:solidFill>
              </a:rPr>
              <a:t>синусоидой.</a:t>
            </a:r>
          </a:p>
          <a:p>
            <a:r>
              <a:rPr lang="ru-RU" dirty="0"/>
              <a:t>Из рисунка видно, что проекции векторов на оси Х и У соответственно равны</a:t>
            </a:r>
          </a:p>
          <a:p>
            <a:r>
              <a:rPr lang="ru-RU" dirty="0"/>
              <a:t>    </a:t>
            </a:r>
            <a:r>
              <a:rPr lang="ru-RU" dirty="0" err="1"/>
              <a:t>υ</a:t>
            </a:r>
            <a:r>
              <a:rPr lang="en-US" baseline="-25000" dirty="0"/>
              <a:t>x</a:t>
            </a:r>
            <a:r>
              <a:rPr lang="ru-RU" dirty="0"/>
              <a:t> = </a:t>
            </a:r>
            <a:r>
              <a:rPr lang="ru-RU" dirty="0" err="1"/>
              <a:t>υ</a:t>
            </a:r>
            <a:r>
              <a:rPr lang="en-US" baseline="-25000" dirty="0"/>
              <a:t>o </a:t>
            </a:r>
            <a:r>
              <a:rPr lang="en-US" dirty="0" err="1"/>
              <a:t>cos</a:t>
            </a:r>
            <a:r>
              <a:rPr lang="ru-RU" dirty="0"/>
              <a:t> </a:t>
            </a:r>
            <a:r>
              <a:rPr lang="ru-RU" dirty="0" err="1"/>
              <a:t>α       υ</a:t>
            </a:r>
            <a:r>
              <a:rPr lang="en-US" baseline="-25000" dirty="0"/>
              <a:t>y</a:t>
            </a:r>
            <a:r>
              <a:rPr lang="ru-RU" dirty="0"/>
              <a:t> = </a:t>
            </a:r>
            <a:r>
              <a:rPr lang="en-US" dirty="0" err="1"/>
              <a:t>υ</a:t>
            </a:r>
            <a:r>
              <a:rPr lang="en-US" baseline="-25000" dirty="0" err="1"/>
              <a:t>o</a:t>
            </a:r>
            <a:r>
              <a:rPr lang="en-US" dirty="0"/>
              <a:t> sin α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714375"/>
            <a:ext cx="33051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3786188"/>
            <a:ext cx="7761287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4214813" y="1357313"/>
            <a:ext cx="43576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  Поворот Земли </a:t>
            </a:r>
            <a:r>
              <a:rPr lang="ru-RU" dirty="0"/>
              <a:t>на 360° </a:t>
            </a:r>
            <a:r>
              <a:rPr lang="ru-RU" dirty="0" smtClean="0"/>
              <a:t>за </a:t>
            </a:r>
            <a:r>
              <a:rPr lang="ru-RU" dirty="0"/>
              <a:t>365 дней. Интересно , что это можно  представить  </a:t>
            </a:r>
            <a:r>
              <a:rPr lang="ru-RU" dirty="0">
                <a:solidFill>
                  <a:srgbClr val="0070C0"/>
                </a:solidFill>
              </a:rPr>
              <a:t>синусоидой.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home\Desktop\pendul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2428875"/>
            <a:ext cx="50482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714375" y="714375"/>
            <a:ext cx="7858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К</a:t>
            </a:r>
            <a:r>
              <a:rPr lang="ru-RU" b="1" dirty="0" smtClean="0">
                <a:solidFill>
                  <a:srgbClr val="0070C0"/>
                </a:solidFill>
              </a:rPr>
              <a:t>олебательные </a:t>
            </a:r>
            <a:r>
              <a:rPr lang="ru-RU" b="1" dirty="0">
                <a:solidFill>
                  <a:srgbClr val="0070C0"/>
                </a:solidFill>
              </a:rPr>
              <a:t>движения  маятника</a:t>
            </a:r>
            <a:r>
              <a:rPr lang="ru-RU" dirty="0" smtClean="0"/>
              <a:t>. Колебания </a:t>
            </a:r>
            <a:r>
              <a:rPr lang="ru-RU" dirty="0"/>
              <a:t>маятника  </a:t>
            </a:r>
            <a:r>
              <a:rPr lang="ru-RU" dirty="0" smtClean="0"/>
              <a:t>осуществляются </a:t>
            </a:r>
            <a:r>
              <a:rPr lang="ru-RU" dirty="0"/>
              <a:t>по     кривой, называемой </a:t>
            </a:r>
            <a:r>
              <a:rPr lang="ru-RU" dirty="0" err="1" smtClean="0">
                <a:solidFill>
                  <a:srgbClr val="0070C0"/>
                </a:solidFill>
              </a:rPr>
              <a:t>косинусоидой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79" name="Object 1027">
            <a:hlinkClick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3733800" y="5105400"/>
          <a:ext cx="41179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3" imgW="1054080" imgH="203040" progId="Equation.DSMT4">
                  <p:embed/>
                </p:oleObj>
              </mc:Choice>
              <mc:Fallback>
                <p:oleObj name="Equation" r:id="rId3" imgW="105408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105400"/>
                        <a:ext cx="4117975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94" name="Text Box 1042"/>
          <p:cNvSpPr txBox="1">
            <a:spLocks noChangeArrowheads="1"/>
          </p:cNvSpPr>
          <p:nvPr/>
        </p:nvSpPr>
        <p:spPr bwMode="auto">
          <a:xfrm>
            <a:off x="762000" y="1828800"/>
            <a:ext cx="4800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3600" b="1" i="1" u="sng">
                <a:solidFill>
                  <a:schemeClr val="folHlink"/>
                </a:solidFill>
                <a:latin typeface="Times New Roman" pitchFamily="18" charset="0"/>
              </a:rPr>
              <a:t>Что общего между:</a:t>
            </a:r>
            <a:endParaRPr lang="ru-RU" sz="3600" b="1" u="sng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01395" name="Text Box 1043"/>
          <p:cNvSpPr txBox="1">
            <a:spLocks noChangeArrowheads="1"/>
          </p:cNvSpPr>
          <p:nvPr/>
        </p:nvSpPr>
        <p:spPr bwMode="auto">
          <a:xfrm>
            <a:off x="990600" y="2590800"/>
            <a:ext cx="2057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3600" b="1" i="1" dirty="0">
                <a:solidFill>
                  <a:srgbClr val="003399"/>
                </a:solidFill>
                <a:latin typeface="Times New Roman" pitchFamily="18" charset="0"/>
              </a:rPr>
              <a:t>качелями</a:t>
            </a:r>
            <a:endParaRPr lang="ru-RU" sz="3600" b="1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101396" name="Text Box 1044"/>
          <p:cNvSpPr txBox="1">
            <a:spLocks noChangeArrowheads="1"/>
          </p:cNvSpPr>
          <p:nvPr/>
        </p:nvSpPr>
        <p:spPr bwMode="auto">
          <a:xfrm>
            <a:off x="990600" y="3184525"/>
            <a:ext cx="2057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3600" b="1" i="1" dirty="0">
                <a:solidFill>
                  <a:srgbClr val="003399"/>
                </a:solidFill>
                <a:latin typeface="Times New Roman" pitchFamily="18" charset="0"/>
              </a:rPr>
              <a:t>музыкой</a:t>
            </a:r>
            <a:endParaRPr lang="ru-RU" sz="3600" b="1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101397" name="Text Box 1045"/>
          <p:cNvSpPr txBox="1">
            <a:spLocks noChangeArrowheads="1"/>
          </p:cNvSpPr>
          <p:nvPr/>
        </p:nvSpPr>
        <p:spPr bwMode="auto">
          <a:xfrm>
            <a:off x="990600" y="3794125"/>
            <a:ext cx="2057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3600" b="1" i="1" dirty="0">
                <a:solidFill>
                  <a:srgbClr val="003399"/>
                </a:solidFill>
                <a:latin typeface="Times New Roman" pitchFamily="18" charset="0"/>
              </a:rPr>
              <a:t>и светом</a:t>
            </a:r>
            <a:endParaRPr lang="ru-RU" sz="3600" b="1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101398" name="Text Box 1046"/>
          <p:cNvSpPr txBox="1">
            <a:spLocks noChangeArrowheads="1"/>
          </p:cNvSpPr>
          <p:nvPr/>
        </p:nvSpPr>
        <p:spPr bwMode="auto">
          <a:xfrm>
            <a:off x="3505200" y="2590800"/>
            <a:ext cx="53340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600" b="1" i="1" dirty="0">
                <a:solidFill>
                  <a:schemeClr val="folHlink"/>
                </a:solidFill>
                <a:latin typeface="Times New Roman" pitchFamily="18" charset="0"/>
              </a:rPr>
              <a:t>это колебательные процессы, которые описываются с помощью гармонической функции:</a:t>
            </a:r>
            <a:endParaRPr lang="ru-RU" sz="3600" b="1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01399" name="Rectangle 1047"/>
          <p:cNvSpPr>
            <a:spLocks noChangeArrowheads="1"/>
          </p:cNvSpPr>
          <p:nvPr/>
        </p:nvSpPr>
        <p:spPr bwMode="auto">
          <a:xfrm>
            <a:off x="3048000" y="6324600"/>
            <a:ext cx="5562600" cy="76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00"/>
                            </p:stCondLst>
                            <p:childTnLst>
                              <p:par>
                                <p:cTn id="24" presetID="19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3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95" grpId="0" autoUpdateAnimBg="0"/>
      <p:bldP spid="101396" grpId="0" autoUpdateAnimBg="0"/>
      <p:bldP spid="101397" grpId="0" autoUpdateAnimBg="0"/>
      <p:bldP spid="101398" grpId="0" autoUpdateAnimBg="0"/>
      <p:bldP spid="10139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27" name="Object 3">
            <a:hlinkClick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3733800" y="5105400"/>
          <a:ext cx="41179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3" imgW="1054080" imgH="203040" progId="Equation.DSMT4">
                  <p:embed/>
                </p:oleObj>
              </mc:Choice>
              <mc:Fallback>
                <p:oleObj name="Equation" r:id="rId3" imgW="105408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105400"/>
                        <a:ext cx="4117975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685800" y="2362200"/>
            <a:ext cx="815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</a:rPr>
              <a:t>подними качели повыше – изменишь 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</a:rPr>
              <a:t>t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</a:rPr>
              <a:t>(фазу) механических колебаний.</a:t>
            </a:r>
            <a:endParaRPr lang="ru-RU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3048000" y="6324600"/>
            <a:ext cx="5562600" cy="76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685800" y="3276600"/>
            <a:ext cx="80772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</a:rPr>
              <a:t>включи полную громкость – увеличишь 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</a:rPr>
              <a:t>a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</a:rPr>
              <a:t> (амплитуду) колебаний воздуха.</a:t>
            </a:r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685800" y="4146550"/>
            <a:ext cx="8077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</a:rPr>
              <a:t>добавь красного цвета в палитру – уменьшишь 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</a:rPr>
              <a:t>k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</a:rPr>
              <a:t> (частоту) электромагнитных колебаний.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6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2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4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2" grpId="0" autoUpdateAnimBg="0"/>
      <p:bldP spid="103433" grpId="0" animBg="1"/>
      <p:bldP spid="103434" grpId="0" autoUpdateAnimBg="0"/>
      <p:bldP spid="10343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карандаш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430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4"/>
          <p:cNvGrpSpPr/>
          <p:nvPr/>
        </p:nvGrpSpPr>
        <p:grpSpPr>
          <a:xfrm>
            <a:off x="357158" y="345829"/>
            <a:ext cx="8587857" cy="6145465"/>
            <a:chOff x="390000" y="345829"/>
            <a:chExt cx="8555015" cy="614546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0000" y="428603"/>
              <a:ext cx="1971675" cy="169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18958" y="4643445"/>
              <a:ext cx="1885950" cy="178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0000" y="4500569"/>
              <a:ext cx="1700220" cy="199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AutoShape 35"/>
            <p:cNvSpPr>
              <a:spLocks noChangeArrowheads="1"/>
            </p:cNvSpPr>
            <p:nvPr/>
          </p:nvSpPr>
          <p:spPr bwMode="auto">
            <a:xfrm rot="1049460">
              <a:off x="4742975" y="2865818"/>
              <a:ext cx="4202040" cy="1970531"/>
            </a:xfrm>
            <a:prstGeom prst="cloudCallout">
              <a:avLst>
                <a:gd name="adj1" fmla="val -34640"/>
                <a:gd name="adj2" fmla="val 1308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just"/>
              <a:r>
                <a:rPr lang="ru-RU" sz="2400" b="1" i="1" dirty="0" smtClean="0">
                  <a:solidFill>
                    <a:srgbClr val="7030A0"/>
                  </a:solidFill>
                  <a:latin typeface="Georgia" pitchFamily="18" charset="0"/>
                </a:rPr>
                <a:t>Ну кто придумал эту математику !</a:t>
              </a:r>
              <a:endParaRPr lang="ru-RU" sz="2400" b="1" i="1" dirty="0">
                <a:solidFill>
                  <a:srgbClr val="7030A0"/>
                </a:solidFill>
                <a:latin typeface="Georgia" pitchFamily="18" charset="0"/>
              </a:endParaRPr>
            </a:p>
          </p:txBody>
        </p:sp>
        <p:sp>
          <p:nvSpPr>
            <p:cNvPr id="11" name="AutoShape 35"/>
            <p:cNvSpPr>
              <a:spLocks noChangeArrowheads="1"/>
            </p:cNvSpPr>
            <p:nvPr/>
          </p:nvSpPr>
          <p:spPr bwMode="auto">
            <a:xfrm rot="1049460">
              <a:off x="3422357" y="345829"/>
              <a:ext cx="3960735" cy="1515894"/>
            </a:xfrm>
            <a:prstGeom prst="cloudCallout">
              <a:avLst>
                <a:gd name="adj1" fmla="val -59148"/>
                <a:gd name="adj2" fmla="val 10172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i="1" dirty="0" smtClean="0">
                  <a:solidFill>
                    <a:srgbClr val="800000"/>
                  </a:solidFill>
                  <a:latin typeface="Georgia" pitchFamily="18" charset="0"/>
                </a:rPr>
                <a:t>У меня всё получилось!!!</a:t>
              </a:r>
              <a:endParaRPr lang="ru-RU" sz="2800" b="1" i="1" dirty="0">
                <a:solidFill>
                  <a:srgbClr val="800000"/>
                </a:solidFill>
                <a:latin typeface="Georgia" pitchFamily="18" charset="0"/>
              </a:endParaRPr>
            </a:p>
            <a:p>
              <a:pPr algn="ctr"/>
              <a:endParaRPr lang="ru-RU" sz="2800" b="1" i="1" dirty="0">
                <a:solidFill>
                  <a:srgbClr val="DE0000"/>
                </a:solidFill>
                <a:latin typeface="Georgia" pitchFamily="18" charset="0"/>
              </a:endParaRPr>
            </a:p>
          </p:txBody>
        </p:sp>
        <p:sp>
          <p:nvSpPr>
            <p:cNvPr id="12" name="AutoShape 35"/>
            <p:cNvSpPr>
              <a:spLocks noChangeArrowheads="1"/>
            </p:cNvSpPr>
            <p:nvPr/>
          </p:nvSpPr>
          <p:spPr bwMode="auto">
            <a:xfrm rot="20124042">
              <a:off x="879790" y="2398474"/>
              <a:ext cx="4316839" cy="1578285"/>
            </a:xfrm>
            <a:prstGeom prst="cloudCallout">
              <a:avLst>
                <a:gd name="adj1" fmla="val -59148"/>
                <a:gd name="adj2" fmla="val 10172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just"/>
              <a:r>
                <a:rPr lang="ru-RU" sz="2400" b="1" i="1" dirty="0" smtClean="0">
                  <a:solidFill>
                    <a:srgbClr val="002060"/>
                  </a:solidFill>
                  <a:latin typeface="Georgia" pitchFamily="18" charset="0"/>
                </a:rPr>
                <a:t>Надо решить ещё пару примеров.</a:t>
              </a:r>
              <a:endParaRPr lang="ru-RU" sz="2400" b="1" i="1" dirty="0">
                <a:solidFill>
                  <a:srgbClr val="002060"/>
                </a:solidFill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карандаш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144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85786" y="3071810"/>
            <a:ext cx="9358378" cy="110799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ru-RU" sz="6600" b="1" i="1" dirty="0" smtClean="0">
                <a:solidFill>
                  <a:srgbClr val="7030A0"/>
                </a:solidFill>
                <a:latin typeface="Georgia" pitchFamily="18" charset="0"/>
              </a:rPr>
              <a:t>Спасибо за работу!</a:t>
            </a:r>
            <a:endParaRPr lang="ru-RU" sz="66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571480"/>
            <a:ext cx="2428892" cy="236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5" name="Picture 5" descr="C:\Users\Иван\Desktop\Documents\картинки пнима\picanimv25ani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4572008"/>
            <a:ext cx="1785942" cy="1500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книга.jpg"/>
          <p:cNvPicPr>
            <a:picLocks noChangeAspect="1"/>
          </p:cNvPicPr>
          <p:nvPr/>
        </p:nvPicPr>
        <p:blipFill>
          <a:blip r:embed="rId2" cstate="print"/>
          <a:srcRect l="62931" r="6897"/>
          <a:stretch>
            <a:fillRect/>
          </a:stretch>
        </p:blipFill>
        <p:spPr>
          <a:xfrm>
            <a:off x="3214678" y="0"/>
            <a:ext cx="5929322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5072063" y="142875"/>
            <a:ext cx="1174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меню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2214546" y="785794"/>
            <a:ext cx="664369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Холодные закуски из математических терминов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Салат “Незабудка” под  многофункциональным соусом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Борщ “Скороспел” со сметаной “ кто успел, тот и съел”.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Фирменное блюдо (за счет заведения)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Десерт с умопомрачительными  вопросами, после которых появляется непреодолимое желанием учиться, учиться и ещё раз учиться…”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Коктейль «Загадочный»</a:t>
            </a:r>
          </a:p>
          <a:p>
            <a:pPr marL="342900" indent="-342900"/>
            <a:endParaRPr lang="ru-RU" sz="3200" dirty="0">
              <a:latin typeface="Century Schoolbook" pitchFamily="18" charset="0"/>
            </a:endParaRPr>
          </a:p>
          <a:p>
            <a:pPr marL="342900" indent="-342900"/>
            <a:endParaRPr lang="ru-RU" sz="3200" dirty="0">
              <a:latin typeface="Century Schoolbook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229600" y="5572125"/>
            <a:ext cx="914400" cy="9144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9" name="Рисунок 10" descr="ве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428625"/>
            <a:ext cx="1387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Рисунок 12" descr="ве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5143500"/>
            <a:ext cx="1387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Рисунок 13" descr="ве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820411">
            <a:off x="586582" y="2709069"/>
            <a:ext cx="13890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узо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1857364"/>
            <a:ext cx="2500330" cy="321471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809" name="Picture 17" descr="419623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0708" name="Picture 4" descr="6314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карандаш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002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57422" y="1214422"/>
            <a:ext cx="6500858" cy="2218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/>
              <a:t>Назовите основные тригонометрические функции</a:t>
            </a:r>
            <a:endParaRPr lang="ru-RU" sz="3200" b="1" dirty="0"/>
          </a:p>
        </p:txBody>
      </p:sp>
      <p:pic>
        <p:nvPicPr>
          <p:cNvPr id="5" name="Picture 1" descr="C:\Users\Иван\Desktop\Documents\картинки пнима\book3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857760"/>
            <a:ext cx="1252542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карандаш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7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57356" y="785794"/>
            <a:ext cx="70008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3200" b="1" dirty="0"/>
              <a:t>Что можно сказать </a:t>
            </a:r>
            <a:r>
              <a:rPr lang="ru-RU" sz="3200" b="1" dirty="0" smtClean="0"/>
              <a:t>о чётности и нечетности </a:t>
            </a:r>
            <a:r>
              <a:rPr lang="ru-RU" sz="3200" b="1" dirty="0"/>
              <a:t>тригонометрических функций?</a:t>
            </a:r>
          </a:p>
        </p:txBody>
      </p:sp>
      <p:pic>
        <p:nvPicPr>
          <p:cNvPr id="5" name="Picture 1" descr="C:\Users\Иван\Desktop\Documents\картинки пнима\book3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4857760"/>
            <a:ext cx="1252542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карандаш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002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00232" y="285728"/>
            <a:ext cx="685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3200" b="1" dirty="0" smtClean="0"/>
              <a:t>Какое число является наименьшим положительным периодом для функций синуса и косинуса?</a:t>
            </a:r>
            <a:endParaRPr lang="ru-RU" sz="3200" b="1" dirty="0"/>
          </a:p>
        </p:txBody>
      </p:sp>
      <p:pic>
        <p:nvPicPr>
          <p:cNvPr id="5" name="Picture 1" descr="C:\Users\Иван\Desktop\Documents\картинки пнима\book3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929198"/>
            <a:ext cx="1252542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карандаш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002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14546" y="357166"/>
            <a:ext cx="65722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3200" b="1" dirty="0" smtClean="0"/>
              <a:t>Какое число является наименьшим положительным периодом для функции тангенса </a:t>
            </a:r>
          </a:p>
          <a:p>
            <a:pPr lvl="0" algn="ctr">
              <a:lnSpc>
                <a:spcPct val="150000"/>
              </a:lnSpc>
            </a:pPr>
            <a:r>
              <a:rPr lang="ru-RU" sz="3200" b="1" dirty="0" smtClean="0"/>
              <a:t> ( котангенса)?</a:t>
            </a:r>
            <a:endParaRPr lang="ru-RU" sz="3200" b="1" dirty="0"/>
          </a:p>
        </p:txBody>
      </p:sp>
      <p:pic>
        <p:nvPicPr>
          <p:cNvPr id="5" name="Picture 1" descr="C:\Users\Иван\Desktop\Documents\картинки пнима\book3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714884"/>
            <a:ext cx="1252542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378</Words>
  <Application>Microsoft Office PowerPoint</Application>
  <PresentationFormat>Экран (4:3)</PresentationFormat>
  <Paragraphs>64</Paragraphs>
  <Slides>27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Поток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Электрокардиограмма здорового сердца человека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- математическое кафе</dc:title>
  <dc:creator>User</dc:creator>
  <cp:lastModifiedBy>user</cp:lastModifiedBy>
  <cp:revision>35</cp:revision>
  <dcterms:created xsi:type="dcterms:W3CDTF">2015-12-10T18:04:40Z</dcterms:created>
  <dcterms:modified xsi:type="dcterms:W3CDTF">2016-01-14T10:59:03Z</dcterms:modified>
</cp:coreProperties>
</file>