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8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allerix.ru/pic/Brullov/glrx-553570556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thumb/9/99/BRULLOV_VSADNICA1.jpg/350px-BRULLOV_VSADNICA1.jpg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allerix.ru/pic/Brullov/glrx-898321533.jpg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ix.ru/pic/Brullov/glrx-81850585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gallerix.ru/pic/Brullov/glrx-562496948.jpg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allerix.ru/pic/Brullov/glrx-487185668.jpg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gallerix.ru/pic/Brullov/glrx-861764526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КАРЛ БРЮЛЛОВ </a:t>
            </a:r>
            <a:endParaRPr lang="ru-RU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Автопортрет. 1848">
            <a:hlinkClick r:id="rId2" tgtFrame="_blank" tooltip="&quot;Автопортрет. 1848&#10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142984"/>
            <a:ext cx="507209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1208082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</a:rPr>
              <a:t>ГАДАЮЩАЯ СВЕТЛАНА </a:t>
            </a:r>
            <a:endParaRPr lang="ru-RU" sz="4000" b="1" i="1" dirty="0">
              <a:ln>
                <a:solidFill>
                  <a:srgbClr val="00B0F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Содержимое 4" descr="http://sschool8.narod.ru/Masters/Briullov/Briullov_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44925" y="423069"/>
            <a:ext cx="4572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Святками называются две недели зимних праздников, от Рождественского сочельника, приходящегося на 6 января, по Крещение, празднуемое 19 января. Гадания на Рождество по праву считаются наиболее правдивыми и своими корнями уходят во времена языческой Руси.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</a:rPr>
              <a:t>ГАДАНИЕ: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Рождественское гадание по лаю собак</a:t>
            </a:r>
            <a:endParaRPr lang="ru-RU" sz="4000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buNone/>
            </a:pPr>
            <a:r>
              <a:rPr lang="ru-RU" sz="40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40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полночь взять нож, выйти на улицу, подойти </a:t>
            </a:r>
            <a:r>
              <a:rPr lang="ru-RU" sz="4000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сугробу </a:t>
            </a:r>
            <a:r>
              <a:rPr lang="ru-RU" sz="4000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начать резать снег ножом, приговаривая: </a:t>
            </a:r>
            <a:r>
              <a:rPr lang="ru-RU" sz="4000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«Черт, черт, не молчи, черт, черт, подскажи, какой мне муж попадется, смеяться или плакать придется?».</a:t>
            </a:r>
            <a:r>
              <a:rPr lang="ru-RU" sz="4000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Произнеся </a:t>
            </a:r>
            <a:r>
              <a:rPr lang="ru-RU" sz="4000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 заклинания, замолчать и внимательно прислушаться к лаю собак. Если раздастся злобный, отрывистый лай, значит, будущий муж будет строгий и угрюмый.</a:t>
            </a:r>
            <a:br>
              <a:rPr lang="ru-RU" sz="4000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4000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Если </a:t>
            </a:r>
            <a:r>
              <a:rPr lang="ru-RU" sz="4000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 собаки будут лаять весело и заливисто, то и муж попадется веселый и добрый.</a:t>
            </a:r>
            <a:br>
              <a:rPr lang="ru-RU" sz="4000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4000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плохо, если во время гадания послышится собачий вой. Это говорит о том, что замужество будет недолгим и очень быстро молодая жена овдовеет. </a:t>
            </a:r>
          </a:p>
          <a:p>
            <a:endParaRPr lang="ru-RU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Рождественское гадание на воске (свечах)</a:t>
            </a:r>
            <a:endParaRPr kumimoji="0" lang="ru-RU" sz="2000" b="0" i="0" u="none" strike="noStrike" cap="none" normalizeH="0" baseline="0" dirty="0" smtClean="0">
              <a:ln>
                <a:solidFill>
                  <a:srgbClr val="92D05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Взять огарки восковых или парафиновых свечей белого цвета (праздничные цветные свечи для гадания не подходят), сложить в металлическую посуду, расплавить на огне и сразу же влить в емкость с холодной водой. Образовавшаяся при этом фигура и будет предсказывать то будущее, которое ожидает гадающую особу.</a:t>
            </a:r>
            <a:endParaRPr kumimoji="0" lang="ru-RU" sz="2000" b="0" i="0" u="none" strike="noStrike" cap="none" normalizeH="0" baseline="0" dirty="0" smtClean="0">
              <a:ln>
                <a:solidFill>
                  <a:srgbClr val="92D05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Толкование фигур</a:t>
            </a:r>
            <a:endParaRPr kumimoji="0" lang="ru-RU" sz="2000" b="0" i="0" u="none" strike="noStrike" cap="none" normalizeH="0" baseline="0" dirty="0" smtClean="0">
              <a:ln>
                <a:solidFill>
                  <a:srgbClr val="92D05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rgbClr val="92D050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 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в скором времени обзаведение новым хозяйством; для девушки это связано в первую очередь с ее замужеством. </a:t>
            </a:r>
            <a:endParaRPr kumimoji="0" lang="ru-RU" sz="2000" b="0" i="0" u="none" strike="noStrike" cap="none" normalizeH="0" baseline="0" dirty="0" smtClean="0">
              <a:ln>
                <a:solidFill>
                  <a:srgbClr val="92D05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rgbClr val="92D050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Бесформенные развалины 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несчастье в ближайшем будущем. </a:t>
            </a:r>
            <a:endParaRPr kumimoji="0" lang="ru-RU" sz="2000" b="0" i="0" u="none" strike="noStrike" cap="none" normalizeH="0" baseline="0" dirty="0" smtClean="0">
              <a:ln>
                <a:solidFill>
                  <a:srgbClr val="92D05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rgbClr val="92D050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Яма, небольшая пещера или грот 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самая нежелательная фигура, поскольку она символизирует место погребения и предрекает тяжелую болезнь или близкую смерть. </a:t>
            </a:r>
            <a:endParaRPr kumimoji="0" lang="ru-RU" sz="2000" b="0" i="0" u="none" strike="noStrike" cap="none" normalizeH="0" baseline="0" dirty="0" smtClean="0">
              <a:ln>
                <a:solidFill>
                  <a:srgbClr val="92D05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rgbClr val="92D050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Деревья 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их можно толковать по-разному: направленные вверх ветви дерева обещают скорую радость, поникшие — печаль, тоску и скуку. </a:t>
            </a:r>
            <a:endParaRPr kumimoji="0" lang="ru-RU" sz="2000" b="0" i="0" u="none" strike="noStrike" cap="none" normalizeH="0" baseline="0" dirty="0" smtClean="0">
              <a:ln>
                <a:solidFill>
                  <a:srgbClr val="92D05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rgbClr val="92D050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Кольцо или свеча 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однозначно предрекают скорую свадьбу. </a:t>
            </a:r>
            <a:endParaRPr kumimoji="0" lang="ru-RU" sz="2000" b="0" i="0" u="none" strike="noStrike" cap="none" normalizeH="0" baseline="0" dirty="0" smtClean="0">
              <a:ln>
                <a:solidFill>
                  <a:srgbClr val="92D05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rgbClr val="92D050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Блин, осевший на дно, 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наоборот, сулит долгое девичество. </a:t>
            </a:r>
            <a:endParaRPr kumimoji="0" lang="ru-RU" sz="2000" b="0" i="0" u="none" strike="noStrike" cap="none" normalizeH="0" baseline="0" dirty="0" smtClean="0">
              <a:ln>
                <a:solidFill>
                  <a:srgbClr val="92D05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solidFill>
                  <a:srgbClr val="92D05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44" y="0"/>
            <a:ext cx="878687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normalizeH="0" baseline="0" dirty="0" smtClean="0">
                <a:ln w="11430">
                  <a:solidFill>
                    <a:srgbClr val="00B0F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Гадание на воске и молоке</a:t>
            </a:r>
            <a:endParaRPr kumimoji="0" lang="ru-RU" sz="2000" b="1" i="0" u="none" strike="noStrike" normalizeH="0" baseline="0" dirty="0" smtClean="0">
              <a:ln w="11430">
                <a:solidFill>
                  <a:srgbClr val="00B0F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Налить молоко в блюдце и поставить на порог. Взять огарки восковых свечей, положить в металлическую посуду и растопить на огне, приговаривая: «Домовой, хозяин мой, приди под порог попить молочка, поесть воска».</a:t>
            </a:r>
            <a:br>
              <a:rPr kumimoji="0" lang="ru-RU" sz="2000" b="1" i="0" u="none" strike="noStrike" normalizeH="0" baseline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normalizeH="0" baseline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Произнеся последнее слово заклинания, вылить воск в молоко и внимательно рассмотреть получившуюся при этом фигуру.</a:t>
            </a:r>
            <a:endParaRPr kumimoji="0" lang="ru-RU" sz="2000" b="1" i="0" u="none" strike="noStrike" normalizeH="0" baseline="0" dirty="0" smtClean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1430">
                  <a:solidFill>
                    <a:srgbClr val="00B0F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Толкование фигур</a:t>
            </a:r>
            <a:endParaRPr kumimoji="0" lang="ru-RU" sz="2000" b="1" i="0" u="none" strike="noStrike" normalizeH="0" baseline="0" dirty="0" smtClean="0">
              <a:ln w="11430">
                <a:solidFill>
                  <a:srgbClr val="00B0F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normalizeH="0" baseline="0" dirty="0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 </a:t>
            </a:r>
            <a:r>
              <a:rPr kumimoji="0" lang="ru-RU" sz="2000" b="1" i="0" u="none" strike="noStrike" normalizeH="0" baseline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болезнь; если его очертания нечеткие, то в скором времени следует готовиться к череде мелких неприятностей, которые затронут все стороны жизни. </a:t>
            </a:r>
            <a:endParaRPr kumimoji="0" lang="ru-RU" sz="2000" b="1" i="0" u="none" strike="noStrike" normalizeH="0" baseline="0" dirty="0" smtClean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normalizeH="0" baseline="0" dirty="0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Распускающийся цветок </a:t>
            </a:r>
            <a:r>
              <a:rPr kumimoji="0" lang="ru-RU" sz="2000" b="1" i="0" u="none" strike="noStrike" normalizeH="0" baseline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свадьба через год. </a:t>
            </a:r>
            <a:endParaRPr kumimoji="0" lang="ru-RU" sz="2000" b="1" i="0" u="none" strike="noStrike" normalizeH="0" baseline="0" dirty="0" smtClean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normalizeH="0" baseline="0" dirty="0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Животное </a:t>
            </a:r>
            <a:r>
              <a:rPr kumimoji="0" lang="ru-RU" sz="2000" b="1" i="0" u="none" strike="noStrike" normalizeH="0" baseline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в близком окружении появился недоброжелатель. </a:t>
            </a:r>
            <a:endParaRPr kumimoji="0" lang="ru-RU" sz="2000" b="1" i="0" u="none" strike="noStrike" normalizeH="0" baseline="0" dirty="0" smtClean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normalizeH="0" baseline="0" dirty="0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Россыпь мелких звездочек </a:t>
            </a:r>
            <a:r>
              <a:rPr kumimoji="0" lang="ru-RU" sz="2000" b="1" i="0" u="none" strike="noStrike" normalizeH="0" baseline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удача в делах. </a:t>
            </a:r>
            <a:endParaRPr kumimoji="0" lang="ru-RU" sz="2000" b="1" i="0" u="none" strike="noStrike" normalizeH="0" baseline="0" dirty="0" smtClean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normalizeH="0" baseline="0" dirty="0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Полоски с размытыми краями </a:t>
            </a:r>
            <a:r>
              <a:rPr kumimoji="0" lang="ru-RU" sz="2000" b="1" i="0" u="none" strike="noStrike" normalizeH="0" baseline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поездка, командировка, переезд, путешествие. </a:t>
            </a:r>
            <a:endParaRPr kumimoji="0" lang="ru-RU" sz="2000" b="1" i="0" u="none" strike="noStrike" normalizeH="0" baseline="0" dirty="0" smtClean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normalizeH="0" baseline="0" dirty="0" smtClean="0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Человеческая фигура </a:t>
            </a:r>
            <a:r>
              <a:rPr kumimoji="0" lang="ru-RU" sz="2000" b="1" i="0" u="none" strike="noStrike" normalizeH="0" baseline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скорое появление нового друга. </a:t>
            </a:r>
            <a:endParaRPr kumimoji="0" lang="ru-RU" sz="2000" b="1" i="0" u="none" strike="noStrike" normalizeH="0" baseline="0" dirty="0" smtClean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ln>
                  <a:solidFill>
                    <a:srgbClr val="D828B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Гадание по </a:t>
            </a:r>
            <a:r>
              <a:rPr lang="ru-RU" sz="2200" b="1" i="1" dirty="0" smtClean="0">
                <a:ln>
                  <a:solidFill>
                    <a:srgbClr val="D828B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тени</a:t>
            </a:r>
          </a:p>
          <a:p>
            <a:pPr>
              <a:buNone/>
            </a:pPr>
            <a:r>
              <a:rPr lang="ru-RU" sz="2200" b="1" i="1" dirty="0" smtClean="0">
                <a:ln>
                  <a:solidFill>
                    <a:srgbClr val="D828B6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Взять газетный лист и хорошенько его смять (но не скатывать в плотный шар!). Положить смятую бумагу на тарелку и поджечь. Когда бумага полностью прогорит, поставить рядом с тарелкой свечу и посмотреть на тень, которую сгоревшая газета отбрасывает на стену. Значение возникших фигур аналогично толкованию восковых фигур.</a:t>
            </a:r>
          </a:p>
          <a:p>
            <a:r>
              <a:rPr lang="ru-RU" sz="2200" b="1" i="1" dirty="0" smtClean="0">
                <a:ln>
                  <a:solidFill>
                    <a:srgbClr val="D828B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Гадание по волосам</a:t>
            </a:r>
          </a:p>
          <a:p>
            <a:pPr>
              <a:buNone/>
            </a:pPr>
            <a:r>
              <a:rPr lang="ru-RU" sz="2200" b="1" i="1" dirty="0" smtClean="0">
                <a:ln>
                  <a:solidFill>
                    <a:srgbClr val="D828B6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В полночь налить в миску воду и добавить в нее щепотку золы, щепотку сахара и щепотку соли. Воду тщательно перемешать, а когда она «успокоится», бросить в нее два волоса: один — свой, а другой — любимого человека. Миску оставить до утра.</a:t>
            </a:r>
            <a:br>
              <a:rPr lang="ru-RU" sz="2200" b="1" i="1" dirty="0" smtClean="0">
                <a:ln>
                  <a:solidFill>
                    <a:srgbClr val="D828B6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n>
                  <a:solidFill>
                    <a:srgbClr val="D828B6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 Если наутро волосы переплелись между собой, то свадьба не за горами. Если же волосы находятся на некотором расстоянии друг от друга, значит, близок час разлуки.</a:t>
            </a:r>
            <a:br>
              <a:rPr lang="ru-RU" sz="2200" b="1" i="1" dirty="0" smtClean="0">
                <a:ln>
                  <a:solidFill>
                    <a:srgbClr val="D828B6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n>
                  <a:solidFill>
                    <a:srgbClr val="D828B6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 Утонувший же волос предрекает тяжелую болезнь, а возможно, и смерть того, кому он принадлежит.</a:t>
            </a:r>
          </a:p>
          <a:p>
            <a:endParaRPr lang="ru-RU" sz="2200" b="1" i="1" dirty="0">
              <a:ln>
                <a:solidFill>
                  <a:srgbClr val="D828B6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2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Гадание по полену</a:t>
            </a:r>
          </a:p>
          <a:p>
            <a:pPr>
              <a:spcBef>
                <a:spcPts val="0"/>
              </a:spcBef>
              <a:buNone/>
            </a:pPr>
            <a:r>
              <a:rPr lang="ru-RU" sz="26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Зайти </a:t>
            </a:r>
            <a:r>
              <a:rPr lang="ru-RU" sz="26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дровяной сарай, притворить дверь, чтобы в помещении было темно, и наугад выбрать полено. Принести его в дом и внимательно осмотреть: каким окажется золено, таким будет и будущий муж.</a:t>
            </a:r>
          </a:p>
          <a:p>
            <a:pPr>
              <a:spcBef>
                <a:spcPts val="0"/>
              </a:spcBef>
              <a:buNone/>
            </a:pPr>
            <a:r>
              <a:rPr lang="ru-RU" sz="26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Толкование гадания</a:t>
            </a:r>
          </a:p>
          <a:p>
            <a:pPr lvl="0">
              <a:spcBef>
                <a:spcPts val="0"/>
              </a:spcBef>
            </a:pPr>
            <a:r>
              <a:rPr lang="ru-RU" sz="26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Полено ровное, с гладкой тонкой корой — муж красивый и молодой. </a:t>
            </a:r>
          </a:p>
          <a:p>
            <a:pPr lvl="0">
              <a:spcBef>
                <a:spcPts val="0"/>
              </a:spcBef>
            </a:pPr>
            <a:r>
              <a:rPr lang="ru-RU" sz="26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Кора толстая шероховатая — муж некрасивый. </a:t>
            </a:r>
          </a:p>
          <a:p>
            <a:pPr lvl="0">
              <a:spcBef>
                <a:spcPts val="0"/>
              </a:spcBef>
            </a:pPr>
            <a:r>
              <a:rPr lang="ru-RU" sz="26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Кора на полене местами ободрана или вовсе отсутствует — муж бедный. </a:t>
            </a:r>
          </a:p>
          <a:p>
            <a:pPr lvl="0">
              <a:spcBef>
                <a:spcPts val="0"/>
              </a:spcBef>
            </a:pPr>
            <a:r>
              <a:rPr lang="ru-RU" sz="26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Растрескавшееся полено — муж попадется старый, рябой, с физическим недостатком. </a:t>
            </a:r>
          </a:p>
          <a:p>
            <a:pPr lvl="0">
              <a:spcBef>
                <a:spcPts val="0"/>
              </a:spcBef>
            </a:pPr>
            <a:r>
              <a:rPr lang="ru-RU" sz="26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Большое полено — сильный, крепкий муж. </a:t>
            </a:r>
          </a:p>
          <a:p>
            <a:pPr lvl="0">
              <a:spcBef>
                <a:spcPts val="0"/>
              </a:spcBef>
            </a:pPr>
            <a:r>
              <a:rPr lang="ru-RU" sz="26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Сучковатое полено — семья будет большая: каждый сучок — это будущий ребенок. </a:t>
            </a:r>
          </a:p>
          <a:p>
            <a:pPr>
              <a:spcBef>
                <a:spcPts val="0"/>
              </a:spcBef>
            </a:pPr>
            <a:endParaRPr lang="ru-RU" sz="2600" b="1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71679"/>
            <a:ext cx="3008313" cy="85725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ВСАДНИЦА</a:t>
            </a:r>
            <a:endParaRPr lang="ru-RU" sz="4400" dirty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7" name="i-main-pic" descr="Картинка 1 из 144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8230" y="273050"/>
            <a:ext cx="4637174" cy="62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3008313" cy="164307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ДЕВУШКА, СОБИРАЮЩАЯ ВИНОГРАД</a:t>
            </a:r>
            <a:endParaRPr lang="ru-RU" sz="320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Девушка, собирающая виноград в окрестностях Неаполя. 1827">
            <a:hlinkClick r:id="rId2" tgtFrame="_blank" tooltip="&quot;Девушка, собирающая виноград в окрестностях Неаполя. 1827&#10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73487" y="342106"/>
            <a:ext cx="4714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92233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3200" i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ИТАЛЬЯНСКИЙ ПОЛДЕНЬ</a:t>
            </a:r>
          </a:p>
          <a:p>
            <a:pPr algn="ctr"/>
            <a:endParaRPr lang="ru-RU" sz="3200" i="1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Итальянский полдень ( Итальянка, снимающая виноград ). 1827">
            <a:hlinkClick r:id="rId3" tgtFrame="_blank" tooltip="&quot;Итальянский полдень ( Итальянка, снимающая виноград ). 1827&#10;&quot;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735387" y="342106"/>
            <a:ext cx="47910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850892"/>
          </a:xfrm>
        </p:spPr>
        <p:txBody>
          <a:bodyPr/>
          <a:lstStyle/>
          <a:p>
            <a:pPr algn="ctr"/>
            <a:r>
              <a:rPr lang="ru-RU" sz="36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НАРЦИСС</a:t>
            </a:r>
            <a: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4" descr="Нарцисс. 1819">
            <a:hlinkClick r:id="rId2" tgtFrame="_blank" tooltip="&quot;Нарцисс. 1819&#10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5050" y="1289090"/>
            <a:ext cx="5111750" cy="382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56540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ВАСИЛИЙ </a:t>
            </a:r>
          </a:p>
          <a:p>
            <a:pPr algn="ctr"/>
            <a:r>
              <a:rPr lang="ru-RU" sz="4000" b="1" i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АНДРЕЕВИЧ </a:t>
            </a:r>
          </a:p>
          <a:p>
            <a:pPr algn="ctr"/>
            <a:r>
              <a:rPr lang="ru-RU" sz="4000" b="1" i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ЖУКОВСКИЙ </a:t>
            </a:r>
            <a:endParaRPr lang="ru-RU" sz="4000" b="1" i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4" descr="Портрет поэта В. А. Жуковского. 1837">
            <a:hlinkClick r:id="rId2" tgtFrame="_blank" tooltip="&quot;Портрет поэта В. А. Жуковского. 1837&#10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35425" y="342106"/>
            <a:ext cx="419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СОН МОНАШЕНКИ</a:t>
            </a:r>
            <a:endParaRPr lang="ru-RU" b="1" i="1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он монашенки. 1831">
            <a:hlinkClick r:id="rId2" tgtFrame="_blank" tooltip="&quot;Сон монашенки. 1831&#10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85860"/>
            <a:ext cx="614366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1065206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НАТАЛЬЯ ПУШКИНА </a:t>
            </a:r>
          </a:p>
          <a:p>
            <a:pPr algn="ctr"/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(ГОНЧАРОВА –ЛАНСКАЯ)</a:t>
            </a:r>
            <a:endParaRPr lang="ru-RU" sz="3600" b="1" i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s006.radikal.ru/i214/1008/3c/d9434d0be53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79934" y="273050"/>
            <a:ext cx="4901982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120808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32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ХРИСТОС ВОСКРЕСШИЙ </a:t>
            </a:r>
            <a:endParaRPr lang="ru-RU" sz="3200" b="1" i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4" descr="http://sschool8.narod.ru/Masters/Briullov/Briullov_0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8300" y="461169"/>
            <a:ext cx="39052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197</Words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КАРЛ БРЮЛЛОВ </vt:lpstr>
      <vt:lpstr>Слайд 2</vt:lpstr>
      <vt:lpstr>ДЕВУШКА, СОБИРАЮЩАЯ ВИНОГРАД</vt:lpstr>
      <vt:lpstr>Слайд 4</vt:lpstr>
      <vt:lpstr>Слайд 5</vt:lpstr>
      <vt:lpstr>Слайд 6</vt:lpstr>
      <vt:lpstr>СОН МОНАШЕНКИ</vt:lpstr>
      <vt:lpstr>Слайд 8</vt:lpstr>
      <vt:lpstr>Слайд 9</vt:lpstr>
      <vt:lpstr>Слайд 10</vt:lpstr>
      <vt:lpstr>Святками называются две недели зимних праздников, от Рождественского сочельника, приходящегося на 6 января, по Крещение, празднуемое 19 января. Гадания на Рождество по праву считаются наиболее правдивыми и своими корнями уходят во времена языческой Руси.</vt:lpstr>
      <vt:lpstr>ГАДАНИЕ: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Святками называются две недели зимних праздников, от Рождественского сочельника, приходящегося на 6 января, по Крещение, празднуемое 19 января. Гадания на Рождество по праву считаются наиболее правдивыми и своими корнями уходят во времена языческой Руси.  </dc:title>
  <dc:creator>Марина</dc:creator>
  <cp:lastModifiedBy>Марина</cp:lastModifiedBy>
  <cp:revision>8</cp:revision>
  <dcterms:created xsi:type="dcterms:W3CDTF">2011-01-27T13:01:50Z</dcterms:created>
  <dcterms:modified xsi:type="dcterms:W3CDTF">2011-01-27T14:21:06Z</dcterms:modified>
</cp:coreProperties>
</file>