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9" r:id="rId2"/>
  </p:sldMasterIdLst>
  <p:sldIdLst>
    <p:sldId id="262" r:id="rId3"/>
    <p:sldId id="256" r:id="rId4"/>
    <p:sldId id="263" r:id="rId5"/>
    <p:sldId id="257" r:id="rId6"/>
    <p:sldId id="264" r:id="rId7"/>
    <p:sldId id="265" r:id="rId8"/>
    <p:sldId id="259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4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9B507C-F1B8-4F38-A53F-270880A56C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56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57CADF13-46EE-474B-96CD-E79CFDEF26FA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45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1515" y="1785926"/>
            <a:ext cx="8842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1.Что такое Физика?</a:t>
            </a:r>
          </a:p>
          <a:p>
            <a:r>
              <a:rPr lang="ru-RU" sz="2800" dirty="0" smtClean="0"/>
              <a:t>2.Что изучает физика?</a:t>
            </a:r>
          </a:p>
          <a:p>
            <a:r>
              <a:rPr lang="ru-RU" sz="2800" dirty="0" smtClean="0"/>
              <a:t>3.Какие физические явления вам известны?</a:t>
            </a:r>
          </a:p>
          <a:p>
            <a:r>
              <a:rPr lang="ru-RU" sz="2800" dirty="0" smtClean="0"/>
              <a:t>4.Приведите примеры физических явлений?</a:t>
            </a:r>
          </a:p>
          <a:p>
            <a:r>
              <a:rPr lang="ru-RU" sz="2800" dirty="0" smtClean="0"/>
              <a:t>5.В чем заключается задача физики?</a:t>
            </a:r>
          </a:p>
          <a:p>
            <a:r>
              <a:rPr lang="ru-RU" sz="2800" dirty="0" smtClean="0"/>
              <a:t>6.Какое значение имеет физика для техники?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515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ответьте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вопросы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00"/>
                </a:solidFill>
              </a:rPr>
              <a:t>Тема урока:</a:t>
            </a:r>
            <a:r>
              <a:rPr lang="ru-RU" b="1" i="1" dirty="0" smtClean="0">
                <a:solidFill>
                  <a:srgbClr val="CC0000"/>
                </a:solidFill>
              </a:rPr>
              <a:t/>
            </a:r>
            <a:br>
              <a:rPr lang="ru-RU" b="1" i="1" dirty="0" smtClean="0">
                <a:solidFill>
                  <a:srgbClr val="CC0000"/>
                </a:solidFill>
              </a:rPr>
            </a:br>
            <a:r>
              <a:rPr lang="ru-RU" b="1" i="1" dirty="0" smtClean="0">
                <a:solidFill>
                  <a:srgbClr val="CC0000"/>
                </a:solidFill>
              </a:rPr>
              <a:t/>
            </a:r>
            <a:br>
              <a:rPr lang="ru-RU" b="1" i="1" dirty="0" smtClean="0">
                <a:solidFill>
                  <a:srgbClr val="CC0000"/>
                </a:solidFill>
              </a:rPr>
            </a:br>
            <a:r>
              <a:rPr lang="ru-RU" sz="6000" dirty="0" smtClean="0">
                <a:solidFill>
                  <a:srgbClr val="CC0000"/>
                </a:solidFill>
              </a:rPr>
              <a:t>«  </a:t>
            </a:r>
            <a:r>
              <a:rPr lang="ru-RU" sz="6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dirty="0" smtClean="0">
                <a:solidFill>
                  <a:srgbClr val="CC0000"/>
                </a:solidFill>
              </a:rPr>
              <a:t>Методы физического познания.»</a:t>
            </a:r>
            <a:br>
              <a:rPr lang="ru-RU" sz="6000" dirty="0" smtClean="0">
                <a:solidFill>
                  <a:srgbClr val="CC0000"/>
                </a:solidFill>
              </a:rPr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5414978" cy="64294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Учитель физики МОУ СОШ №8 г.Моздока РСО – Алания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Загилова С. 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5" descr="44R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687" y="3071810"/>
            <a:ext cx="2119313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008000"/>
                </a:solidFill>
              </a:rPr>
              <a:t>термины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smtClean="0">
                <a:ln w="10160">
                  <a:noFill/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специальные слова, обозначающие физические понятия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975840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C0000"/>
                </a:solidFill>
              </a:rPr>
              <a:t>Материя</a:t>
            </a:r>
            <a:r>
              <a:rPr lang="ru-RU" dirty="0" smtClean="0"/>
              <a:t> - это все то, что существует во </a:t>
            </a:r>
          </a:p>
          <a:p>
            <a:pPr>
              <a:buNone/>
            </a:pPr>
            <a:r>
              <a:rPr lang="ru-RU" dirty="0" smtClean="0"/>
              <a:t>Вселенной независимо от нашего сознания.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3143248"/>
            <a:ext cx="3214710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400" dirty="0" smtClean="0">
                <a:solidFill>
                  <a:srgbClr val="CC0000"/>
                </a:solidFill>
              </a:rPr>
              <a:t>Материя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4929198"/>
            <a:ext cx="214314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тело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4929198"/>
            <a:ext cx="2286016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вещество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5000636"/>
            <a:ext cx="214314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поле</a:t>
            </a:r>
            <a:endParaRPr lang="ru-RU" sz="4400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5400000">
            <a:off x="2303844" y="2982513"/>
            <a:ext cx="1071570" cy="28218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6248" y="3857628"/>
            <a:ext cx="335758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750463" y="4393413"/>
            <a:ext cx="107157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14393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Физическое тело</a:t>
            </a:r>
            <a:r>
              <a:rPr lang="ru-RU" dirty="0" smtClean="0"/>
              <a:t> </a:t>
            </a:r>
            <a:r>
              <a:rPr lang="ru-RU" sz="3600" dirty="0" smtClean="0"/>
              <a:t>– любой предмет</a:t>
            </a:r>
          </a:p>
        </p:txBody>
      </p:sp>
      <p:pic>
        <p:nvPicPr>
          <p:cNvPr id="4099" name="Picture 4" descr="PH0112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1905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AG00058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500306"/>
            <a:ext cx="203835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J007618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1472" y="5000636"/>
            <a:ext cx="194468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17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1357298"/>
            <a:ext cx="1112838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7" descr="CANDLIT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2500306"/>
            <a:ext cx="981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9" descr="Camera-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3286124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55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256" y="4714884"/>
            <a:ext cx="1285884" cy="1357322"/>
          </a:xfrm>
          <a:prstGeom prst="rect">
            <a:avLst/>
          </a:prstGeom>
        </p:spPr>
      </p:pic>
      <p:pic>
        <p:nvPicPr>
          <p:cNvPr id="11" name="Рисунок 10" descr="Frog_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1538" y="4929198"/>
            <a:ext cx="1143008" cy="1214446"/>
          </a:xfrm>
          <a:prstGeom prst="rect">
            <a:avLst/>
          </a:prstGeom>
        </p:spPr>
      </p:pic>
      <p:pic>
        <p:nvPicPr>
          <p:cNvPr id="12" name="Рисунок 11" descr="224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348" y="1785926"/>
            <a:ext cx="800100" cy="466725"/>
          </a:xfrm>
          <a:prstGeom prst="rect">
            <a:avLst/>
          </a:prstGeom>
        </p:spPr>
      </p:pic>
      <p:pic>
        <p:nvPicPr>
          <p:cNvPr id="13" name="Рисунок 12" descr="5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28926" y="5072074"/>
            <a:ext cx="1595438" cy="1500198"/>
          </a:xfrm>
          <a:prstGeom prst="rect">
            <a:avLst/>
          </a:prstGeom>
        </p:spPr>
      </p:pic>
      <p:pic>
        <p:nvPicPr>
          <p:cNvPr id="14" name="Рисунок 13" descr="15.jpg"/>
          <p:cNvPicPr>
            <a:picLocks noChangeAspect="1"/>
          </p:cNvPicPr>
          <p:nvPr/>
        </p:nvPicPr>
        <p:blipFill>
          <a:blip r:embed="rId12"/>
          <a:srcRect b="13977"/>
          <a:stretch>
            <a:fillRect/>
          </a:stretch>
        </p:blipFill>
        <p:spPr>
          <a:xfrm>
            <a:off x="7572376" y="4855090"/>
            <a:ext cx="1571624" cy="200291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643042" y="1357298"/>
            <a:ext cx="578647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Имеет форму и объем.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Вещество</a:t>
            </a:r>
            <a:r>
              <a:rPr lang="ru-RU" dirty="0" smtClean="0"/>
              <a:t> -</a:t>
            </a:r>
            <a:r>
              <a:rPr lang="ru-RU" b="1" i="1" dirty="0" smtClean="0"/>
              <a:t>то, из чего состоят  </a:t>
            </a:r>
            <a:br>
              <a:rPr lang="ru-RU" b="1" i="1" dirty="0" smtClean="0"/>
            </a:br>
            <a:r>
              <a:rPr lang="ru-RU" b="1" i="1" dirty="0"/>
              <a:t> </a:t>
            </a:r>
            <a:r>
              <a:rPr lang="ru-RU" b="1" i="1" dirty="0" smtClean="0"/>
              <a:t>           физические тела.</a:t>
            </a:r>
            <a:endParaRPr lang="ru-RU" dirty="0"/>
          </a:p>
        </p:txBody>
      </p:sp>
      <p:pic>
        <p:nvPicPr>
          <p:cNvPr id="4" name="Содержимое 3" descr="AG00129_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071810"/>
            <a:ext cx="1470830" cy="1470830"/>
          </a:xfrm>
        </p:spPr>
      </p:pic>
      <p:pic>
        <p:nvPicPr>
          <p:cNvPr id="6" name="Рисунок 5" descr="BS00135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857628"/>
            <a:ext cx="2756407" cy="2091683"/>
          </a:xfrm>
          <a:prstGeom prst="rect">
            <a:avLst/>
          </a:prstGeom>
        </p:spPr>
      </p:pic>
      <p:pic>
        <p:nvPicPr>
          <p:cNvPr id="8" name="Picture 9" descr="kaplya1"/>
          <p:cNvPicPr>
            <a:picLocks noChangeAspect="1" noChangeArrowheads="1"/>
          </p:cNvPicPr>
          <p:nvPr/>
        </p:nvPicPr>
        <p:blipFill>
          <a:blip r:embed="rId4"/>
          <a:srcRect t="52419"/>
          <a:stretch>
            <a:fillRect/>
          </a:stretch>
        </p:blipFill>
        <p:spPr bwMode="auto">
          <a:xfrm>
            <a:off x="2928926" y="4857760"/>
            <a:ext cx="2513019" cy="17335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85852" y="2285992"/>
            <a:ext cx="19448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железо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3786190"/>
            <a:ext cx="142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вода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3000372"/>
            <a:ext cx="1850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бумага</a:t>
            </a:r>
            <a:endParaRPr lang="ru-RU" sz="4400" dirty="0"/>
          </a:p>
        </p:txBody>
      </p:sp>
      <p:pic>
        <p:nvPicPr>
          <p:cNvPr id="1026" name="Picture 2" descr="D:\Мои документы\Мои рисунки\Таблицы и рисунки по физике\molecul7curves8.jpg"/>
          <p:cNvPicPr>
            <a:picLocks noChangeAspect="1" noChangeArrowheads="1"/>
          </p:cNvPicPr>
          <p:nvPr/>
        </p:nvPicPr>
        <p:blipFill>
          <a:blip r:embed="rId5"/>
          <a:srcRect l="6500" t="49106" r="5000" b="11373"/>
          <a:stretch>
            <a:fillRect/>
          </a:stretch>
        </p:blipFill>
        <p:spPr bwMode="auto">
          <a:xfrm>
            <a:off x="214282" y="1785926"/>
            <a:ext cx="8786873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29114" cy="5111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C0000"/>
                </a:solidFill>
              </a:rPr>
              <a:t>Выполните  задание</a:t>
            </a:r>
          </a:p>
        </p:txBody>
      </p:sp>
      <p:graphicFrame>
        <p:nvGraphicFramePr>
          <p:cNvPr id="8221" name="Group 29"/>
          <p:cNvGraphicFramePr>
            <a:graphicFrameLocks noGrp="1"/>
          </p:cNvGraphicFramePr>
          <p:nvPr>
            <p:ph type="tbl" idx="1"/>
          </p:nvPr>
        </p:nvGraphicFramePr>
        <p:xfrm>
          <a:off x="500034" y="4500570"/>
          <a:ext cx="8229600" cy="207170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35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Физическое явление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Физическое тело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6580-3F7B-44BF-84A7-4A2E1828BBFE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0" y="428604"/>
            <a:ext cx="97155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Что из перечисленного </a:t>
            </a:r>
            <a:r>
              <a:rPr lang="ru-RU" sz="2800" dirty="0">
                <a:solidFill>
                  <a:srgbClr val="7030A0"/>
                </a:solidFill>
              </a:rPr>
              <a:t>ниже можно отнести к </a:t>
            </a:r>
            <a:r>
              <a:rPr lang="ru-RU" sz="2800" dirty="0" smtClean="0">
                <a:solidFill>
                  <a:srgbClr val="7030A0"/>
                </a:solidFill>
              </a:rPr>
              <a:t>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физическим </a:t>
            </a:r>
            <a:r>
              <a:rPr lang="ru-RU" sz="2800" dirty="0">
                <a:solidFill>
                  <a:srgbClr val="7030A0"/>
                </a:solidFill>
              </a:rPr>
              <a:t>явлениям, к физическим </a:t>
            </a:r>
            <a:r>
              <a:rPr lang="ru-RU" sz="2800" dirty="0" smtClean="0">
                <a:solidFill>
                  <a:srgbClr val="7030A0"/>
                </a:solidFill>
              </a:rPr>
              <a:t>телам, </a:t>
            </a:r>
            <a:r>
              <a:rPr lang="ru-RU" sz="2800" dirty="0">
                <a:solidFill>
                  <a:srgbClr val="7030A0"/>
                </a:solidFill>
              </a:rPr>
              <a:t>к </a:t>
            </a:r>
            <a:r>
              <a:rPr lang="ru-RU" sz="2800" dirty="0" smtClean="0">
                <a:solidFill>
                  <a:srgbClr val="7030A0"/>
                </a:solidFill>
              </a:rPr>
              <a:t>веществам ? </a:t>
            </a:r>
            <a:endParaRPr lang="ru-RU" sz="2800" dirty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Молния</a:t>
            </a:r>
            <a:r>
              <a:rPr lang="ru-RU" sz="2800" dirty="0">
                <a:solidFill>
                  <a:schemeClr val="tx2"/>
                </a:solidFill>
              </a:rPr>
              <a:t>, ветер, </a:t>
            </a:r>
            <a:r>
              <a:rPr lang="ru-RU" sz="2800" dirty="0" smtClean="0">
                <a:solidFill>
                  <a:schemeClr val="tx2"/>
                </a:solidFill>
              </a:rPr>
              <a:t>алюминиевая ложка, </a:t>
            </a:r>
            <a:r>
              <a:rPr lang="ru-RU" sz="2800" dirty="0">
                <a:solidFill>
                  <a:schemeClr val="tx2"/>
                </a:solidFill>
              </a:rPr>
              <a:t>алюминий, бензин, стакан воды, снегопад, выстрел, книга, вода, </a:t>
            </a:r>
            <a:r>
              <a:rPr lang="ru-RU" sz="2800" dirty="0" smtClean="0">
                <a:solidFill>
                  <a:schemeClr val="tx2"/>
                </a:solidFill>
              </a:rPr>
              <a:t>автомобиль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едет, велосипед, </a:t>
            </a:r>
            <a:r>
              <a:rPr lang="ru-RU" sz="2800" dirty="0" smtClean="0">
                <a:solidFill>
                  <a:schemeClr val="tx2"/>
                </a:solidFill>
              </a:rPr>
              <a:t>гроза, </a:t>
            </a:r>
            <a:r>
              <a:rPr lang="ru-RU" sz="2800" dirty="0">
                <a:solidFill>
                  <a:schemeClr val="tx2"/>
                </a:solidFill>
              </a:rPr>
              <a:t>спирт, электрический ток, </a:t>
            </a:r>
            <a:r>
              <a:rPr lang="ru-RU" sz="2800" dirty="0" smtClean="0">
                <a:solidFill>
                  <a:schemeClr val="tx2"/>
                </a:solidFill>
              </a:rPr>
              <a:t>свет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лампы, медь, стекло, ручка, мячик, пластилин</a:t>
            </a:r>
            <a:r>
              <a:rPr lang="ru-RU" sz="2800" dirty="0" smtClean="0">
                <a:solidFill>
                  <a:schemeClr val="tx2"/>
                </a:solidFill>
              </a:rPr>
              <a:t>,  шарик из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пластилина</a:t>
            </a:r>
            <a:r>
              <a:rPr lang="ru-RU" sz="2800" dirty="0">
                <a:solidFill>
                  <a:schemeClr val="tx2"/>
                </a:solidFill>
              </a:rPr>
              <a:t>, капля воды, стеклянная линза, медная проволока, электрическая лампочка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r>
              <a:rPr lang="ru-RU" sz="2800" dirty="0" smtClean="0">
                <a:solidFill>
                  <a:srgbClr val="0000FF"/>
                </a:solidFill>
              </a:rPr>
              <a:t>   </a:t>
            </a:r>
          </a:p>
          <a:p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</a:rPr>
              <a:t>                        </a:t>
            </a:r>
            <a:r>
              <a:rPr lang="ru-RU" sz="2800" dirty="0" smtClean="0">
                <a:solidFill>
                  <a:srgbClr val="0000FF"/>
                </a:solidFill>
              </a:rPr>
              <a:t>Заполните таблицу: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70C0"/>
                </a:solidFill>
              </a:rPr>
              <a:t>Методы изучения физики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214554"/>
            <a:ext cx="3500462" cy="236697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Наблюдение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Опыт</a:t>
            </a:r>
          </a:p>
        </p:txBody>
      </p:sp>
      <p:pic>
        <p:nvPicPr>
          <p:cNvPr id="8196" name="Picture 8" descr="binoculars-motion3-whit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928802"/>
            <a:ext cx="15382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image0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64344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30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286124"/>
            <a:ext cx="2378075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215074" y="1857364"/>
            <a:ext cx="2357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проводить не один раз, чтобы получить более полную картину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60922" y="5500702"/>
            <a:ext cx="3983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</a:t>
            </a:r>
            <a:r>
              <a:rPr lang="ru-RU" sz="2400" dirty="0" smtClean="0"/>
              <a:t>о время опытов </a:t>
            </a:r>
          </a:p>
          <a:p>
            <a:pPr algn="ctr"/>
            <a:r>
              <a:rPr lang="ru-RU" sz="2400" dirty="0" smtClean="0"/>
              <a:t>проводят </a:t>
            </a:r>
            <a:r>
              <a:rPr lang="ru-RU" sz="2400" b="1" i="1" dirty="0" smtClean="0"/>
              <a:t>измерения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6015-4A6E-4750-A79C-533D549B2E23}" type="slidenum">
              <a:rPr lang="ru-RU"/>
              <a:pPr/>
              <a:t>8</a:t>
            </a:fld>
            <a:endParaRPr lang="ru-RU"/>
          </a:p>
        </p:txBody>
      </p:sp>
      <p:pic>
        <p:nvPicPr>
          <p:cNvPr id="5122" name="Picture 2" descr="pozn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f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322883">
            <a:off x="1214414" y="150017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Домашнее задание:</a:t>
            </a:r>
            <a:endParaRPr lang="ru-RU" sz="4000" dirty="0"/>
          </a:p>
        </p:txBody>
      </p:sp>
      <p:pic>
        <p:nvPicPr>
          <p:cNvPr id="5" name="Рисунок 4" descr="a0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52"/>
            <a:ext cx="1393147" cy="1357322"/>
          </a:xfrm>
          <a:prstGeom prst="rect">
            <a:avLst/>
          </a:prstGeom>
        </p:spPr>
      </p:pic>
      <p:pic>
        <p:nvPicPr>
          <p:cNvPr id="6" name="Рисунок 5" descr="собачка с сердцем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4214818"/>
            <a:ext cx="1428760" cy="11668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46497">
            <a:off x="1272156" y="3397093"/>
            <a:ext cx="2608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C0000"/>
                </a:solidFill>
              </a:rPr>
              <a:t> </a:t>
            </a:r>
            <a:r>
              <a:rPr lang="en-US" sz="7200" b="1" i="1" dirty="0" smtClean="0">
                <a:solidFill>
                  <a:srgbClr val="CC0000"/>
                </a:solidFill>
                <a:latin typeface="Times New Roman" charset="0"/>
                <a:cs typeface="Times New Roman" charset="0"/>
              </a:rPr>
              <a:t>§</a:t>
            </a:r>
            <a:r>
              <a:rPr lang="ru-RU" sz="7200" b="1" i="1" dirty="0" smtClean="0"/>
              <a:t> 2,3; 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 rot="21364875">
            <a:off x="5317663" y="2027699"/>
            <a:ext cx="2928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читать, </a:t>
            </a:r>
          </a:p>
          <a:p>
            <a:r>
              <a:rPr lang="ru-RU" sz="2000" b="1" i="1" dirty="0" smtClean="0"/>
              <a:t>отвечать на вопросы, </a:t>
            </a:r>
          </a:p>
          <a:p>
            <a:r>
              <a:rPr lang="ru-RU" sz="2000" b="1" i="1" dirty="0" smtClean="0"/>
              <a:t>выучить определения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 rot="21407097">
            <a:off x="5164648" y="3862477"/>
            <a:ext cx="27437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FF"/>
                </a:solidFill>
              </a:rPr>
              <a:t>Успехов в изучении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FF"/>
                </a:solidFill>
              </a:rPr>
              <a:t> физики!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6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Туманности</Template>
  <TotalTime>167</TotalTime>
  <Words>237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Тема6</vt:lpstr>
      <vt:lpstr>Слайд 1</vt:lpstr>
      <vt:lpstr>Тема урока:  «   Методы физического познания.» </vt:lpstr>
      <vt:lpstr>термины - специальные слова, обозначающие физические понятия </vt:lpstr>
      <vt:lpstr>Физическое тело – любой предмет</vt:lpstr>
      <vt:lpstr>Вещество -то, из чего состоят               физические тела.</vt:lpstr>
      <vt:lpstr>Выполните  задание</vt:lpstr>
      <vt:lpstr>Методы изучения физики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18</cp:revision>
  <dcterms:created xsi:type="dcterms:W3CDTF">2010-07-03T11:40:41Z</dcterms:created>
  <dcterms:modified xsi:type="dcterms:W3CDTF">2010-07-03T17:26:01Z</dcterms:modified>
</cp:coreProperties>
</file>