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50729-4F06-4F17-A291-9B1DDC139ACF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FDC22-6D6C-4D47-9A32-CB8EC33AD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9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2E72-A941-466B-98E6-CF6C64D1AF14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88E0-AB9C-4649-AD61-545E62FFA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56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BC8C6-5BB9-4573-964E-BC930A0645C4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BAD6-9D04-4481-BB2E-48889C559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7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1174-C6F3-433B-9EFD-6F06C697F3EE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94EC-AC77-406D-9634-39350125E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1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A373E-A544-40D6-BB97-284D2BA35D67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7C760-2CB2-45D9-812E-29CE94E2F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5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1B25-310D-4F0F-A0BE-39DFED571665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A5818-ED3F-4C36-8BF9-F19CF8DFC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8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F198-2625-4847-8C12-A49839F64FD2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41FF-4DA7-4AFC-B9CE-58A83C821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08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06E0A-FABA-4C65-8F14-5D1C09AA39DF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2D37-AA94-4543-8079-7B3FA307C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8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E1D0-2865-4F61-AB2C-BFD86A0D4357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BB2E7-10ED-486F-9929-89F72DFAD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02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CF3A-BE21-4ACA-8A9B-CBABDCAC68BD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6BD2-F992-4B80-A3E0-DC192C2E5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2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DC79-5A98-4254-89FE-ED9B186DEE4E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DB6EC-6FD1-496E-80B1-B951FC46F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6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C4B19E-B74F-4EE5-86BE-8D12822AF26D}" type="datetimeFigureOut">
              <a:rPr lang="ru-RU"/>
              <a:pPr>
                <a:defRPr/>
              </a:pPr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BF39D9-2540-4538-BBB9-A4E0468E2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596063"/>
            <a:ext cx="1638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solidFill>
            <a:schemeClr val="bg1"/>
          </a:solidFill>
          <a:ln w="12700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Рисунок 8" descr="bokor24.gi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3" y="5376863"/>
            <a:ext cx="1335087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819867" y="980729"/>
            <a:ext cx="7558608" cy="1800199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Малые жанры фольклора-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пословицы и поговорки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373216"/>
            <a:ext cx="3920480" cy="1752600"/>
          </a:xfrm>
        </p:spPr>
        <p:txBody>
          <a:bodyPr rtlCol="0">
            <a:norm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Учитель русского языка 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и литературы </a:t>
            </a:r>
          </a:p>
          <a:p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Копылова Елена Ивановна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</p:txBody>
      </p:sp>
      <p:pic>
        <p:nvPicPr>
          <p:cNvPr id="3077" name="Picture 5" descr="C:\Users\Yulia\Desktop\20 презентаций\Dobro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70" y="2780928"/>
            <a:ext cx="4824536" cy="3683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7870" y="260648"/>
            <a:ext cx="8442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solidFill>
                  <a:schemeClr val="tx2"/>
                </a:solidFill>
              </a:rPr>
              <a:t>Федеральное государственное  казённое общеобразовательное учреждение  «Средняя общеобразовательная школа №6». Таджикистан.</a:t>
            </a:r>
            <a:br>
              <a:rPr lang="ru-RU" b="1" cap="all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1.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Продолжите пословицы.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Тот труда не боится,…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 всё берётся,…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Нужно наклониться,…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 всё браться-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 за своё дело не берись, а 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Суди о людях не по словам, а…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 сиди сложа руки, …</a:t>
            </a:r>
          </a:p>
        </p:txBody>
      </p:sp>
    </p:spTree>
    <p:extLst>
      <p:ext uri="{BB962C8B-B14F-4D97-AF65-F5344CB8AC3E}">
        <p14:creationId xmlns:p14="http://schemas.microsoft.com/office/powerpoint/2010/main" val="357308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2. Включите поговорки в предложения.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Бить баклуши;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брать быка за рога;</a:t>
            </a:r>
          </a:p>
          <a:p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ак снег на голову;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семь пятниц на неделе;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без году неделя;</a:t>
            </a:r>
          </a:p>
          <a:p>
            <a:r>
              <a:rPr lang="ru-RU" dirty="0">
                <a:solidFill>
                  <a:srgbClr val="002060"/>
                </a:solidFill>
              </a:rPr>
              <a:t>л</a:t>
            </a:r>
            <a:r>
              <a:rPr lang="ru-RU" dirty="0" smtClean="0">
                <a:solidFill>
                  <a:srgbClr val="002060"/>
                </a:solidFill>
              </a:rPr>
              <a:t>ёгок на помине;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выйти сухим из воды.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6986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3. Подберите пословицы- синонимы.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1"/>
                </a:solidFill>
              </a:rPr>
              <a:t>Без заботы и репу не вырастишь.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Yulia\Desktop\s-rep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76500"/>
            <a:ext cx="4104455" cy="347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39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7" name="AutoShape 5"/>
          <p:cNvSpPr>
            <a:spLocks noChangeArrowheads="1"/>
          </p:cNvSpPr>
          <p:nvPr/>
        </p:nvSpPr>
        <p:spPr bwMode="auto">
          <a:xfrm>
            <a:off x="684213" y="260350"/>
            <a:ext cx="8064500" cy="2016125"/>
          </a:xfrm>
          <a:prstGeom prst="bevel">
            <a:avLst>
              <a:gd name="adj" fmla="val 12500"/>
            </a:avLst>
          </a:prstGeom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4000">
                <a:solidFill>
                  <a:srgbClr val="CC3300"/>
                </a:solidFill>
              </a:rPr>
              <a:t>Устное народное творчество. Фольклор.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627313" y="2420938"/>
            <a:ext cx="2544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rgbClr val="996633"/>
                </a:solidFill>
              </a:rPr>
              <a:t>Фольклор -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7421404">
            <a:off x="1781969" y="3626644"/>
            <a:ext cx="1457325" cy="1984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>
              <a:alpha val="5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 rot="5400000">
            <a:off x="2807494" y="4114007"/>
            <a:ext cx="2089150" cy="1444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>
              <a:alpha val="50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 rot="4012115">
            <a:off x="4590256" y="3626644"/>
            <a:ext cx="1457325" cy="1984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>
              <a:alpha val="57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88963" y="4365625"/>
            <a:ext cx="2655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996633"/>
                </a:solidFill>
              </a:rPr>
              <a:t>народное</a:t>
            </a:r>
            <a:r>
              <a:rPr lang="ru-RU" b="1">
                <a:solidFill>
                  <a:srgbClr val="99CC00"/>
                </a:solidFill>
              </a:rPr>
              <a:t> </a:t>
            </a:r>
            <a:r>
              <a:rPr lang="ru-RU" b="1">
                <a:solidFill>
                  <a:srgbClr val="996633"/>
                </a:solidFill>
              </a:rPr>
              <a:t>творчество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733550" y="5300663"/>
            <a:ext cx="481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996633"/>
                </a:solidFill>
              </a:rPr>
              <a:t>совокупность обычаев, обрядов, </a:t>
            </a:r>
          </a:p>
          <a:p>
            <a:pPr algn="ctr"/>
            <a:r>
              <a:rPr lang="ru-RU" b="1">
                <a:solidFill>
                  <a:srgbClr val="996633"/>
                </a:solidFill>
              </a:rPr>
              <a:t>песен и других явлений народного быта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910138" y="4365625"/>
            <a:ext cx="2871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996633"/>
                </a:solidFill>
              </a:rPr>
              <a:t>англ. </a:t>
            </a:r>
            <a:r>
              <a:rPr lang="en-US" b="1">
                <a:solidFill>
                  <a:srgbClr val="996633"/>
                </a:solidFill>
              </a:rPr>
              <a:t>folk – </a:t>
            </a:r>
            <a:r>
              <a:rPr lang="ru-RU" b="1">
                <a:solidFill>
                  <a:srgbClr val="996633"/>
                </a:solidFill>
              </a:rPr>
              <a:t>народ,</a:t>
            </a:r>
            <a:r>
              <a:rPr lang="en-US" b="1">
                <a:solidFill>
                  <a:srgbClr val="996633"/>
                </a:solidFill>
              </a:rPr>
              <a:t> </a:t>
            </a:r>
            <a:endParaRPr lang="ru-RU" b="1">
              <a:solidFill>
                <a:srgbClr val="996633"/>
              </a:solidFill>
            </a:endParaRPr>
          </a:p>
          <a:p>
            <a:pPr algn="ctr"/>
            <a:r>
              <a:rPr lang="en-US" b="1">
                <a:solidFill>
                  <a:srgbClr val="996633"/>
                </a:solidFill>
              </a:rPr>
              <a:t>lore </a:t>
            </a:r>
            <a:r>
              <a:rPr lang="ru-RU" b="1">
                <a:solidFill>
                  <a:srgbClr val="996633"/>
                </a:solidFill>
              </a:rPr>
              <a:t>– мудрость, знание</a:t>
            </a:r>
          </a:p>
        </p:txBody>
      </p:sp>
      <p:pic>
        <p:nvPicPr>
          <p:cNvPr id="3089" name="Picture 17" descr="j043229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5034556"/>
            <a:ext cx="1974850" cy="1431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94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3" grpId="0" animBg="1"/>
      <p:bldP spid="3084" grpId="0"/>
      <p:bldP spid="3085" grpId="0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1" name="AutoShape 5"/>
          <p:cNvSpPr>
            <a:spLocks noChangeArrowheads="1"/>
          </p:cNvSpPr>
          <p:nvPr/>
        </p:nvSpPr>
        <p:spPr bwMode="auto">
          <a:xfrm>
            <a:off x="395288" y="476250"/>
            <a:ext cx="8424862" cy="1439863"/>
          </a:xfrm>
          <a:prstGeom prst="bevel">
            <a:avLst>
              <a:gd name="adj" fmla="val 12500"/>
            </a:avLst>
          </a:prstGeom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927100"/>
          </a:xfrm>
        </p:spPr>
        <p:txBody>
          <a:bodyPr/>
          <a:lstStyle/>
          <a:p>
            <a:r>
              <a:rPr lang="ru-RU" sz="4000" b="1">
                <a:solidFill>
                  <a:srgbClr val="CC0000"/>
                </a:solidFill>
              </a:rPr>
              <a:t>Малые жанры фольклора –</a:t>
            </a:r>
            <a:br>
              <a:rPr lang="ru-RU" sz="4000" b="1">
                <a:solidFill>
                  <a:srgbClr val="CC0000"/>
                </a:solidFill>
              </a:rPr>
            </a:br>
            <a:r>
              <a:rPr lang="ru-RU" sz="2000" b="1" i="1">
                <a:solidFill>
                  <a:srgbClr val="CC3300"/>
                </a:solidFill>
              </a:rPr>
              <a:t>небольшие по размеру фольклорные произведения.</a:t>
            </a:r>
            <a:br>
              <a:rPr lang="ru-RU" sz="2000" b="1" i="1">
                <a:solidFill>
                  <a:srgbClr val="CC3300"/>
                </a:solidFill>
              </a:rPr>
            </a:br>
            <a:endParaRPr lang="ru-RU" sz="2000" b="1" i="1">
              <a:solidFill>
                <a:srgbClr val="CC3300"/>
              </a:solidFill>
            </a:endParaRPr>
          </a:p>
        </p:txBody>
      </p:sp>
      <p:sp useBgFill="1">
        <p:nvSpPr>
          <p:cNvPr id="4116" name="AutoShape 20"/>
          <p:cNvSpPr>
            <a:spLocks noChangeArrowheads="1"/>
          </p:cNvSpPr>
          <p:nvPr/>
        </p:nvSpPr>
        <p:spPr bwMode="auto">
          <a:xfrm>
            <a:off x="611188" y="2060575"/>
            <a:ext cx="3600450" cy="360363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Колыбельная песня</a:t>
            </a:r>
          </a:p>
          <a:p>
            <a:pPr algn="ctr"/>
            <a:endParaRPr lang="ru-RU">
              <a:solidFill>
                <a:srgbClr val="CC0000"/>
              </a:solidFill>
            </a:endParaRPr>
          </a:p>
        </p:txBody>
      </p:sp>
      <p:sp useBgFill="1">
        <p:nvSpPr>
          <p:cNvPr id="4117" name="AutoShape 21"/>
          <p:cNvSpPr>
            <a:spLocks noChangeArrowheads="1"/>
          </p:cNvSpPr>
          <p:nvPr/>
        </p:nvSpPr>
        <p:spPr bwMode="auto">
          <a:xfrm>
            <a:off x="1042988" y="2565400"/>
            <a:ext cx="3600450" cy="360363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Пестушка</a:t>
            </a:r>
          </a:p>
          <a:p>
            <a:pPr algn="ctr"/>
            <a:endParaRPr lang="ru-RU">
              <a:solidFill>
                <a:srgbClr val="CC0000"/>
              </a:solidFill>
            </a:endParaRPr>
          </a:p>
        </p:txBody>
      </p:sp>
      <p:sp useBgFill="1">
        <p:nvSpPr>
          <p:cNvPr id="4118" name="AutoShape 22"/>
          <p:cNvSpPr>
            <a:spLocks noChangeArrowheads="1"/>
          </p:cNvSpPr>
          <p:nvPr/>
        </p:nvSpPr>
        <p:spPr bwMode="auto">
          <a:xfrm>
            <a:off x="1547813" y="3068638"/>
            <a:ext cx="3600450" cy="360362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Потешка</a:t>
            </a:r>
          </a:p>
          <a:p>
            <a:pPr algn="ctr"/>
            <a:endParaRPr lang="ru-RU">
              <a:solidFill>
                <a:srgbClr val="CC0000"/>
              </a:solidFill>
            </a:endParaRPr>
          </a:p>
        </p:txBody>
      </p:sp>
      <p:sp useBgFill="1">
        <p:nvSpPr>
          <p:cNvPr id="4119" name="AutoShape 23"/>
          <p:cNvSpPr>
            <a:spLocks noChangeArrowheads="1"/>
          </p:cNvSpPr>
          <p:nvPr/>
        </p:nvSpPr>
        <p:spPr bwMode="auto">
          <a:xfrm>
            <a:off x="2051050" y="3573463"/>
            <a:ext cx="3600450" cy="360362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Прибаутка</a:t>
            </a:r>
          </a:p>
          <a:p>
            <a:pPr algn="ctr"/>
            <a:endParaRPr lang="ru-RU">
              <a:solidFill>
                <a:srgbClr val="CC0000"/>
              </a:solidFill>
            </a:endParaRPr>
          </a:p>
        </p:txBody>
      </p:sp>
      <p:sp useBgFill="1">
        <p:nvSpPr>
          <p:cNvPr id="4120" name="AutoShape 24"/>
          <p:cNvSpPr>
            <a:spLocks noChangeArrowheads="1"/>
          </p:cNvSpPr>
          <p:nvPr/>
        </p:nvSpPr>
        <p:spPr bwMode="auto">
          <a:xfrm>
            <a:off x="2484438" y="4005263"/>
            <a:ext cx="3600450" cy="360362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Закличка</a:t>
            </a:r>
          </a:p>
          <a:p>
            <a:pPr algn="ctr"/>
            <a:endParaRPr lang="ru-RU">
              <a:solidFill>
                <a:srgbClr val="CC0000"/>
              </a:solidFill>
            </a:endParaRPr>
          </a:p>
        </p:txBody>
      </p:sp>
      <p:sp useBgFill="1">
        <p:nvSpPr>
          <p:cNvPr id="4121" name="AutoShape 25"/>
          <p:cNvSpPr>
            <a:spLocks noChangeArrowheads="1"/>
          </p:cNvSpPr>
          <p:nvPr/>
        </p:nvSpPr>
        <p:spPr bwMode="auto">
          <a:xfrm>
            <a:off x="2916238" y="4508500"/>
            <a:ext cx="3600450" cy="431800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Приговорка</a:t>
            </a:r>
          </a:p>
          <a:p>
            <a:pPr algn="ctr"/>
            <a:endParaRPr lang="ru-RU"/>
          </a:p>
        </p:txBody>
      </p:sp>
      <p:sp useBgFill="1">
        <p:nvSpPr>
          <p:cNvPr id="4122" name="AutoShape 26"/>
          <p:cNvSpPr>
            <a:spLocks noChangeArrowheads="1"/>
          </p:cNvSpPr>
          <p:nvPr/>
        </p:nvSpPr>
        <p:spPr bwMode="auto">
          <a:xfrm>
            <a:off x="3348038" y="5084763"/>
            <a:ext cx="3600450" cy="431800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>
              <a:solidFill>
                <a:srgbClr val="CC00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Считалка</a:t>
            </a:r>
          </a:p>
          <a:p>
            <a:pPr algn="ctr"/>
            <a:endParaRPr lang="ru-RU"/>
          </a:p>
        </p:txBody>
      </p:sp>
      <p:sp useBgFill="1">
        <p:nvSpPr>
          <p:cNvPr id="4123" name="AutoShape 27"/>
          <p:cNvSpPr>
            <a:spLocks noChangeArrowheads="1"/>
          </p:cNvSpPr>
          <p:nvPr/>
        </p:nvSpPr>
        <p:spPr bwMode="auto">
          <a:xfrm>
            <a:off x="3708400" y="5589588"/>
            <a:ext cx="3600450" cy="431800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/>
          </a:p>
          <a:p>
            <a:pPr algn="ctr"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Скороговорка</a:t>
            </a:r>
          </a:p>
          <a:p>
            <a:pPr algn="ctr"/>
            <a:endParaRPr lang="ru-RU">
              <a:solidFill>
                <a:srgbClr val="336600"/>
              </a:solidFill>
            </a:endParaRPr>
          </a:p>
        </p:txBody>
      </p:sp>
      <p:sp useBgFill="1">
        <p:nvSpPr>
          <p:cNvPr id="4124" name="AutoShape 28"/>
          <p:cNvSpPr>
            <a:spLocks noChangeArrowheads="1"/>
          </p:cNvSpPr>
          <p:nvPr/>
        </p:nvSpPr>
        <p:spPr bwMode="auto">
          <a:xfrm>
            <a:off x="4140200" y="6165850"/>
            <a:ext cx="3600450" cy="431800"/>
          </a:xfrm>
          <a:prstGeom prst="foldedCorner">
            <a:avLst>
              <a:gd name="adj" fmla="val 12500"/>
            </a:avLst>
          </a:prstGeom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/>
          </a:p>
          <a:p>
            <a:pPr algn="ctr"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Загадка</a:t>
            </a:r>
          </a:p>
          <a:p>
            <a:pPr algn="ctr"/>
            <a:endParaRPr lang="ru-RU"/>
          </a:p>
        </p:txBody>
      </p:sp>
      <p:pic>
        <p:nvPicPr>
          <p:cNvPr id="4125" name="Picture 29" descr="j04344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5256213"/>
            <a:ext cx="803275" cy="1125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03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17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 какие малые жанры фольклора вы ещё не назвали?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Пословица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2564904"/>
            <a:ext cx="3896172" cy="356125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Краткое изречение, которое  даёт оценку явлению, событию, человеку.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Пословица выражает законченную мысль.</a:t>
            </a: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Поговорка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76056" y="2564905"/>
            <a:ext cx="3610744" cy="356125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Часть вашего предложения, которая делает ярче и выразительнее вашу речь.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Часть вашего суждения.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Пословицы о пословицах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3993307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ПОСЛОВИЦА НЕ ДАРОМ МОЛВИТСЯ.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ПОСЛОВИЦА ПРАВДУ ВСЕМ ГОВОРИТ.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ПОСЛОВИЦА ВЕК НЕ СЛОМИТСЯ.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ГЛУПАЯ РЕЧЬ – НЕ ПОСЛОВИЦА.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КРАСНА РЕЧЬ ПОСЛОВИЦЕЙ.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ОТ ПОСЛОВИЦЫ НЕ УЙДЁШЬ.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562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Тематические группы пословиц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Любовь к Родине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Глупа та птица ,которой своё гнездо не мило.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чужой сторонушке рад своей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воронушке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Русский не с мечом , ни с калачом не шутит.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Грамота и обучение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Кто грамоте горазд, тому не пропасть.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Грамоте учиться – вперёд пригодится.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Век живи – век учись.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8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Трудолюбие и лень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Терпение и труд всё перетрут.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Лёжа хлеба не добудешь.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Маленькое дело лучше большого безделья.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Земля и крестьянская работа.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Пашню пашут – не руками машут.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Каково волокно, таково и полотно.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Чья земля, того и хлеб.                 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Семья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Любовь да совет, так и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нуждочки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нет.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Муж да жена- одна душа.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 хозяина чтобы пахло ветром, а от хозяйки- дымом.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Природа и приметы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Снег глубок- год хорош.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Вешний день год кормит.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Март глубок да мокрый май-будет каша и каравай.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8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Слово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Слово не воробей, вылетит не поймаешь.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Скажешь -  не воротишь, напишешь -  не сотрёшь, отрубишь –не приставишь.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О дружбе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Старый друг лучше новых двух.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Друзья познаются  в беде.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 хорошего братца можно ума набраться.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5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ожия коров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Божия коровка</Template>
  <TotalTime>159</TotalTime>
  <Words>440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Божия коровка</vt:lpstr>
      <vt:lpstr>Малые жанры фольклора- пословицы и поговорки</vt:lpstr>
      <vt:lpstr>Устное народное творчество. Фольклор.</vt:lpstr>
      <vt:lpstr>Малые жанры фольклора – небольшие по размеру фольклорные произведения. </vt:lpstr>
      <vt:lpstr>А какие малые жанры фольклора вы ещё не назвали?</vt:lpstr>
      <vt:lpstr>Пословицы о пословицах</vt:lpstr>
      <vt:lpstr>Тематические группы пословиц</vt:lpstr>
      <vt:lpstr>Трудолюбие и лень</vt:lpstr>
      <vt:lpstr>Семья</vt:lpstr>
      <vt:lpstr>Слово </vt:lpstr>
      <vt:lpstr>Задание 1.  Продолжите пословицы.</vt:lpstr>
      <vt:lpstr>Задание 2. Включите поговорки в предложения.</vt:lpstr>
      <vt:lpstr>Задание 3. Подберите пословицы- синонимы.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Малые жанры фольклора- пословицы и поговорки</dc:title>
  <dc:creator>Yulia</dc:creator>
  <cp:lastModifiedBy>Yulia</cp:lastModifiedBy>
  <cp:revision>17</cp:revision>
  <dcterms:created xsi:type="dcterms:W3CDTF">2012-07-08T11:11:51Z</dcterms:created>
  <dcterms:modified xsi:type="dcterms:W3CDTF">2012-08-26T03:18:06Z</dcterms:modified>
</cp:coreProperties>
</file>