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D50729-4F06-4F17-A291-9B1DDC139ACF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FDC22-6D6C-4D47-9A32-CB8EC33AD1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198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E2E72-A941-466B-98E6-CF6C64D1AF14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C88E0-AB9C-4649-AD61-545E62FFA1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563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BC8C6-5BB9-4573-964E-BC930A0645C4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8BAD6-9D04-4481-BB2E-48889C5592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8178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41174-C6F3-433B-9EFD-6F06C697F3EE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194EC-AC77-406D-9634-39350125E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316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A373E-A544-40D6-BB97-284D2BA35D67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7C760-2CB2-45D9-812E-29CE94E2FA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495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1B25-310D-4F0F-A0BE-39DFED571665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A5818-ED3F-4C36-8BF9-F19CF8DFC1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0088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5F198-2625-4847-8C12-A49839F64FD2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941FF-4DA7-4AFC-B9CE-58A83C821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108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06E0A-FABA-4C65-8F14-5D1C09AA39DF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92D37-AA94-4543-8079-7B3FA307C4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385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D9E1D0-2865-4F61-AB2C-BFD86A0D4357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BB2E7-10ED-486F-9929-89F72DFAD5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02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DCF3A-BE21-4ACA-8A9B-CBABDCAC68BD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66BD2-F992-4B80-A3E0-DC192C2E59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029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DDC79-5A98-4254-89FE-ED9B186DEE4E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FDB6EC-6FD1-496E-80B1-B951FC46F6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66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AC4B19E-B74F-4EE5-86BE-8D12822AF26D}" type="datetimeFigureOut">
              <a:rPr lang="ru-RU"/>
              <a:pPr>
                <a:defRPr/>
              </a:pPr>
              <a:t>26.08.2012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DBF39D9-2540-4538-BBB9-A4E0468E2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0" y="6596063"/>
            <a:ext cx="16383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r>
              <a:rPr lang="en-US" sz="1100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FokinaLida.75@mail.ru</a:t>
            </a:r>
            <a:endParaRPr lang="en-US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9388" y="188913"/>
            <a:ext cx="8785225" cy="6480175"/>
          </a:xfrm>
          <a:prstGeom prst="roundRect">
            <a:avLst/>
          </a:prstGeom>
          <a:solidFill>
            <a:schemeClr val="bg1"/>
          </a:solidFill>
          <a:ln w="127000">
            <a:solidFill>
              <a:srgbClr val="FFFF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33" name="Рисунок 8" descr="bokor24.gif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8913" y="5376863"/>
            <a:ext cx="1335087" cy="148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819867" y="980729"/>
            <a:ext cx="7558608" cy="1800199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Малые жанры фольклора-</a:t>
            </a:r>
            <a:b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пословицы и поговорки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5373216"/>
            <a:ext cx="3920480" cy="1752600"/>
          </a:xfrm>
        </p:spPr>
        <p:txBody>
          <a:bodyPr rtlCol="0">
            <a:normAutofit/>
          </a:bodyPr>
          <a:lstStyle/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Учитель русского языка </a:t>
            </a:r>
          </a:p>
          <a:p>
            <a:r>
              <a:rPr lang="ru-RU" sz="2000" dirty="0">
                <a:solidFill>
                  <a:schemeClr val="accent6">
                    <a:lumMod val="50000"/>
                  </a:schemeClr>
                </a:solidFill>
              </a:rPr>
              <a:t>и литературы </a:t>
            </a:r>
          </a:p>
          <a:p>
            <a:r>
              <a:rPr lang="ru-RU" sz="2000" i="1" dirty="0">
                <a:solidFill>
                  <a:schemeClr val="accent6">
                    <a:lumMod val="50000"/>
                  </a:schemeClr>
                </a:solidFill>
              </a:rPr>
              <a:t>Копылова Елена Ивановна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2400" dirty="0" smtClean="0"/>
          </a:p>
        </p:txBody>
      </p:sp>
      <p:pic>
        <p:nvPicPr>
          <p:cNvPr id="3077" name="Picture 5" descr="C:\Users\Yulia\Desktop\20 презентаций\Dobro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870" y="2780928"/>
            <a:ext cx="4824536" cy="368317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77870" y="260648"/>
            <a:ext cx="844260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cap="all" dirty="0">
                <a:solidFill>
                  <a:schemeClr val="tx2"/>
                </a:solidFill>
              </a:rPr>
              <a:t>Федеральное государственное  казённое общеобразовательное учреждение  «Средняя общеобразовательная школа №6». Таджикистан.</a:t>
            </a:r>
            <a:br>
              <a:rPr lang="ru-RU" b="1" cap="all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1.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 Продолжите пословицы.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Тот труда не боится,…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 всё берётся,…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Нужно наклониться,…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За всё браться- 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Не за своё дело не берись, а …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Суди о людях не по словам, а…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Не сиди сложа руки, …</a:t>
            </a:r>
          </a:p>
        </p:txBody>
      </p:sp>
    </p:spTree>
    <p:extLst>
      <p:ext uri="{BB962C8B-B14F-4D97-AF65-F5344CB8AC3E}">
        <p14:creationId xmlns:p14="http://schemas.microsoft.com/office/powerpoint/2010/main" val="357308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2. Включите поговорки в предложения.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</a:rPr>
              <a:t>Бить баклуши;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брать быка за рога;</a:t>
            </a:r>
          </a:p>
          <a:p>
            <a:r>
              <a:rPr lang="ru-RU" dirty="0">
                <a:solidFill>
                  <a:srgbClr val="002060"/>
                </a:solidFill>
              </a:rPr>
              <a:t>к</a:t>
            </a:r>
            <a:r>
              <a:rPr lang="ru-RU" dirty="0" smtClean="0">
                <a:solidFill>
                  <a:srgbClr val="002060"/>
                </a:solidFill>
              </a:rPr>
              <a:t>ак снег на голову;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семь пятниц на неделе;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без году неделя;</a:t>
            </a:r>
          </a:p>
          <a:p>
            <a:r>
              <a:rPr lang="ru-RU" dirty="0">
                <a:solidFill>
                  <a:srgbClr val="002060"/>
                </a:solidFill>
              </a:rPr>
              <a:t>л</a:t>
            </a:r>
            <a:r>
              <a:rPr lang="ru-RU" dirty="0" smtClean="0">
                <a:solidFill>
                  <a:srgbClr val="002060"/>
                </a:solidFill>
              </a:rPr>
              <a:t>ёгок на помине;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выйти сухим из воды.</a:t>
            </a:r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69863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Задание 3. Подберите пословицы- синонимы.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>
                <a:solidFill>
                  <a:schemeClr val="accent1"/>
                </a:solidFill>
              </a:rPr>
              <a:t>Без заботы и репу не вырастишь.</a:t>
            </a:r>
            <a:endParaRPr lang="ru-RU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Users\Yulia\Desktop\s-rep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476500"/>
            <a:ext cx="4104455" cy="34727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039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77" name="AutoShape 5"/>
          <p:cNvSpPr>
            <a:spLocks noChangeArrowheads="1"/>
          </p:cNvSpPr>
          <p:nvPr/>
        </p:nvSpPr>
        <p:spPr bwMode="auto">
          <a:xfrm>
            <a:off x="684213" y="260350"/>
            <a:ext cx="8064500" cy="2016125"/>
          </a:xfrm>
          <a:prstGeom prst="bevel">
            <a:avLst>
              <a:gd name="adj" fmla="val 12500"/>
            </a:avLst>
          </a:prstGeom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r>
              <a:rPr lang="ru-RU" sz="4000">
                <a:solidFill>
                  <a:srgbClr val="CC3300"/>
                </a:solidFill>
              </a:rPr>
              <a:t>Устное народное творчество. Фольклор.</a:t>
            </a: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2627313" y="2420938"/>
            <a:ext cx="2544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sz="3600">
                <a:solidFill>
                  <a:srgbClr val="996633"/>
                </a:solidFill>
              </a:rPr>
              <a:t>Фольклор -</a:t>
            </a: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 rot="7421404">
            <a:off x="1781969" y="3626644"/>
            <a:ext cx="1457325" cy="198437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9900">
              <a:alpha val="53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2" name="AutoShape 10"/>
          <p:cNvSpPr>
            <a:spLocks noChangeArrowheads="1"/>
          </p:cNvSpPr>
          <p:nvPr/>
        </p:nvSpPr>
        <p:spPr bwMode="auto">
          <a:xfrm rot="5400000">
            <a:off x="2807494" y="4114007"/>
            <a:ext cx="2089150" cy="144462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9900">
              <a:alpha val="5099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3" name="AutoShape 11"/>
          <p:cNvSpPr>
            <a:spLocks noChangeArrowheads="1"/>
          </p:cNvSpPr>
          <p:nvPr/>
        </p:nvSpPr>
        <p:spPr bwMode="auto">
          <a:xfrm rot="4012115">
            <a:off x="4590256" y="3626644"/>
            <a:ext cx="1457325" cy="198438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9900">
              <a:alpha val="57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588963" y="4365625"/>
            <a:ext cx="26558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996633"/>
                </a:solidFill>
              </a:rPr>
              <a:t>народное</a:t>
            </a:r>
            <a:r>
              <a:rPr lang="ru-RU" b="1">
                <a:solidFill>
                  <a:srgbClr val="99CC00"/>
                </a:solidFill>
              </a:rPr>
              <a:t> </a:t>
            </a:r>
            <a:r>
              <a:rPr lang="ru-RU" b="1">
                <a:solidFill>
                  <a:srgbClr val="996633"/>
                </a:solidFill>
              </a:rPr>
              <a:t>творчество</a:t>
            </a: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1733550" y="5300663"/>
            <a:ext cx="4819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996633"/>
                </a:solidFill>
              </a:rPr>
              <a:t>совокупность обычаев, обрядов, </a:t>
            </a:r>
          </a:p>
          <a:p>
            <a:pPr algn="ctr"/>
            <a:r>
              <a:rPr lang="ru-RU" b="1">
                <a:solidFill>
                  <a:srgbClr val="996633"/>
                </a:solidFill>
              </a:rPr>
              <a:t>песен и других явлений народного быта</a:t>
            </a: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910138" y="4365625"/>
            <a:ext cx="28717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b="1">
                <a:solidFill>
                  <a:srgbClr val="996633"/>
                </a:solidFill>
              </a:rPr>
              <a:t>англ. </a:t>
            </a:r>
            <a:r>
              <a:rPr lang="en-US" b="1">
                <a:solidFill>
                  <a:srgbClr val="996633"/>
                </a:solidFill>
              </a:rPr>
              <a:t>folk – </a:t>
            </a:r>
            <a:r>
              <a:rPr lang="ru-RU" b="1">
                <a:solidFill>
                  <a:srgbClr val="996633"/>
                </a:solidFill>
              </a:rPr>
              <a:t>народ,</a:t>
            </a:r>
            <a:r>
              <a:rPr lang="en-US" b="1">
                <a:solidFill>
                  <a:srgbClr val="996633"/>
                </a:solidFill>
              </a:rPr>
              <a:t> </a:t>
            </a:r>
            <a:endParaRPr lang="ru-RU" b="1">
              <a:solidFill>
                <a:srgbClr val="996633"/>
              </a:solidFill>
            </a:endParaRPr>
          </a:p>
          <a:p>
            <a:pPr algn="ctr"/>
            <a:r>
              <a:rPr lang="en-US" b="1">
                <a:solidFill>
                  <a:srgbClr val="996633"/>
                </a:solidFill>
              </a:rPr>
              <a:t>lore </a:t>
            </a:r>
            <a:r>
              <a:rPr lang="ru-RU" b="1">
                <a:solidFill>
                  <a:srgbClr val="996633"/>
                </a:solidFill>
              </a:rPr>
              <a:t>– мудрость, знание</a:t>
            </a:r>
          </a:p>
        </p:txBody>
      </p:sp>
      <p:pic>
        <p:nvPicPr>
          <p:cNvPr id="3089" name="Picture 17" descr="j043229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536" y="5034556"/>
            <a:ext cx="1974850" cy="1431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94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 animBg="1"/>
      <p:bldP spid="3082" grpId="0" animBg="1"/>
      <p:bldP spid="3083" grpId="0" animBg="1"/>
      <p:bldP spid="3084" grpId="0"/>
      <p:bldP spid="3085" grpId="0"/>
      <p:bldP spid="308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1" name="AutoShape 5"/>
          <p:cNvSpPr>
            <a:spLocks noChangeArrowheads="1"/>
          </p:cNvSpPr>
          <p:nvPr/>
        </p:nvSpPr>
        <p:spPr bwMode="auto">
          <a:xfrm>
            <a:off x="395288" y="476250"/>
            <a:ext cx="8424862" cy="1439863"/>
          </a:xfrm>
          <a:prstGeom prst="bevel">
            <a:avLst>
              <a:gd name="adj" fmla="val 12500"/>
            </a:avLst>
          </a:prstGeom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765175"/>
            <a:ext cx="8229600" cy="927100"/>
          </a:xfrm>
        </p:spPr>
        <p:txBody>
          <a:bodyPr/>
          <a:lstStyle/>
          <a:p>
            <a:r>
              <a:rPr lang="ru-RU" sz="4000" b="1">
                <a:solidFill>
                  <a:srgbClr val="CC0000"/>
                </a:solidFill>
              </a:rPr>
              <a:t>Малые жанры фольклора –</a:t>
            </a:r>
            <a:br>
              <a:rPr lang="ru-RU" sz="4000" b="1">
                <a:solidFill>
                  <a:srgbClr val="CC0000"/>
                </a:solidFill>
              </a:rPr>
            </a:br>
            <a:r>
              <a:rPr lang="ru-RU" sz="2000" b="1" i="1">
                <a:solidFill>
                  <a:srgbClr val="CC3300"/>
                </a:solidFill>
              </a:rPr>
              <a:t>небольшие по размеру фольклорные произведения.</a:t>
            </a:r>
            <a:br>
              <a:rPr lang="ru-RU" sz="2000" b="1" i="1">
                <a:solidFill>
                  <a:srgbClr val="CC3300"/>
                </a:solidFill>
              </a:rPr>
            </a:br>
            <a:endParaRPr lang="ru-RU" sz="2000" b="1" i="1">
              <a:solidFill>
                <a:srgbClr val="CC3300"/>
              </a:solidFill>
            </a:endParaRPr>
          </a:p>
        </p:txBody>
      </p:sp>
      <p:sp useBgFill="1">
        <p:nvSpPr>
          <p:cNvPr id="4116" name="AutoShape 20"/>
          <p:cNvSpPr>
            <a:spLocks noChangeArrowheads="1"/>
          </p:cNvSpPr>
          <p:nvPr/>
        </p:nvSpPr>
        <p:spPr bwMode="auto">
          <a:xfrm>
            <a:off x="611188" y="2060575"/>
            <a:ext cx="3600450" cy="360363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Колыбельная песня</a:t>
            </a:r>
          </a:p>
          <a:p>
            <a:pPr algn="ctr"/>
            <a:endParaRPr lang="ru-RU">
              <a:solidFill>
                <a:srgbClr val="CC0000"/>
              </a:solidFill>
            </a:endParaRPr>
          </a:p>
        </p:txBody>
      </p:sp>
      <p:sp useBgFill="1">
        <p:nvSpPr>
          <p:cNvPr id="4117" name="AutoShape 21"/>
          <p:cNvSpPr>
            <a:spLocks noChangeArrowheads="1"/>
          </p:cNvSpPr>
          <p:nvPr/>
        </p:nvSpPr>
        <p:spPr bwMode="auto">
          <a:xfrm>
            <a:off x="1042988" y="2565400"/>
            <a:ext cx="3600450" cy="360363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Пестушка</a:t>
            </a:r>
          </a:p>
          <a:p>
            <a:pPr algn="ctr"/>
            <a:endParaRPr lang="ru-RU">
              <a:solidFill>
                <a:srgbClr val="CC0000"/>
              </a:solidFill>
            </a:endParaRPr>
          </a:p>
        </p:txBody>
      </p:sp>
      <p:sp useBgFill="1">
        <p:nvSpPr>
          <p:cNvPr id="4118" name="AutoShape 22"/>
          <p:cNvSpPr>
            <a:spLocks noChangeArrowheads="1"/>
          </p:cNvSpPr>
          <p:nvPr/>
        </p:nvSpPr>
        <p:spPr bwMode="auto">
          <a:xfrm>
            <a:off x="1547813" y="3068638"/>
            <a:ext cx="3600450" cy="360362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Потешка</a:t>
            </a:r>
          </a:p>
          <a:p>
            <a:pPr algn="ctr"/>
            <a:endParaRPr lang="ru-RU">
              <a:solidFill>
                <a:srgbClr val="CC0000"/>
              </a:solidFill>
            </a:endParaRPr>
          </a:p>
        </p:txBody>
      </p:sp>
      <p:sp useBgFill="1">
        <p:nvSpPr>
          <p:cNvPr id="4119" name="AutoShape 23"/>
          <p:cNvSpPr>
            <a:spLocks noChangeArrowheads="1"/>
          </p:cNvSpPr>
          <p:nvPr/>
        </p:nvSpPr>
        <p:spPr bwMode="auto">
          <a:xfrm>
            <a:off x="2051050" y="3573463"/>
            <a:ext cx="3600450" cy="360362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Прибаутка</a:t>
            </a:r>
          </a:p>
          <a:p>
            <a:pPr algn="ctr"/>
            <a:endParaRPr lang="ru-RU">
              <a:solidFill>
                <a:srgbClr val="CC0000"/>
              </a:solidFill>
            </a:endParaRPr>
          </a:p>
        </p:txBody>
      </p:sp>
      <p:sp useBgFill="1">
        <p:nvSpPr>
          <p:cNvPr id="4120" name="AutoShape 24"/>
          <p:cNvSpPr>
            <a:spLocks noChangeArrowheads="1"/>
          </p:cNvSpPr>
          <p:nvPr/>
        </p:nvSpPr>
        <p:spPr bwMode="auto">
          <a:xfrm>
            <a:off x="2484438" y="4005263"/>
            <a:ext cx="3600450" cy="360362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Закличка</a:t>
            </a:r>
          </a:p>
          <a:p>
            <a:pPr algn="ctr"/>
            <a:endParaRPr lang="ru-RU">
              <a:solidFill>
                <a:srgbClr val="CC0000"/>
              </a:solidFill>
            </a:endParaRPr>
          </a:p>
        </p:txBody>
      </p:sp>
      <p:sp useBgFill="1">
        <p:nvSpPr>
          <p:cNvPr id="4121" name="AutoShape 25"/>
          <p:cNvSpPr>
            <a:spLocks noChangeArrowheads="1"/>
          </p:cNvSpPr>
          <p:nvPr/>
        </p:nvSpPr>
        <p:spPr bwMode="auto">
          <a:xfrm>
            <a:off x="2916238" y="4508500"/>
            <a:ext cx="3600450" cy="431800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ru-RU"/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Приговорка</a:t>
            </a:r>
          </a:p>
          <a:p>
            <a:pPr algn="ctr"/>
            <a:endParaRPr lang="ru-RU"/>
          </a:p>
        </p:txBody>
      </p:sp>
      <p:sp useBgFill="1">
        <p:nvSpPr>
          <p:cNvPr id="4122" name="AutoShape 26"/>
          <p:cNvSpPr>
            <a:spLocks noChangeArrowheads="1"/>
          </p:cNvSpPr>
          <p:nvPr/>
        </p:nvSpPr>
        <p:spPr bwMode="auto">
          <a:xfrm>
            <a:off x="3348038" y="5084763"/>
            <a:ext cx="3600450" cy="431800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>
              <a:solidFill>
                <a:srgbClr val="CC0000"/>
              </a:solidFill>
            </a:endParaRPr>
          </a:p>
          <a:p>
            <a:pPr algn="ctr"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Считалка</a:t>
            </a:r>
          </a:p>
          <a:p>
            <a:pPr algn="ctr"/>
            <a:endParaRPr lang="ru-RU"/>
          </a:p>
        </p:txBody>
      </p:sp>
      <p:sp useBgFill="1">
        <p:nvSpPr>
          <p:cNvPr id="4123" name="AutoShape 27"/>
          <p:cNvSpPr>
            <a:spLocks noChangeArrowheads="1"/>
          </p:cNvSpPr>
          <p:nvPr/>
        </p:nvSpPr>
        <p:spPr bwMode="auto">
          <a:xfrm>
            <a:off x="3708400" y="5589588"/>
            <a:ext cx="3600450" cy="431800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/>
          </a:p>
          <a:p>
            <a:pPr algn="ctr"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Скороговорка</a:t>
            </a:r>
          </a:p>
          <a:p>
            <a:pPr algn="ctr"/>
            <a:endParaRPr lang="ru-RU">
              <a:solidFill>
                <a:srgbClr val="336600"/>
              </a:solidFill>
            </a:endParaRPr>
          </a:p>
        </p:txBody>
      </p:sp>
      <p:sp useBgFill="1">
        <p:nvSpPr>
          <p:cNvPr id="4124" name="AutoShape 28"/>
          <p:cNvSpPr>
            <a:spLocks noChangeArrowheads="1"/>
          </p:cNvSpPr>
          <p:nvPr/>
        </p:nvSpPr>
        <p:spPr bwMode="auto">
          <a:xfrm>
            <a:off x="4140200" y="6165850"/>
            <a:ext cx="3600450" cy="431800"/>
          </a:xfrm>
          <a:prstGeom prst="foldedCorner">
            <a:avLst>
              <a:gd name="adj" fmla="val 12500"/>
            </a:avLst>
          </a:prstGeom>
          <a:ln w="9525">
            <a:solidFill>
              <a:srgbClr val="CC33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20000"/>
              </a:spcBef>
            </a:pPr>
            <a:endParaRPr lang="ru-RU"/>
          </a:p>
          <a:p>
            <a:pPr algn="ctr">
              <a:spcBef>
                <a:spcPct val="20000"/>
              </a:spcBef>
            </a:pPr>
            <a:r>
              <a:rPr lang="ru-RU">
                <a:solidFill>
                  <a:srgbClr val="CC0000"/>
                </a:solidFill>
              </a:rPr>
              <a:t>Загадка</a:t>
            </a:r>
          </a:p>
          <a:p>
            <a:pPr algn="ctr"/>
            <a:endParaRPr lang="ru-RU"/>
          </a:p>
        </p:txBody>
      </p:sp>
      <p:pic>
        <p:nvPicPr>
          <p:cNvPr id="4125" name="Picture 29" descr="j04344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4538" y="5256213"/>
            <a:ext cx="803275" cy="112553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103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1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6" grpId="0" animBg="1"/>
      <p:bldP spid="4117" grpId="0" animBg="1"/>
      <p:bldP spid="4118" grpId="0" animBg="1"/>
      <p:bldP spid="4119" grpId="0" animBg="1"/>
      <p:bldP spid="4120" grpId="0" animBg="1"/>
      <p:bldP spid="4121" grpId="0" animBg="1"/>
      <p:bldP spid="4122" grpId="0" animBg="1"/>
      <p:bldP spid="4123" grpId="0" animBg="1"/>
      <p:bldP spid="41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А какие малые жанры фольклора вы ещё не назвали?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5536" y="1556792"/>
            <a:ext cx="4040188" cy="63976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Пословица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568" y="2564904"/>
            <a:ext cx="3896172" cy="356125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Краткое изречение, которое  даёт оценку явлению, событию, человеку.</a:t>
            </a:r>
          </a:p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Пословица выражает законченную мысль.</a:t>
            </a:r>
          </a:p>
          <a:p>
            <a:pPr algn="ctr"/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Поговорка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76056" y="2564905"/>
            <a:ext cx="3610744" cy="356125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Часть вашего предложения, которая делает ярче и выразительнее вашу речь.</a:t>
            </a:r>
          </a:p>
          <a:p>
            <a:pPr algn="ctr"/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Часть вашего суждения.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425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Пословицы о пословицах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132856"/>
            <a:ext cx="7931224" cy="3993307"/>
          </a:xfrm>
        </p:spPr>
        <p:txBody>
          <a:bodyPr/>
          <a:lstStyle/>
          <a:p>
            <a:r>
              <a:rPr lang="ru-RU" dirty="0" smtClean="0">
                <a:solidFill>
                  <a:srgbClr val="00B050"/>
                </a:solidFill>
              </a:rPr>
              <a:t>ПОСЛОВИЦА НЕ ДАРОМ МОЛВИТСЯ.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ПОСЛОВИЦА ПРАВДУ ВСЕМ ГОВОРИТ.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ПОСЛОВИЦА ВЕК НЕ СЛОМИТСЯ.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ГЛУПАЯ РЕЧЬ – НЕ ПОСЛОВИЦА.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КРАСНА РЕЧЬ ПОСЛОВИЦЕЙ.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ОТ ПОСЛОВИЦЫ НЕ УЙДЁШЬ.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256231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Тематические группы пословиц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Любовь к Родине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Глупа та птица ,которой своё гнездо не мило.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На чужой сторонушке рад своей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воронушке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Русский не с мечом , ни с калачом не шутит.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Грамота и обучение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Кто грамоте горазд, тому не пропасть.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Грамоте учиться – вперёд пригодится.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Век живи – век учись.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3184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Трудолюбие и лень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Терпение и труд всё перетрут.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Лёжа хлеба не добудешь.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Маленькое дело лучше большого безделья.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Земля и крестьянская работа.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Пашню пашут – не руками машут.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Каково волокно, таково и полотно.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Чья земля, того и хлеб.                  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4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Семья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Любовь да совет, так и </a:t>
            </a:r>
            <a:r>
              <a:rPr lang="ru-RU" dirty="0" err="1" smtClean="0">
                <a:solidFill>
                  <a:schemeClr val="accent6">
                    <a:lumMod val="75000"/>
                  </a:schemeClr>
                </a:solidFill>
              </a:rPr>
              <a:t>нуждочки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 нет.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Муж да жена- одна душа.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 хозяина чтобы пахло ветром, а от хозяйки- дымом.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Природа и приметы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Снег глубок- год хорош.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Вешний день год кормит.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Март глубок да мокрый май-будет каша и каравай.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183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/>
          <a:lstStyle/>
          <a:p>
            <a:pPr marL="571500" indent="-571500">
              <a:buFont typeface="Arial" pitchFamily="34" charset="0"/>
              <a:buChar char="•"/>
            </a:pPr>
            <a:r>
              <a:rPr lang="ru-RU" dirty="0" smtClean="0">
                <a:solidFill>
                  <a:srgbClr val="FF0000"/>
                </a:solidFill>
              </a:rPr>
              <a:t>Слово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84784"/>
            <a:ext cx="8229600" cy="3705275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Слово не воробей, вылетит не поймаешь.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Скажешь -  не воротишь, напишешь -  не сотрёшь, отрубишь –не приставишь.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О дружбе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Старый друг лучше новых двух.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Друзья познаются  в беде.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От хорошего братца можно ума набраться.</a:t>
            </a:r>
          </a:p>
          <a:p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853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ожия коровка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Божия коровка</Template>
  <TotalTime>159</TotalTime>
  <Words>440</Words>
  <Application>Microsoft Office PowerPoint</Application>
  <PresentationFormat>Экран (4:3)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Божия коровка</vt:lpstr>
      <vt:lpstr>Малые жанры фольклора- пословицы и поговорки</vt:lpstr>
      <vt:lpstr>Устное народное творчество. Фольклор.</vt:lpstr>
      <vt:lpstr>Малые жанры фольклора – небольшие по размеру фольклорные произведения. </vt:lpstr>
      <vt:lpstr>А какие малые жанры фольклора вы ещё не назвали?</vt:lpstr>
      <vt:lpstr>Пословицы о пословицах</vt:lpstr>
      <vt:lpstr>Тематические группы пословиц</vt:lpstr>
      <vt:lpstr>Трудолюбие и лень</vt:lpstr>
      <vt:lpstr>Семья</vt:lpstr>
      <vt:lpstr>Слово </vt:lpstr>
      <vt:lpstr>Задание 1.  Продолжите пословицы.</vt:lpstr>
      <vt:lpstr>Задание 2. Включите поговорки в предложения.</vt:lpstr>
      <vt:lpstr>Задание 3. Подберите пословицы- синонимы.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Малые жанры фольклора- пословицы и поговорки</dc:title>
  <dc:creator>Yulia</dc:creator>
  <cp:lastModifiedBy>Yulia</cp:lastModifiedBy>
  <cp:revision>17</cp:revision>
  <dcterms:created xsi:type="dcterms:W3CDTF">2012-07-08T11:11:51Z</dcterms:created>
  <dcterms:modified xsi:type="dcterms:W3CDTF">2012-08-26T03:18:06Z</dcterms:modified>
</cp:coreProperties>
</file>