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695DA1C-22C0-4876-9850-E48BF38D7926}">
          <p14:sldIdLst>
            <p14:sldId id="259"/>
            <p14:sldId id="260"/>
            <p14:sldId id="261"/>
            <p14:sldId id="262"/>
          </p14:sldIdLst>
        </p14:section>
        <p14:section name="Раздел без заголовка" id="{30A5D667-A09A-4EEA-A2CF-607B4A4FA356}">
          <p14:sldIdLst>
            <p14:sldId id="263"/>
            <p14:sldId id="264"/>
            <p14:sldId id="265"/>
            <p14:sldId id="267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  <a:srgbClr val="9DBEE7"/>
    <a:srgbClr val="689CDA"/>
    <a:srgbClr val="37A9FF"/>
    <a:srgbClr val="8FE2FF"/>
    <a:srgbClr val="B3EBFF"/>
    <a:srgbClr val="FFF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98" d="100"/>
          <a:sy n="98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F3E4C-1C36-41B4-9482-5864F1F3774F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80B7D-4E87-4C86-ADF8-F6E938357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80B7D-4E87-4C86-ADF8-F6E9383578F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49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80B7D-4E87-4C86-ADF8-F6E9383578F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54B0-09E8-4F3F-8FAF-5F9496DEA9E3}" type="datetimeFigureOut">
              <a:rPr lang="ru-RU" smtClean="0"/>
              <a:pPr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CA385-F17B-4F69-A2D1-8C5CA6564D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2.jpe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Georgia" pitchFamily="18" charset="0"/>
              </a:rPr>
              <a:t> </a:t>
            </a:r>
            <a:r>
              <a:rPr lang="ru-RU" sz="5300" b="1" dirty="0" smtClean="0">
                <a:solidFill>
                  <a:srgbClr val="0000CC"/>
                </a:solidFill>
                <a:latin typeface="Georgia" pitchFamily="18" charset="0"/>
              </a:rPr>
              <a:t> </a:t>
            </a:r>
            <a:endParaRPr lang="ru-RU" b="1" dirty="0">
              <a:solidFill>
                <a:srgbClr val="0000CC"/>
              </a:solidFill>
              <a:latin typeface="Georgia" pitchFamily="18" charset="0"/>
            </a:endParaRPr>
          </a:p>
        </p:txBody>
      </p:sp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99523" y="6083065"/>
            <a:ext cx="3214678" cy="790576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395536" y="157300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Организация </a:t>
            </a:r>
            <a:r>
              <a:rPr lang="ru-RU" b="1" dirty="0">
                <a:solidFill>
                  <a:srgbClr val="000066"/>
                </a:solidFill>
                <a:latin typeface="Georgia" panose="02040502050405020303" pitchFamily="18" charset="0"/>
              </a:rPr>
              <a:t>работы ДОУ по созданию предметно-развивающей среды, направленной на реализацию национально - регионального </a:t>
            </a:r>
            <a:r>
              <a:rPr lang="ru-RU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компонента</a:t>
            </a:r>
          </a:p>
          <a:p>
            <a:pPr marL="0" indent="0" algn="ctr">
              <a:buNone/>
            </a:pPr>
            <a:endParaRPr lang="ru-RU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МАДОУ «Детский сад «Оленёнок»с. Казым»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 smtClean="0">
              <a:latin typeface="Georgia" pitchFamily="18" charset="0"/>
            </a:endParaRPr>
          </a:p>
        </p:txBody>
      </p:sp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pic>
        <p:nvPicPr>
          <p:cNvPr id="6146" name="Picture 2" descr="H:\сенминар\IMG_027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824351"/>
            <a:ext cx="4068451" cy="27123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:\сенминар\IMG_0275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30708" y="768872"/>
            <a:ext cx="3528773" cy="25582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H:\чум\ф ч\IMG_9858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3682" y="3327133"/>
            <a:ext cx="3744416" cy="27402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:\сенминар\IMG_027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9795" y="3528444"/>
            <a:ext cx="3744416" cy="24962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12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1484784"/>
            <a:ext cx="864096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u="sng" dirty="0" smtClean="0">
                <a:solidFill>
                  <a:srgbClr val="000066"/>
                </a:solidFill>
                <a:latin typeface="Georgia" panose="02040502050405020303" pitchFamily="18" charset="0"/>
              </a:rPr>
              <a:t>Цель</a:t>
            </a:r>
            <a:r>
              <a:rPr lang="ru-RU" sz="4400" u="sng" dirty="0">
                <a:solidFill>
                  <a:srgbClr val="000066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формирование 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у детей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интереса и ценностного отношения к родному краю</a:t>
            </a:r>
            <a:r>
              <a:rPr lang="ru-RU" b="1" dirty="0">
                <a:solidFill>
                  <a:srgbClr val="000066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u="sng" dirty="0" smtClean="0">
                <a:solidFill>
                  <a:srgbClr val="000066"/>
                </a:solidFill>
                <a:latin typeface="Georgia" panose="02040502050405020303" pitchFamily="18" charset="0"/>
              </a:rPr>
              <a:t>Задачи</a:t>
            </a:r>
            <a:r>
              <a:rPr lang="ru-RU" sz="4400" b="1" u="sng" dirty="0">
                <a:solidFill>
                  <a:srgbClr val="000066"/>
                </a:solidFill>
                <a:latin typeface="Georgia" panose="02040502050405020303" pitchFamily="18" charset="0"/>
              </a:rPr>
              <a:t>:</a:t>
            </a:r>
            <a:endParaRPr lang="ru-RU" sz="4400" u="sng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в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оспитывать </a:t>
            </a:r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у детей любовь к родному краю, к его 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народу;</a:t>
            </a:r>
            <a:endParaRPr lang="ru-RU" sz="24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з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накомить </a:t>
            </a:r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детей с  культурой и фольклором родного 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края;</a:t>
            </a:r>
            <a:endParaRPr lang="ru-RU" sz="24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ф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ормировать </a:t>
            </a:r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представления об истории  села и 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профессиях;</a:t>
            </a:r>
            <a:endParaRPr lang="ru-RU" sz="24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з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накомить </a:t>
            </a:r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детей с природой родного 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края;</a:t>
            </a:r>
            <a:endParaRPr lang="ru-RU" sz="24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ф</a:t>
            </a:r>
            <a:r>
              <a:rPr lang="ru-RU" sz="24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ормировать </a:t>
            </a:r>
            <a:r>
              <a:rPr lang="ru-RU" sz="2400" b="1" dirty="0">
                <a:solidFill>
                  <a:srgbClr val="000066"/>
                </a:solidFill>
                <a:latin typeface="Georgia" panose="02040502050405020303" pitchFamily="18" charset="0"/>
              </a:rPr>
              <a:t>художественные и творческие способности на основе ознакомления дошкольников с национальной культурой. </a:t>
            </a:r>
          </a:p>
          <a:p>
            <a:endParaRPr lang="ru-RU" sz="2400" b="1" dirty="0">
              <a:solidFill>
                <a:srgbClr val="000066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Направления:</a:t>
            </a:r>
            <a:endParaRPr lang="ru-RU" sz="40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работа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педагогами;</a:t>
            </a:r>
          </a:p>
          <a:p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работа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родителями;</a:t>
            </a:r>
          </a:p>
          <a:p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работа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социумом;</a:t>
            </a:r>
          </a:p>
          <a:p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работа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детьми.</a:t>
            </a:r>
            <a:endParaRPr lang="ru-RU" sz="40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endParaRPr lang="ru-RU" sz="40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endParaRPr lang="ru-RU" sz="4000" b="1" dirty="0">
              <a:solidFill>
                <a:srgbClr val="000066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846596" y="620688"/>
            <a:ext cx="60635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Р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педагогами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3723" y="1268760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- ежегодно </a:t>
            </a:r>
            <a:r>
              <a:rPr lang="ru-RU" sz="2000" b="1" dirty="0">
                <a:solidFill>
                  <a:srgbClr val="000066"/>
                </a:solidFill>
                <a:latin typeface="Georgia" panose="02040502050405020303" pitchFamily="18" charset="0"/>
              </a:rPr>
              <a:t>составляется  </a:t>
            </a:r>
            <a:r>
              <a:rPr lang="ru-RU" sz="2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 план </a:t>
            </a:r>
            <a:r>
              <a:rPr lang="ru-RU" sz="2000" b="1" dirty="0">
                <a:solidFill>
                  <a:srgbClr val="000066"/>
                </a:solidFill>
                <a:latin typeface="Georgia" panose="02040502050405020303" pitchFamily="18" charset="0"/>
              </a:rPr>
              <a:t>работы на   учебный год, где одной из задач являлась задача, направленная на формирование патриотических чувств у детей дошкольного возраста в процессе приобщения к национальной культуре</a:t>
            </a:r>
            <a:r>
              <a:rPr lang="ru-RU" sz="2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;</a:t>
            </a:r>
          </a:p>
          <a:p>
            <a:endParaRPr lang="ru-RU" sz="20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000" b="1" dirty="0">
                <a:solidFill>
                  <a:srgbClr val="000066"/>
                </a:solidFill>
                <a:latin typeface="Georgia" panose="02040502050405020303" pitchFamily="18" charset="0"/>
              </a:rPr>
              <a:t> - в нашем детском саду создана творческая группа  по внедрению регионального компонента в образовательный </a:t>
            </a:r>
            <a:r>
              <a:rPr lang="ru-RU" sz="2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процесс;</a:t>
            </a:r>
            <a:endParaRPr lang="ru-RU" sz="2000" b="1" dirty="0">
              <a:solidFill>
                <a:srgbClr val="000066"/>
              </a:solidFill>
              <a:latin typeface="Georgia" panose="02040502050405020303" pitchFamily="18" charset="0"/>
            </a:endParaRPr>
          </a:p>
          <a:p>
            <a:r>
              <a:rPr lang="ru-RU" sz="2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-  </a:t>
            </a:r>
            <a:r>
              <a:rPr lang="ru-RU" sz="2000" b="1" dirty="0">
                <a:solidFill>
                  <a:srgbClr val="000066"/>
                </a:solidFill>
                <a:latin typeface="Georgia" panose="02040502050405020303" pitchFamily="18" charset="0"/>
              </a:rPr>
              <a:t>проведен смотр – конкурс «Уголок краеведения в группе»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27342" y="62068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Р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абота </a:t>
            </a:r>
            <a:r>
              <a:rPr lang="ru-RU" sz="4000" b="1" dirty="0">
                <a:solidFill>
                  <a:srgbClr val="000066"/>
                </a:solidFill>
                <a:latin typeface="Georgia" panose="02040502050405020303" pitchFamily="18" charset="0"/>
              </a:rPr>
              <a:t>с </a:t>
            </a:r>
            <a:r>
              <a:rPr lang="ru-RU" sz="40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семьей </a:t>
            </a:r>
            <a:endParaRPr lang="ru-RU" sz="4000" b="1" dirty="0">
              <a:solidFill>
                <a:srgbClr val="000066"/>
              </a:solidFill>
              <a:latin typeface="Georgia" panose="02040502050405020303" pitchFamily="18" charset="0"/>
            </a:endParaRPr>
          </a:p>
        </p:txBody>
      </p:sp>
      <p:pic>
        <p:nvPicPr>
          <p:cNvPr id="2051" name="Picture 3" descr="H:\чум\фото чум для проекта\IMG_961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3672408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:\чум\фото чум для проекта\IMG_9610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76056" y="1268760"/>
            <a:ext cx="3342487" cy="24482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:\чум\фото чум для проекта\IMG_9612.JPG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83423" y="3693179"/>
            <a:ext cx="2595478" cy="24297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000066"/>
                </a:solidFill>
                <a:latin typeface="Georgia" panose="02040502050405020303" pitchFamily="18" charset="0"/>
              </a:rPr>
              <a:t>Р</a:t>
            </a:r>
            <a:r>
              <a:rPr lang="ru-RU" sz="3600" b="1" dirty="0" smtClean="0">
                <a:solidFill>
                  <a:srgbClr val="000066"/>
                </a:solidFill>
                <a:latin typeface="Georgia" panose="02040502050405020303" pitchFamily="18" charset="0"/>
              </a:rPr>
              <a:t>абота </a:t>
            </a:r>
            <a:r>
              <a:rPr lang="ru-RU" sz="3600" b="1" dirty="0">
                <a:solidFill>
                  <a:srgbClr val="000066"/>
                </a:solidFill>
                <a:latin typeface="Georgia" panose="02040502050405020303" pitchFamily="18" charset="0"/>
              </a:rPr>
              <a:t>с социальными институтами</a:t>
            </a:r>
            <a:r>
              <a:rPr lang="ru-RU" sz="3600" dirty="0">
                <a:solidFill>
                  <a:srgbClr val="000066"/>
                </a:solidFill>
                <a:latin typeface="Georgia" panose="02040502050405020303" pitchFamily="18" charset="0"/>
              </a:rPr>
              <a:t> </a:t>
            </a:r>
          </a:p>
        </p:txBody>
      </p:sp>
      <p:pic>
        <p:nvPicPr>
          <p:cNvPr id="3074" name="Picture 2" descr="H:\чум\фото чум для проекта\экскурсия в музей\IMG_757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4144988" cy="2763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чум\фото чум для проекта\по изготовлению акани\IMG_792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0761" y="3095981"/>
            <a:ext cx="4104456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pic>
        <p:nvPicPr>
          <p:cNvPr id="4098" name="Picture 2" descr="H:\сенминар\IMG_0271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00"/>
          <a:stretch/>
        </p:blipFill>
        <p:spPr bwMode="auto">
          <a:xfrm rot="5400000">
            <a:off x="-136449" y="1576040"/>
            <a:ext cx="3997170" cy="30945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:\сенминар\IMG_027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431140"/>
            <a:ext cx="5076564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7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24275" cy="790576"/>
          </a:xfrm>
          <a:prstGeom prst="rect">
            <a:avLst/>
          </a:prstGeom>
          <a:noFill/>
        </p:spPr>
      </p:pic>
      <p:pic>
        <p:nvPicPr>
          <p:cNvPr id="5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0"/>
            <a:ext cx="3724275" cy="790576"/>
          </a:xfrm>
          <a:prstGeom prst="rect">
            <a:avLst/>
          </a:prstGeom>
          <a:noFill/>
        </p:spPr>
      </p:pic>
      <p:pic>
        <p:nvPicPr>
          <p:cNvPr id="6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067424"/>
            <a:ext cx="3724275" cy="790576"/>
          </a:xfrm>
          <a:prstGeom prst="rect">
            <a:avLst/>
          </a:prstGeom>
          <a:noFill/>
        </p:spPr>
      </p:pic>
      <p:pic>
        <p:nvPicPr>
          <p:cNvPr id="7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0"/>
            <a:ext cx="3214678" cy="790576"/>
          </a:xfrm>
          <a:prstGeom prst="rect">
            <a:avLst/>
          </a:prstGeom>
          <a:noFill/>
        </p:spPr>
      </p:pic>
      <p:pic>
        <p:nvPicPr>
          <p:cNvPr id="8" name="Picture 3" descr="C:\Users\Admin\Desktop\img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6067424"/>
            <a:ext cx="3214678" cy="790576"/>
          </a:xfrm>
          <a:prstGeom prst="rect">
            <a:avLst/>
          </a:prstGeom>
          <a:noFill/>
        </p:spPr>
      </p:pic>
      <p:pic>
        <p:nvPicPr>
          <p:cNvPr id="11" name="Picture 3" descr="C:\Users\Admin\Desktop\img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6067424"/>
            <a:ext cx="3724275" cy="790576"/>
          </a:xfrm>
          <a:prstGeom prst="rect">
            <a:avLst/>
          </a:prstGeom>
          <a:noFill/>
        </p:spPr>
      </p:pic>
      <p:pic>
        <p:nvPicPr>
          <p:cNvPr id="5122" name="Picture 2" descr="H:\чум\ф ч\IMG_9847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70309" y="1305955"/>
            <a:ext cx="4250854" cy="3600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чум\ф ч\IMG_985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1456742"/>
            <a:ext cx="4922604" cy="32817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49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179</Words>
  <Application>Microsoft Office PowerPoint</Application>
  <PresentationFormat>Экран (4:3)</PresentationFormat>
  <Paragraphs>27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35</cp:revision>
  <dcterms:created xsi:type="dcterms:W3CDTF">2015-12-07T05:37:59Z</dcterms:created>
  <dcterms:modified xsi:type="dcterms:W3CDTF">2016-01-18T15:42:14Z</dcterms:modified>
</cp:coreProperties>
</file>