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1"/>
  </p:notesMasterIdLst>
  <p:sldIdLst>
    <p:sldId id="256" r:id="rId2"/>
    <p:sldId id="257" r:id="rId3"/>
    <p:sldId id="259" r:id="rId4"/>
    <p:sldId id="258" r:id="rId5"/>
    <p:sldId id="261" r:id="rId6"/>
    <p:sldId id="262" r:id="rId7"/>
    <p:sldId id="263" r:id="rId8"/>
    <p:sldId id="264" r:id="rId9"/>
    <p:sldId id="265" r:id="rId10"/>
    <p:sldId id="268" r:id="rId11"/>
    <p:sldId id="274" r:id="rId12"/>
    <p:sldId id="269" r:id="rId13"/>
    <p:sldId id="275" r:id="rId14"/>
    <p:sldId id="270" r:id="rId15"/>
    <p:sldId id="271" r:id="rId16"/>
    <p:sldId id="272" r:id="rId17"/>
    <p:sldId id="273" r:id="rId18"/>
    <p:sldId id="260" r:id="rId19"/>
    <p:sldId id="276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CCFF"/>
    <a:srgbClr val="3509EF"/>
    <a:srgbClr val="CC0066"/>
    <a:srgbClr val="009900"/>
    <a:srgbClr val="FF0000"/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83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C0C0C0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352517985611522E-2"/>
          <c:y val="3.2967032967032982E-2"/>
          <c:w val="0.64028776978417268"/>
          <c:h val="0.73626373626373665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rgbClr val="9999FF"/>
            </a:solidFill>
            <a:ln w="28773">
              <a:solidFill>
                <a:srgbClr val="000000"/>
              </a:solidFill>
              <a:prstDash val="solid"/>
            </a:ln>
          </c:spPr>
          <c:cat>
            <c:strRef>
              <c:f>Sheet1!$B$1:$D$1</c:f>
              <c:strCache>
                <c:ptCount val="2"/>
                <c:pt idx="0">
                  <c:v>Стар гр.</c:v>
                </c:pt>
                <c:pt idx="1">
                  <c:v>Подг.гр.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2"/>
                <c:pt idx="0">
                  <c:v>33.300000000000004</c:v>
                </c:pt>
                <c:pt idx="1">
                  <c:v>76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993366"/>
            </a:solidFill>
            <a:ln w="28773">
              <a:solidFill>
                <a:srgbClr val="000000"/>
              </a:solidFill>
              <a:prstDash val="solid"/>
            </a:ln>
          </c:spPr>
          <c:cat>
            <c:strRef>
              <c:f>Sheet1!$B$1:$D$1</c:f>
              <c:strCache>
                <c:ptCount val="2"/>
                <c:pt idx="0">
                  <c:v>Стар гр.</c:v>
                </c:pt>
                <c:pt idx="1">
                  <c:v>Подг.гр.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2"/>
                <c:pt idx="0">
                  <c:v>63.9</c:v>
                </c:pt>
                <c:pt idx="1">
                  <c:v>23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rgbClr val="FFFFCC"/>
            </a:solidFill>
            <a:ln w="28773">
              <a:solidFill>
                <a:srgbClr val="000000"/>
              </a:solidFill>
              <a:prstDash val="solid"/>
            </a:ln>
          </c:spPr>
          <c:cat>
            <c:strRef>
              <c:f>Sheet1!$B$1:$D$1</c:f>
              <c:strCache>
                <c:ptCount val="2"/>
                <c:pt idx="0">
                  <c:v>Стар гр.</c:v>
                </c:pt>
                <c:pt idx="1">
                  <c:v>Подг.гр.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2"/>
                <c:pt idx="0">
                  <c:v>2.8</c:v>
                </c:pt>
                <c:pt idx="1">
                  <c:v>1</c:v>
                </c:pt>
              </c:numCache>
            </c:numRef>
          </c:val>
        </c:ser>
        <c:gapDepth val="0"/>
        <c:shape val="box"/>
        <c:axId val="65305984"/>
        <c:axId val="91985024"/>
        <c:axId val="0"/>
      </c:bar3DChart>
      <c:catAx>
        <c:axId val="65305984"/>
        <c:scaling>
          <c:orientation val="minMax"/>
        </c:scaling>
        <c:delete val="1"/>
        <c:axPos val="b"/>
        <c:majorGridlines>
          <c:spPr>
            <a:ln w="7193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one"/>
        <c:crossAx val="91985024"/>
        <c:crosses val="autoZero"/>
        <c:auto val="1"/>
        <c:lblAlgn val="ctr"/>
        <c:lblOffset val="100"/>
        <c:tickLblSkip val="1"/>
        <c:tickMarkSkip val="1"/>
      </c:catAx>
      <c:valAx>
        <c:axId val="91985024"/>
        <c:scaling>
          <c:orientation val="minMax"/>
        </c:scaling>
        <c:axPos val="l"/>
        <c:majorGridlines>
          <c:spPr>
            <a:ln w="7193">
              <a:solidFill>
                <a:srgbClr val="000000"/>
              </a:solidFill>
              <a:prstDash val="solid"/>
            </a:ln>
          </c:spPr>
        </c:majorGridlines>
        <c:numFmt formatCode="General" sourceLinked="1"/>
        <c:tickLblPos val="nextTo"/>
        <c:spPr>
          <a:ln w="7193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13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5305984"/>
        <c:crosses val="autoZero"/>
        <c:crossBetween val="between"/>
      </c:valAx>
      <c:spPr>
        <a:noFill/>
        <a:ln w="57547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13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3B1FE8A-325B-4604-822C-7FA01196D29D}" type="datetimeFigureOut">
              <a:rPr lang="ru-RU"/>
              <a:pPr>
                <a:defRPr/>
              </a:pPr>
              <a:t>29.09.2013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BC5F3F1-D365-4097-A990-D527E243D05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F857E-E7B4-413C-BE14-F8E18866D3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705BE-8201-464C-BC67-B48DF6DDEA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C6C7D-B3FB-44BA-BF79-7C38770524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D577C-1C77-45D7-8226-DDA039D482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0BC5E-875A-4A23-9BE7-C6F9C838D4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73FDD-6EED-4C0C-9DFF-EA3DD73CD1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85472-A57C-45C5-BFFC-F2FCE20F2C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0AC26-B2A8-4E45-A09F-92EED58608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50A9A-02F7-4751-95CB-9ACF29C99E0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EA557-7E20-4D2D-BE9E-D65CBD6D1C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A00F3-BF5F-420D-AE2E-CA6F47DB5A1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+mn-lt"/>
            </a:endParaRPr>
          </a:p>
        </p:txBody>
      </p:sp>
      <p:sp>
        <p:nvSpPr>
          <p:cNvPr id="2052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205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BA428B1-F54D-4900-ADDF-2ACE0D6F740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2057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4" r:id="rId2"/>
    <p:sldLayoutId id="2147483753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4" r:id="rId9"/>
    <p:sldLayoutId id="2147483750" r:id="rId10"/>
    <p:sldLayoutId id="21474837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765175"/>
            <a:ext cx="7772400" cy="2735263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200" dirty="0" smtClean="0">
                <a:solidFill>
                  <a:srgbClr val="FF0000"/>
                </a:solidFill>
              </a:rPr>
              <a:t>«Использование экологической игры в процессе речевого развития детей дошкольного возраста»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3419475" y="4724400"/>
            <a:ext cx="489585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2000" dirty="0" smtClean="0">
                <a:solidFill>
                  <a:schemeClr val="tx2"/>
                </a:solidFill>
              </a:rPr>
              <a:t>Воспитатель:</a:t>
            </a:r>
          </a:p>
          <a:p>
            <a:pPr algn="r">
              <a:spcBef>
                <a:spcPct val="50000"/>
              </a:spcBef>
            </a:pPr>
            <a:r>
              <a:rPr lang="ru-RU" sz="2000" dirty="0" smtClean="0">
                <a:solidFill>
                  <a:schemeClr val="tx2"/>
                </a:solidFill>
              </a:rPr>
              <a:t> Богданова С. Ю. </a:t>
            </a:r>
            <a:endParaRPr lang="ru-RU" sz="2000" dirty="0">
              <a:solidFill>
                <a:schemeClr val="tx2"/>
              </a:solidFill>
            </a:endParaRPr>
          </a:p>
          <a:p>
            <a:pPr algn="r">
              <a:spcBef>
                <a:spcPct val="50000"/>
              </a:spcBef>
            </a:pPr>
            <a:endParaRPr lang="ru-RU" sz="2000" dirty="0">
              <a:solidFill>
                <a:schemeClr val="tx2"/>
              </a:solidFill>
            </a:endParaRPr>
          </a:p>
          <a:p>
            <a:pPr algn="r">
              <a:spcBef>
                <a:spcPct val="50000"/>
              </a:spcBef>
            </a:pPr>
            <a:r>
              <a:rPr lang="ru-RU" sz="2000" dirty="0" smtClean="0">
                <a:solidFill>
                  <a:schemeClr val="tx2"/>
                </a:solidFill>
              </a:rPr>
              <a:t> </a:t>
            </a:r>
            <a:endParaRPr lang="ru-RU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435975" cy="447675"/>
          </a:xfrm>
        </p:spPr>
        <p:txBody>
          <a:bodyPr/>
          <a:lstStyle/>
          <a:p>
            <a:pPr algn="ctr" eaLnBrk="1" hangingPunct="1"/>
            <a:r>
              <a:rPr lang="ru-RU" sz="3200" b="1" dirty="0" smtClean="0">
                <a:solidFill>
                  <a:srgbClr val="0000FF"/>
                </a:solidFill>
              </a:rPr>
              <a:t>Работа с детьми: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79388" y="836613"/>
            <a:ext cx="8713787" cy="5688012"/>
          </a:xfrm>
        </p:spPr>
        <p:txBody>
          <a:bodyPr/>
          <a:lstStyle/>
          <a:p>
            <a:endParaRPr lang="ru-RU" sz="3600" dirty="0" smtClean="0"/>
          </a:p>
          <a:p>
            <a:r>
              <a:rPr lang="ru-RU" sz="3600" dirty="0" smtClean="0"/>
              <a:t>Занятия.</a:t>
            </a:r>
          </a:p>
          <a:p>
            <a:r>
              <a:rPr lang="ru-RU" sz="3600" dirty="0" smtClean="0"/>
              <a:t>Совместная деятельность.</a:t>
            </a:r>
          </a:p>
          <a:p>
            <a:r>
              <a:rPr lang="ru-RU" sz="3600" dirty="0" smtClean="0"/>
              <a:t>Организация развивающей предметной деятельности.</a:t>
            </a:r>
          </a:p>
        </p:txBody>
      </p:sp>
      <p:sp>
        <p:nvSpPr>
          <p:cNvPr id="15364" name="Text Box 15"/>
          <p:cNvSpPr txBox="1">
            <a:spLocks noChangeArrowheads="1"/>
          </p:cNvSpPr>
          <p:nvPr/>
        </p:nvSpPr>
        <p:spPr bwMode="auto">
          <a:xfrm>
            <a:off x="6659563" y="5084763"/>
            <a:ext cx="17287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26016" y="285728"/>
            <a:ext cx="7230185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Экологические игры</a:t>
            </a:r>
            <a:endParaRPr lang="ru-RU" sz="5400" b="1" u="sng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813" y="1500188"/>
            <a:ext cx="2357437" cy="12858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</a:rPr>
              <a:t>Творческие</a:t>
            </a:r>
            <a:r>
              <a:rPr lang="ru-RU" dirty="0"/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643563" y="1428750"/>
            <a:ext cx="2357437" cy="12858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</a:rPr>
              <a:t>С правилами</a:t>
            </a:r>
            <a:r>
              <a:rPr lang="ru-RU" sz="2800" b="1" dirty="0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7" name="Стрелка вниз 6"/>
          <p:cNvSpPr/>
          <p:nvPr/>
        </p:nvSpPr>
        <p:spPr>
          <a:xfrm rot="2569154">
            <a:off x="3127375" y="1054100"/>
            <a:ext cx="357188" cy="504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 rot="18241035">
            <a:off x="5211763" y="1031875"/>
            <a:ext cx="357188" cy="5286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5750" y="3286125"/>
            <a:ext cx="3071813" cy="2357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 dirty="0"/>
              <a:t>1.Сюжетно-ролевые</a:t>
            </a:r>
          </a:p>
          <a:p>
            <a:pPr>
              <a:defRPr/>
            </a:pPr>
            <a:r>
              <a:rPr lang="ru-RU" sz="2000" b="1" dirty="0" smtClean="0"/>
              <a:t>2.Имитационные</a:t>
            </a:r>
            <a:endParaRPr lang="ru-RU" sz="2000" b="1" dirty="0"/>
          </a:p>
          <a:p>
            <a:pPr>
              <a:defRPr/>
            </a:pPr>
            <a:r>
              <a:rPr lang="ru-RU" sz="2000" b="1" dirty="0" smtClean="0"/>
              <a:t>3.Строительные</a:t>
            </a:r>
          </a:p>
          <a:p>
            <a:pPr>
              <a:defRPr/>
            </a:pPr>
            <a:r>
              <a:rPr lang="ru-RU" sz="2000" b="1" dirty="0" smtClean="0"/>
              <a:t>4.Игры-путешествия</a:t>
            </a:r>
            <a:endParaRPr lang="ru-RU" sz="20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04048" y="3212976"/>
            <a:ext cx="3282702" cy="23591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000" b="1" dirty="0"/>
              <a:t>1.Дидактические</a:t>
            </a:r>
          </a:p>
          <a:p>
            <a:pPr>
              <a:defRPr/>
            </a:pPr>
            <a:r>
              <a:rPr lang="ru-RU" sz="2000" b="1" dirty="0" smtClean="0"/>
              <a:t>2.Соревновательные</a:t>
            </a:r>
            <a:endParaRPr lang="ru-RU" sz="2000" b="1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1642269" y="2999582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>
            <a:off x="6644481" y="2928144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50825" y="1857375"/>
            <a:ext cx="8713788" cy="4811713"/>
          </a:xfrm>
        </p:spPr>
        <p:txBody>
          <a:bodyPr/>
          <a:lstStyle/>
          <a:p>
            <a:r>
              <a:rPr lang="ru-RU" sz="3200" dirty="0" smtClean="0"/>
              <a:t>Системность. </a:t>
            </a:r>
          </a:p>
          <a:p>
            <a:r>
              <a:rPr lang="ru-RU" sz="3200" dirty="0" smtClean="0"/>
              <a:t>Развивающее обучение. </a:t>
            </a:r>
          </a:p>
          <a:p>
            <a:r>
              <a:rPr lang="ru-RU" sz="3200" dirty="0" smtClean="0"/>
              <a:t>Доступность.</a:t>
            </a:r>
          </a:p>
          <a:p>
            <a:r>
              <a:rPr lang="ru-RU" sz="3200" dirty="0" smtClean="0"/>
              <a:t>Принцип опоры на ведущую деятельность детей.</a:t>
            </a:r>
          </a:p>
          <a:p>
            <a:pPr eaLnBrk="1" hangingPunct="1">
              <a:buFont typeface="Wingdings" pitchFamily="2" charset="2"/>
              <a:buNone/>
            </a:pPr>
            <a:endParaRPr lang="ru-RU" b="1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214291"/>
            <a:ext cx="678661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Принципы </a:t>
            </a:r>
            <a:r>
              <a:rPr lang="ru-RU" sz="4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экологической игры</a:t>
            </a:r>
            <a:endParaRPr lang="ru-RU" sz="4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214313"/>
            <a:ext cx="8229600" cy="1633537"/>
          </a:xfrm>
        </p:spPr>
        <p:txBody>
          <a:bodyPr/>
          <a:lstStyle/>
          <a:p>
            <a:pPr algn="ctr"/>
            <a:r>
              <a:rPr lang="ru-RU" dirty="0" smtClean="0"/>
              <a:t>Использование экологических игр на занятиях.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800" dirty="0" smtClean="0"/>
          </a:p>
          <a:p>
            <a:r>
              <a:rPr lang="ru-RU" sz="2800" dirty="0" smtClean="0"/>
              <a:t>- По развитию речи (составления описательных и сравнительных рассказов, придумывание загадок, рассказов из личного опыта детей).</a:t>
            </a:r>
          </a:p>
          <a:p>
            <a:r>
              <a:rPr lang="ru-RU" sz="2800" dirty="0" smtClean="0"/>
              <a:t>- По ознакомлению с окружающим ( в наблюдениях, играх на участке и в уголке природы).</a:t>
            </a:r>
          </a:p>
          <a:p>
            <a:endParaRPr lang="ru-RU" sz="2800" dirty="0" smtClean="0"/>
          </a:p>
          <a:p>
            <a:pPr>
              <a:buNone/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435975" cy="808038"/>
          </a:xfrm>
        </p:spPr>
        <p:txBody>
          <a:bodyPr/>
          <a:lstStyle/>
          <a:p>
            <a:pPr algn="ctr" eaLnBrk="1" hangingPunct="1"/>
            <a:r>
              <a:rPr lang="ru-RU" sz="3600" dirty="0" smtClean="0">
                <a:solidFill>
                  <a:srgbClr val="0000FF"/>
                </a:solidFill>
              </a:rPr>
              <a:t>Работа с родителями: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79388" y="1052513"/>
            <a:ext cx="8678862" cy="5162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Привлечение к оформлению развивающей среды группы.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Родительские  собрания 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Привлечение родителей к участию в экологических выставках.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Участие в праздниках и развлечениях.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Индивидуальные беседы, консультации.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Стендовые консультации.</a:t>
            </a:r>
          </a:p>
          <a:p>
            <a:pPr fontAlgn="ctr"/>
            <a:r>
              <a:rPr lang="ru-RU" sz="2400" dirty="0" smtClean="0"/>
              <a:t>Анкетирование.</a:t>
            </a:r>
          </a:p>
          <a:p>
            <a:pPr eaLnBrk="1" hangingPunct="1">
              <a:lnSpc>
                <a:spcPct val="90000"/>
              </a:lnSpc>
            </a:pPr>
            <a:endParaRPr lang="ru-RU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385175" cy="881063"/>
          </a:xfrm>
        </p:spPr>
        <p:txBody>
          <a:bodyPr/>
          <a:lstStyle/>
          <a:p>
            <a:pPr algn="ctr" eaLnBrk="1" hangingPunct="1"/>
            <a:r>
              <a:rPr lang="ru-RU" sz="2800" dirty="0" smtClean="0">
                <a:solidFill>
                  <a:srgbClr val="0000FF"/>
                </a:solidFill>
              </a:rPr>
              <a:t>Оценка результатов исследования:</a:t>
            </a:r>
          </a:p>
        </p:txBody>
      </p:sp>
      <p:sp>
        <p:nvSpPr>
          <p:cNvPr id="2048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42875" y="809625"/>
            <a:ext cx="8715375" cy="6048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600" dirty="0" smtClean="0"/>
              <a:t> </a:t>
            </a:r>
            <a:r>
              <a:rPr lang="ru-RU" sz="2000" dirty="0" smtClean="0"/>
              <a:t>Для диагностики уровня экологических представлений детей  у дошкольников использовала метод индивидуальной беседы.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В итоге  для составления диагностической таблицы мною были выделены следующие критерии: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представления о сезонных изменениях;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представления о домашних животных;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представления о диких животных;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знания деревьев и кустарников;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 знания об особенностях родного края;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знания об овощах и фруктах;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умение называть предметы окружения, их назначения и свойства;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бережное отношение к природе;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навыки ухода за растениями и животными;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знания о правилах поведения в природе;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знание экологических игр.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graphicFrame>
        <p:nvGraphicFramePr>
          <p:cNvPr id="7" name="Object 20"/>
          <p:cNvGraphicFramePr>
            <a:graphicFrameLocks noChangeAspect="1"/>
          </p:cNvGraphicFramePr>
          <p:nvPr/>
        </p:nvGraphicFramePr>
        <p:xfrm>
          <a:off x="336550" y="1336675"/>
          <a:ext cx="6113463" cy="404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8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sp>
        <p:nvSpPr>
          <p:cNvPr id="1029" name="TextBox 10"/>
          <p:cNvSpPr txBox="1">
            <a:spLocks noChangeArrowheads="1"/>
          </p:cNvSpPr>
          <p:nvPr/>
        </p:nvSpPr>
        <p:spPr bwMode="auto">
          <a:xfrm>
            <a:off x="1357313" y="4795838"/>
            <a:ext cx="6143625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 smtClean="0"/>
              <a:t>Средняя группа: Высокий уровень развития: 33,3%</a:t>
            </a:r>
            <a:endParaRPr lang="ru-RU" sz="1600" dirty="0"/>
          </a:p>
          <a:p>
            <a:r>
              <a:rPr lang="ru-RU" sz="1600" dirty="0" smtClean="0"/>
              <a:t>                             Средний уровень развития: 63,9%</a:t>
            </a:r>
          </a:p>
          <a:p>
            <a:r>
              <a:rPr lang="ru-RU" sz="1600" dirty="0" smtClean="0"/>
              <a:t>                             Низкий уровень развития: 2,8%</a:t>
            </a:r>
          </a:p>
          <a:p>
            <a:r>
              <a:rPr lang="ru-RU" sz="1600" dirty="0" smtClean="0"/>
              <a:t> </a:t>
            </a:r>
          </a:p>
          <a:p>
            <a:r>
              <a:rPr lang="ru-RU" sz="1600" dirty="0" smtClean="0"/>
              <a:t>Старшая группа: Высокий уровень развития: 76%                                                                  </a:t>
            </a:r>
          </a:p>
          <a:p>
            <a:r>
              <a:rPr lang="ru-RU" sz="1600" dirty="0" smtClean="0"/>
              <a:t>                                              Средний уровень развития: 23%</a:t>
            </a:r>
          </a:p>
          <a:p>
            <a:r>
              <a:rPr lang="ru-RU" sz="1600" dirty="0" smtClean="0"/>
              <a:t>                                               Низкий уровень развития: 1%</a:t>
            </a:r>
          </a:p>
          <a:p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0000FF"/>
                </a:solidFill>
              </a:rPr>
              <a:t>      Уровень речевого развития </a:t>
            </a:r>
            <a:r>
              <a:rPr lang="ru-RU" sz="2400" b="1" dirty="0">
                <a:solidFill>
                  <a:srgbClr val="0000FF"/>
                </a:solidFill>
              </a:rPr>
              <a:t>детей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00FF"/>
                </a:solidFill>
              </a:rPr>
              <a:t>      на </a:t>
            </a:r>
            <a:r>
              <a:rPr lang="ru-RU" sz="2400" b="1" dirty="0">
                <a:solidFill>
                  <a:srgbClr val="0000FF"/>
                </a:solidFill>
              </a:rPr>
              <a:t>2009 – 2010 учеб. год и 2010 – 2012 учеб. год</a:t>
            </a:r>
          </a:p>
          <a:p>
            <a:pPr algn="ctr">
              <a:defRPr/>
            </a:pPr>
            <a:endParaRPr lang="ru-RU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Rot="1" noChangeArrowheads="1"/>
          </p:cNvSpPr>
          <p:nvPr>
            <p:ph idx="1"/>
          </p:nvPr>
        </p:nvSpPr>
        <p:spPr>
          <a:xfrm>
            <a:off x="250825" y="188913"/>
            <a:ext cx="8893175" cy="666908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/>
              <a:t>       Предполагаемые  результаты  педагогической деятельности :</a:t>
            </a:r>
          </a:p>
          <a:p>
            <a:pPr marL="609600" indent="-609600" eaLnBrk="1" hangingPunct="1">
              <a:lnSpc>
                <a:spcPct val="80000"/>
              </a:lnSpc>
              <a:buNone/>
            </a:pPr>
            <a:endParaRPr lang="ru-RU" sz="1800" i="1" dirty="0" smtClean="0"/>
          </a:p>
          <a:p>
            <a:pPr marL="609600" indent="-609600" eaLnBrk="1" hangingPunct="1">
              <a:lnSpc>
                <a:spcPct val="80000"/>
              </a:lnSpc>
            </a:pPr>
            <a:endParaRPr lang="ru-RU" sz="1800" i="1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i="1" dirty="0" smtClean="0"/>
              <a:t> Дети имеют представления о законах природы.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i="1" dirty="0" smtClean="0"/>
              <a:t>Повышен интерес к речевым явлениям, выработано внимательное отношение к своей речи, к речи других.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i="1" dirty="0" smtClean="0"/>
              <a:t>Знают множество разнообразных игр, самостоятельно могут их организовывать.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i="1" dirty="0" smtClean="0"/>
              <a:t>Дети приобрели навыки бережного и внимательного отношения к объектам растительного и животного мира, в том числе и навыки по уходу за ними.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i="1" dirty="0" smtClean="0"/>
              <a:t>У детей сформирована произвольная регуляция поведения через выработку умения соблюдать правила игры.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400" i="1" dirty="0" smtClean="0"/>
              <a:t> Между детьми укрепились дружеские взаимоотношения, дети научились работать совместно, стали более доброжелательны.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i="1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625" y="285750"/>
            <a:ext cx="8229600" cy="785813"/>
          </a:xfrm>
        </p:spPr>
        <p:txBody>
          <a:bodyPr/>
          <a:lstStyle/>
          <a:p>
            <a:pPr algn="ctr" eaLnBrk="1" hangingPunct="1"/>
            <a:r>
              <a:rPr lang="ru-RU" sz="2800" u="sng" dirty="0" smtClean="0">
                <a:solidFill>
                  <a:srgbClr val="0000FF"/>
                </a:solidFill>
              </a:rPr>
              <a:t>Научно-методическая литература: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0" y="1571625"/>
            <a:ext cx="9144000" cy="475297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1800" dirty="0" smtClean="0"/>
              <a:t>« Азбука общения» Л.М.Шиницина, О.В.Защиринская, А.П,Воронова.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«Детство» Программа развития и воспитания детей в детском саду. Т.И.Бабаева, Н.Л.Ноткина, В.И.Логинова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« Дидактические игры для ознакомления дошкольников с растениями»  В.Я.Дрязгунова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« Методика экологического воспитания в детском саду» С.Н.Николаева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«Методика организации экологических наблюдений и экспериментов в детском саду» А.И.Иванова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«Как знакомить дошкольников с природой» Л.А. Каменева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«Родной край» С.А.Козлова, Р.И.Жуковская, Н.Ф.Виноградова.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« Экспериментальная деятельность детей среднего и старшего дошкольного возраста» Г.П.Тугушева, А.Г.Чистякова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«Юный эколог» С.Н.Николаева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/>
              <a:t>« Юный эколог. Система работы в старшей группе детей детского сада» С.Н.Николаева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ru-RU" sz="1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085584" cy="1070992"/>
          </a:xfrm>
        </p:spPr>
        <p:txBody>
          <a:bodyPr/>
          <a:lstStyle/>
          <a:p>
            <a:pPr algn="just"/>
            <a:r>
              <a:rPr lang="ru-RU" sz="3600" b="1" u="sng" dirty="0" smtClean="0">
                <a:solidFill>
                  <a:schemeClr val="accent4">
                    <a:lumMod val="50000"/>
                  </a:schemeClr>
                </a:solidFill>
              </a:rPr>
              <a:t>Вывод:</a:t>
            </a:r>
            <a:br>
              <a:rPr lang="ru-RU" sz="3600" b="1" u="sng" dirty="0" smtClean="0">
                <a:solidFill>
                  <a:schemeClr val="accent4">
                    <a:lumMod val="50000"/>
                  </a:schemeClr>
                </a:solidFill>
              </a:rPr>
            </a:br>
            <a:endParaRPr lang="ru-RU" sz="36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Таким образом, по результатам диагностики видно, что  использование игрового метода в процессе речевого развития детей дошкольного возраста способствует обогащению и активации словарного запаса детей, развитию их мышления, памяти, воображения.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44475"/>
            <a:ext cx="8362950" cy="736600"/>
          </a:xfrm>
        </p:spPr>
        <p:txBody>
          <a:bodyPr/>
          <a:lstStyle/>
          <a:p>
            <a:pPr algn="ctr" eaLnBrk="1" hangingPunct="1"/>
            <a:r>
              <a:rPr lang="ru-RU" sz="3200" dirty="0" smtClean="0">
                <a:solidFill>
                  <a:srgbClr val="0000FF"/>
                </a:solidFill>
              </a:rPr>
              <a:t>Актуальность темы: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85750" y="1214438"/>
            <a:ext cx="8569325" cy="518477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ru-RU" u="sng" dirty="0" smtClean="0"/>
              <a:t>Проблемы: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ru-RU" sz="2400" dirty="0" smtClean="0"/>
              <a:t>Обострение экологической проблемы в стране и в мире диктует необходимость интенсивной просветительской работы по формированию у детей экологического сознания.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ru-RU" sz="2400" dirty="0" smtClean="0"/>
              <a:t>Сегодня вопрос развития речи дошкольников стоит особенно остро. Вероятно, это связано с тем, что дети, да и взрослые  тоже стали больше общаться с компьютером и другими средствами технического прогресса, чем друг с другом.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ru-RU" sz="2400" dirty="0" smtClean="0"/>
          </a:p>
          <a:p>
            <a:pPr marL="609600" indent="-609600" eaLnBrk="1" hangingPunct="1">
              <a:buFont typeface="Wingdings" pitchFamily="2" charset="2"/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28625" y="214313"/>
            <a:ext cx="8507413" cy="1096962"/>
          </a:xfrm>
        </p:spPr>
        <p:txBody>
          <a:bodyPr/>
          <a:lstStyle/>
          <a:p>
            <a:pPr algn="ctr" eaLnBrk="1" hangingPunct="1"/>
            <a:r>
              <a:rPr lang="ru-RU" sz="3200" dirty="0" smtClean="0">
                <a:solidFill>
                  <a:srgbClr val="0000FF"/>
                </a:solidFill>
              </a:rPr>
              <a:t>Научно-методические обоснования актуальности темы: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179388" y="1341438"/>
            <a:ext cx="8785225" cy="51117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2400" dirty="0" smtClean="0"/>
              <a:t>     Дошкольное детство – начальный этап формирования личности человека, его ценностной ориентации в окружающем мире. В этот период закладываются позитивное отношение к природе, к «рукотворному миру», к себе и к окружающим людям. Очень важно уже в раннем детстве сформировать у ребёнка щадящее, оберегающее и ответственное отношение к объектам живой и неживой природы. . .</a:t>
            </a:r>
          </a:p>
          <a:p>
            <a:pPr eaLnBrk="1" hangingPunct="1">
              <a:buFont typeface="Wingdings 2" pitchFamily="18" charset="2"/>
              <a:buNone/>
            </a:pPr>
            <a:endParaRPr lang="ru-RU" sz="2400" dirty="0" smtClean="0"/>
          </a:p>
          <a:p>
            <a:pPr eaLnBrk="1" hangingPunct="1">
              <a:buFont typeface="Wingdings 2" pitchFamily="18" charset="2"/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250825" y="1052513"/>
            <a:ext cx="8570913" cy="5445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/>
              <a:t>    Дошкольный возраст наиболее благоприятен для развития речи. Но это очень трудная и ответственная работа, требующая подбора наиболее действенных средств и методов обучения. Одно из таких средств - игра, которая является ведущим видом деятельности в дошкольном возрасте. Для повышения эффективности экологического воспитания используются экологические игры. Игра способствует активному развитию  речевого процесса. Вместе с тем окружающая природа -  источник развития не только ума, но и нравственны чувств ребенка. Очень важно вызвать у ребенка положительное отношение к предметам и явлениям природы.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/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/>
              <a:t>    Игра – это прежде всего эмоциональная деятельность: играющий ребенок находится в хорошем расположении духа, активен и доброжелателен.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/>
              <a:t>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>
                <a:solidFill>
                  <a:srgbClr val="0000FF"/>
                </a:solidFill>
              </a:rPr>
              <a:t>  </a:t>
            </a:r>
            <a:endParaRPr lang="ru-RU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b="1" i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325" y="260350"/>
            <a:ext cx="9083675" cy="1023938"/>
          </a:xfrm>
        </p:spPr>
        <p:txBody>
          <a:bodyPr/>
          <a:lstStyle/>
          <a:p>
            <a:pPr algn="ctr" eaLnBrk="1" hangingPunct="1"/>
            <a:r>
              <a:rPr lang="ru-RU" sz="2800" u="sng" dirty="0" smtClean="0">
                <a:solidFill>
                  <a:srgbClr val="0000FF"/>
                </a:solidFill>
              </a:rPr>
              <a:t>Гипотеза педагогического исследования: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23850" y="1268413"/>
            <a:ext cx="8640763" cy="53292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dirty="0" smtClean="0"/>
              <a:t>   </a:t>
            </a: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</a:rPr>
              <a:t>Используя экологическую игру как метод в процессе речевого развития дошкольников, я  буду содействовать  в более успешном овладении  знаниями, воспитанию бережного отношения к природе, тем самым способствовать развитию речи ребёнка.</a:t>
            </a:r>
          </a:p>
          <a:p>
            <a:pPr eaLnBrk="1" hangingPunct="1">
              <a:buFont typeface="Wingdings" pitchFamily="2" charset="2"/>
              <a:buNone/>
            </a:pPr>
            <a:endParaRPr lang="ru-RU" sz="2400" b="1" dirty="0" smtClean="0"/>
          </a:p>
          <a:p>
            <a:pPr algn="just" eaLnBrk="1" hangingPunct="1">
              <a:buFont typeface="Wingdings" pitchFamily="2" charset="2"/>
              <a:buNone/>
            </a:pPr>
            <a:r>
              <a:rPr lang="ru-RU" sz="2400" b="1" dirty="0" smtClean="0">
                <a:solidFill>
                  <a:schemeClr val="tx2"/>
                </a:solidFill>
              </a:rPr>
              <a:t>     Предмет исследования:</a:t>
            </a:r>
            <a:r>
              <a:rPr lang="ru-RU" sz="2400" b="1" dirty="0" smtClean="0">
                <a:solidFill>
                  <a:schemeClr val="hlink"/>
                </a:solidFill>
              </a:rPr>
              <a:t> 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dirty="0" smtClean="0">
                <a:solidFill>
                  <a:schemeClr val="hlink"/>
                </a:solidFill>
              </a:rPr>
              <a:t>     </a:t>
            </a:r>
            <a:r>
              <a:rPr lang="ru-RU" sz="2400" b="1" dirty="0" smtClean="0"/>
              <a:t>использование игры для развития речи 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dirty="0" smtClean="0"/>
              <a:t>     дошкольников.</a:t>
            </a:r>
            <a:r>
              <a:rPr lang="ru-RU" sz="2400" dirty="0" smtClean="0"/>
              <a:t> </a:t>
            </a:r>
            <a:endParaRPr lang="ru-RU" sz="1800" b="1" dirty="0" smtClean="0">
              <a:solidFill>
                <a:schemeClr val="hlink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ru-RU" sz="1800" b="1" dirty="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57188" y="1785938"/>
            <a:ext cx="8229600" cy="43894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4000" dirty="0" smtClean="0">
                <a:latin typeface="+mj-lt"/>
              </a:rPr>
              <a:t>     </a:t>
            </a: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Способствовать развитию речи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    дошкольников, используя в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    образовательном процессе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    экологические игры.</a:t>
            </a:r>
            <a:endParaRPr lang="ru-RU" sz="4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79240" y="571480"/>
            <a:ext cx="2180853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Цель: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57188" y="1571625"/>
            <a:ext cx="8229600" cy="4389438"/>
          </a:xfrm>
        </p:spPr>
        <p:txBody>
          <a:bodyPr/>
          <a:lstStyle/>
          <a:p>
            <a:endParaRPr lang="ru-RU" sz="2400" dirty="0" smtClean="0"/>
          </a:p>
          <a:p>
            <a:r>
              <a:rPr lang="ru-RU" sz="2400" dirty="0" smtClean="0"/>
              <a:t>Учить детей замечать изменения, происходящие в природе и устанавливать причинно – следственные связи.</a:t>
            </a:r>
          </a:p>
          <a:p>
            <a:r>
              <a:rPr lang="ru-RU" sz="2400" dirty="0" smtClean="0"/>
              <a:t>Развивать у детей слуховое восприятие, фонематический слух.</a:t>
            </a:r>
          </a:p>
          <a:p>
            <a:r>
              <a:rPr lang="ru-RU" sz="2400" dirty="0" smtClean="0"/>
              <a:t>Приучать  дошкольников точно выполнять данные им игровые поручения.</a:t>
            </a:r>
          </a:p>
          <a:p>
            <a:r>
              <a:rPr lang="ru-RU" sz="2400" dirty="0" smtClean="0"/>
              <a:t>Воспитывать бережное отношение к природе. </a:t>
            </a:r>
          </a:p>
          <a:p>
            <a:r>
              <a:rPr lang="ru-RU" sz="2400" dirty="0" smtClean="0"/>
              <a:t>Воспитывать умение сочувствовать и сопереживать.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pPr>
              <a:buFont typeface="Wingdings 2" pitchFamily="18" charset="2"/>
              <a:buNone/>
            </a:pPr>
            <a:endParaRPr lang="ru-RU" sz="2400" dirty="0" smtClean="0"/>
          </a:p>
        </p:txBody>
      </p:sp>
      <p:sp>
        <p:nvSpPr>
          <p:cNvPr id="9" name="Прямоугольник 8"/>
          <p:cNvSpPr/>
          <p:nvPr/>
        </p:nvSpPr>
        <p:spPr>
          <a:xfrm>
            <a:off x="2906066" y="642918"/>
            <a:ext cx="287008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Задачи: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827088" y="549275"/>
            <a:ext cx="7777162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971550" y="620713"/>
            <a:ext cx="7272338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0000FF"/>
                </a:solidFill>
              </a:rPr>
              <a:t>Направления работы </a:t>
            </a:r>
          </a:p>
          <a:p>
            <a:pPr algn="ctr">
              <a:lnSpc>
                <a:spcPct val="55000"/>
              </a:lnSpc>
              <a:spcBef>
                <a:spcPct val="50000"/>
              </a:spcBef>
            </a:pPr>
            <a:r>
              <a:rPr lang="ru-RU" sz="2400" b="1" dirty="0">
                <a:solidFill>
                  <a:srgbClr val="0000FF"/>
                </a:solidFill>
              </a:rPr>
              <a:t>в рамках методической темы:</a:t>
            </a:r>
          </a:p>
        </p:txBody>
      </p:sp>
      <p:sp>
        <p:nvSpPr>
          <p:cNvPr id="13316" name="Oval 6"/>
          <p:cNvSpPr>
            <a:spLocks noChangeArrowheads="1"/>
          </p:cNvSpPr>
          <p:nvPr/>
        </p:nvSpPr>
        <p:spPr bwMode="auto">
          <a:xfrm>
            <a:off x="179388" y="2133600"/>
            <a:ext cx="3744912" cy="1368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3317" name="Oval 7"/>
          <p:cNvSpPr>
            <a:spLocks noChangeArrowheads="1"/>
          </p:cNvSpPr>
          <p:nvPr/>
        </p:nvSpPr>
        <p:spPr bwMode="auto">
          <a:xfrm>
            <a:off x="2916238" y="3429000"/>
            <a:ext cx="3744912" cy="1368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3318" name="Oval 8"/>
          <p:cNvSpPr>
            <a:spLocks noChangeArrowheads="1"/>
          </p:cNvSpPr>
          <p:nvPr/>
        </p:nvSpPr>
        <p:spPr bwMode="auto">
          <a:xfrm>
            <a:off x="5003800" y="4941888"/>
            <a:ext cx="3744913" cy="1368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 flipH="1">
            <a:off x="2555875" y="1557338"/>
            <a:ext cx="1944688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dirty="0"/>
          </a:p>
        </p:txBody>
      </p:sp>
      <p:sp>
        <p:nvSpPr>
          <p:cNvPr id="13320" name="Line 10"/>
          <p:cNvSpPr>
            <a:spLocks noChangeShapeType="1"/>
          </p:cNvSpPr>
          <p:nvPr/>
        </p:nvSpPr>
        <p:spPr bwMode="auto">
          <a:xfrm>
            <a:off x="4500563" y="1557338"/>
            <a:ext cx="431800" cy="18716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dirty="0"/>
          </a:p>
        </p:txBody>
      </p:sp>
      <p:sp>
        <p:nvSpPr>
          <p:cNvPr id="13321" name="Line 11"/>
          <p:cNvSpPr>
            <a:spLocks noChangeShapeType="1"/>
          </p:cNvSpPr>
          <p:nvPr/>
        </p:nvSpPr>
        <p:spPr bwMode="auto">
          <a:xfrm>
            <a:off x="4500563" y="1557338"/>
            <a:ext cx="3095625" cy="3384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dirty="0"/>
          </a:p>
        </p:txBody>
      </p:sp>
      <p:sp>
        <p:nvSpPr>
          <p:cNvPr id="13322" name="Text Box 12"/>
          <p:cNvSpPr txBox="1">
            <a:spLocks noChangeArrowheads="1"/>
          </p:cNvSpPr>
          <p:nvPr/>
        </p:nvSpPr>
        <p:spPr bwMode="auto">
          <a:xfrm>
            <a:off x="468313" y="2492375"/>
            <a:ext cx="3311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>
                <a:solidFill>
                  <a:srgbClr val="0000FF"/>
                </a:solidFill>
              </a:rPr>
              <a:t>1. Создание развивающей экологической среды</a:t>
            </a:r>
          </a:p>
        </p:txBody>
      </p:sp>
      <p:sp>
        <p:nvSpPr>
          <p:cNvPr id="13323" name="Text Box 13"/>
          <p:cNvSpPr txBox="1">
            <a:spLocks noChangeArrowheads="1"/>
          </p:cNvSpPr>
          <p:nvPr/>
        </p:nvSpPr>
        <p:spPr bwMode="auto">
          <a:xfrm>
            <a:off x="3276600" y="3933825"/>
            <a:ext cx="3167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>
                <a:solidFill>
                  <a:srgbClr val="0000FF"/>
                </a:solidFill>
              </a:rPr>
              <a:t>2. Работа с детьми</a:t>
            </a:r>
          </a:p>
        </p:txBody>
      </p:sp>
      <p:sp>
        <p:nvSpPr>
          <p:cNvPr id="13324" name="Text Box 14"/>
          <p:cNvSpPr txBox="1">
            <a:spLocks noChangeArrowheads="1"/>
          </p:cNvSpPr>
          <p:nvPr/>
        </p:nvSpPr>
        <p:spPr bwMode="auto">
          <a:xfrm>
            <a:off x="5435600" y="5445125"/>
            <a:ext cx="3024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>
                <a:solidFill>
                  <a:srgbClr val="0000FF"/>
                </a:solidFill>
              </a:rPr>
              <a:t>3. Работа с родителями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5"/>
          <p:cNvSpPr>
            <a:spLocks noChangeArrowheads="1"/>
          </p:cNvSpPr>
          <p:nvPr/>
        </p:nvSpPr>
        <p:spPr bwMode="auto">
          <a:xfrm>
            <a:off x="3708400" y="2636838"/>
            <a:ext cx="1943100" cy="14398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4339" name="Text Box 6"/>
          <p:cNvSpPr txBox="1">
            <a:spLocks noChangeArrowheads="1"/>
          </p:cNvSpPr>
          <p:nvPr/>
        </p:nvSpPr>
        <p:spPr bwMode="auto">
          <a:xfrm>
            <a:off x="3851275" y="2781300"/>
            <a:ext cx="15843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b="1" dirty="0">
                <a:solidFill>
                  <a:srgbClr val="FFFF00"/>
                </a:solidFill>
              </a:rPr>
              <a:t>Предметно-развивающая экологическая среда </a:t>
            </a:r>
          </a:p>
          <a:p>
            <a:pPr algn="ctr">
              <a:spcBef>
                <a:spcPct val="50000"/>
              </a:spcBef>
            </a:pPr>
            <a:r>
              <a:rPr lang="ru-RU" sz="1200" b="1" dirty="0">
                <a:solidFill>
                  <a:srgbClr val="FFFF00"/>
                </a:solidFill>
              </a:rPr>
              <a:t>(уголок природы)</a:t>
            </a:r>
          </a:p>
        </p:txBody>
      </p:sp>
      <p:sp>
        <p:nvSpPr>
          <p:cNvPr id="14340" name="AutoShape 7"/>
          <p:cNvSpPr>
            <a:spLocks noChangeArrowheads="1"/>
          </p:cNvSpPr>
          <p:nvPr/>
        </p:nvSpPr>
        <p:spPr bwMode="auto">
          <a:xfrm rot="8930905">
            <a:off x="1936750" y="912813"/>
            <a:ext cx="2376488" cy="18002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341" name="AutoShape 8"/>
          <p:cNvSpPr>
            <a:spLocks noChangeArrowheads="1"/>
          </p:cNvSpPr>
          <p:nvPr/>
        </p:nvSpPr>
        <p:spPr bwMode="auto">
          <a:xfrm>
            <a:off x="3492500" y="4508500"/>
            <a:ext cx="2376488" cy="18002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4342" name="AutoShape 9"/>
          <p:cNvSpPr>
            <a:spLocks noChangeArrowheads="1"/>
          </p:cNvSpPr>
          <p:nvPr/>
        </p:nvSpPr>
        <p:spPr bwMode="auto">
          <a:xfrm rot="-7450803">
            <a:off x="5004594" y="980281"/>
            <a:ext cx="2376488" cy="18002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4343" name="AutoShape 10"/>
          <p:cNvSpPr>
            <a:spLocks noChangeArrowheads="1"/>
          </p:cNvSpPr>
          <p:nvPr/>
        </p:nvSpPr>
        <p:spPr bwMode="auto">
          <a:xfrm rot="-3745704">
            <a:off x="5652294" y="3069431"/>
            <a:ext cx="2376488" cy="18002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4344" name="AutoShape 12"/>
          <p:cNvSpPr>
            <a:spLocks noChangeArrowheads="1"/>
          </p:cNvSpPr>
          <p:nvPr/>
        </p:nvSpPr>
        <p:spPr bwMode="auto">
          <a:xfrm rot="4448245">
            <a:off x="970757" y="2924969"/>
            <a:ext cx="2376487" cy="18002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4345" name="Text Box 13"/>
          <p:cNvSpPr txBox="1">
            <a:spLocks noChangeArrowheads="1"/>
          </p:cNvSpPr>
          <p:nvPr/>
        </p:nvSpPr>
        <p:spPr bwMode="auto">
          <a:xfrm rot="-2879394">
            <a:off x="1414463" y="3706813"/>
            <a:ext cx="1081087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35000"/>
              </a:lnSpc>
            </a:pPr>
            <a:r>
              <a:rPr lang="ru-RU" dirty="0">
                <a:solidFill>
                  <a:srgbClr val="FFFF00"/>
                </a:solidFill>
              </a:rPr>
              <a:t>Мини-</a:t>
            </a:r>
            <a:r>
              <a:rPr lang="ru-RU" dirty="0">
                <a:solidFill>
                  <a:srgbClr val="FF0000"/>
                </a:solidFill>
              </a:rPr>
              <a:t> </a:t>
            </a:r>
          </a:p>
          <a:p>
            <a:pPr algn="ctr">
              <a:lnSpc>
                <a:spcPct val="35000"/>
              </a:lnSpc>
            </a:pPr>
            <a:r>
              <a:rPr lang="ru-RU" dirty="0">
                <a:solidFill>
                  <a:srgbClr val="FF0000"/>
                </a:solidFill>
              </a:rPr>
              <a:t>      </a:t>
            </a:r>
            <a:r>
              <a:rPr lang="ru-RU" dirty="0">
                <a:solidFill>
                  <a:srgbClr val="FFFF00"/>
                </a:solidFill>
              </a:rPr>
              <a:t>огород</a:t>
            </a:r>
          </a:p>
        </p:txBody>
      </p:sp>
      <p:sp>
        <p:nvSpPr>
          <p:cNvPr id="14346" name="Text Box 14"/>
          <p:cNvSpPr txBox="1">
            <a:spLocks noChangeArrowheads="1"/>
          </p:cNvSpPr>
          <p:nvPr/>
        </p:nvSpPr>
        <p:spPr bwMode="auto">
          <a:xfrm rot="-2406149">
            <a:off x="2395538" y="1244600"/>
            <a:ext cx="14398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 </a:t>
            </a:r>
            <a:r>
              <a:rPr lang="ru-RU" dirty="0">
                <a:solidFill>
                  <a:srgbClr val="FFFF00"/>
                </a:solidFill>
              </a:rPr>
              <a:t>Календарь природы</a:t>
            </a:r>
          </a:p>
        </p:txBody>
      </p:sp>
      <p:sp>
        <p:nvSpPr>
          <p:cNvPr id="14347" name="Text Box 16"/>
          <p:cNvSpPr txBox="1">
            <a:spLocks noChangeArrowheads="1"/>
          </p:cNvSpPr>
          <p:nvPr/>
        </p:nvSpPr>
        <p:spPr bwMode="auto">
          <a:xfrm>
            <a:off x="6659563" y="2051050"/>
            <a:ext cx="1657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dirty="0"/>
          </a:p>
        </p:txBody>
      </p:sp>
      <p:sp>
        <p:nvSpPr>
          <p:cNvPr id="14348" name="Text Box 17"/>
          <p:cNvSpPr txBox="1">
            <a:spLocks noChangeArrowheads="1"/>
          </p:cNvSpPr>
          <p:nvPr/>
        </p:nvSpPr>
        <p:spPr bwMode="auto">
          <a:xfrm rot="3810322">
            <a:off x="5829300" y="1308101"/>
            <a:ext cx="1584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>
                <a:solidFill>
                  <a:srgbClr val="FFFF00"/>
                </a:solidFill>
              </a:rPr>
              <a:t>Экологи-ческие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FF00"/>
                </a:solidFill>
              </a:rPr>
              <a:t>игры</a:t>
            </a:r>
          </a:p>
        </p:txBody>
      </p:sp>
      <p:sp>
        <p:nvSpPr>
          <p:cNvPr id="14349" name="Text Box 18"/>
          <p:cNvSpPr txBox="1">
            <a:spLocks noChangeArrowheads="1"/>
          </p:cNvSpPr>
          <p:nvPr/>
        </p:nvSpPr>
        <p:spPr bwMode="auto">
          <a:xfrm rot="-3836512">
            <a:off x="6290469" y="3583782"/>
            <a:ext cx="13684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>
                <a:solidFill>
                  <a:srgbClr val="FFFF00"/>
                </a:solidFill>
              </a:rPr>
              <a:t>Мини-лабора-тория</a:t>
            </a:r>
          </a:p>
        </p:txBody>
      </p:sp>
      <p:sp>
        <p:nvSpPr>
          <p:cNvPr id="14350" name="Text Box 19"/>
          <p:cNvSpPr txBox="1">
            <a:spLocks noChangeArrowheads="1"/>
          </p:cNvSpPr>
          <p:nvPr/>
        </p:nvSpPr>
        <p:spPr bwMode="auto">
          <a:xfrm>
            <a:off x="4211638" y="5084763"/>
            <a:ext cx="1223962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dirty="0">
                <a:solidFill>
                  <a:srgbClr val="FFFF00"/>
                </a:solidFill>
              </a:rPr>
              <a:t>Игрушки-аналоги,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>
                <a:solidFill>
                  <a:srgbClr val="FFFF00"/>
                </a:solidFill>
              </a:rPr>
              <a:t>муляжи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>
                <a:solidFill>
                  <a:srgbClr val="FFFF00"/>
                </a:solidFill>
              </a:rPr>
              <a:t>овощей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>
                <a:solidFill>
                  <a:srgbClr val="FFFF00"/>
                </a:solidFill>
              </a:rPr>
              <a:t>и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>
                <a:solidFill>
                  <a:srgbClr val="FFFF00"/>
                </a:solidFill>
              </a:rPr>
              <a:t>фруктов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0">
      <a:dk1>
        <a:sysClr val="windowText" lastClr="000000"/>
      </a:dk1>
      <a:lt1>
        <a:srgbClr val="DDEDFC"/>
      </a:lt1>
      <a:dk2>
        <a:srgbClr val="1280E6"/>
      </a:dk2>
      <a:lt2>
        <a:srgbClr val="DBF5F9"/>
      </a:lt2>
      <a:accent1>
        <a:srgbClr val="59A9F2"/>
      </a:accent1>
      <a:accent2>
        <a:srgbClr val="0C559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F00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Другая 10">
    <a:dk1>
      <a:sysClr val="windowText" lastClr="000000"/>
    </a:dk1>
    <a:lt1>
      <a:srgbClr val="DDEDFC"/>
    </a:lt1>
    <a:dk2>
      <a:srgbClr val="1280E6"/>
    </a:dk2>
    <a:lt2>
      <a:srgbClr val="DBF5F9"/>
    </a:lt2>
    <a:accent1>
      <a:srgbClr val="59A9F2"/>
    </a:accent1>
    <a:accent2>
      <a:srgbClr val="0C559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F00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Другая 10">
    <a:dk1>
      <a:sysClr val="windowText" lastClr="000000"/>
    </a:dk1>
    <a:lt1>
      <a:srgbClr val="DDEDFC"/>
    </a:lt1>
    <a:dk2>
      <a:srgbClr val="1280E6"/>
    </a:dk2>
    <a:lt2>
      <a:srgbClr val="DBF5F9"/>
    </a:lt2>
    <a:accent1>
      <a:srgbClr val="59A9F2"/>
    </a:accent1>
    <a:accent2>
      <a:srgbClr val="0C559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F00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</TotalTime>
  <Words>887</Words>
  <Application>Microsoft Office PowerPoint</Application>
  <PresentationFormat>Экран (4:3)</PresentationFormat>
  <Paragraphs>130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«Использование экологической игры в процессе речевого развития детей дошкольного возраста»</vt:lpstr>
      <vt:lpstr>Актуальность темы:</vt:lpstr>
      <vt:lpstr>Научно-методические обоснования актуальности темы:</vt:lpstr>
      <vt:lpstr>Слайд 4</vt:lpstr>
      <vt:lpstr>Гипотеза педагогического исследования:</vt:lpstr>
      <vt:lpstr>Слайд 6</vt:lpstr>
      <vt:lpstr>Слайд 7</vt:lpstr>
      <vt:lpstr>Слайд 8</vt:lpstr>
      <vt:lpstr>Слайд 9</vt:lpstr>
      <vt:lpstr>Работа с детьми:</vt:lpstr>
      <vt:lpstr>Слайд 11</vt:lpstr>
      <vt:lpstr>Слайд 12</vt:lpstr>
      <vt:lpstr>Использование экологических игр на занятиях.</vt:lpstr>
      <vt:lpstr>Работа с родителями:</vt:lpstr>
      <vt:lpstr>Оценка результатов исследования:</vt:lpstr>
      <vt:lpstr>Слайд 16</vt:lpstr>
      <vt:lpstr>Слайд 17</vt:lpstr>
      <vt:lpstr>Научно-методическая литература:</vt:lpstr>
      <vt:lpstr>Вывод: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отчет по теме:</dc:title>
  <dc:creator>User</dc:creator>
  <cp:lastModifiedBy>Admin</cp:lastModifiedBy>
  <cp:revision>55</cp:revision>
  <dcterms:created xsi:type="dcterms:W3CDTF">2006-12-18T12:45:47Z</dcterms:created>
  <dcterms:modified xsi:type="dcterms:W3CDTF">2013-09-29T16:29:31Z</dcterms:modified>
</cp:coreProperties>
</file>