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71" r:id="rId9"/>
    <p:sldId id="266" r:id="rId10"/>
    <p:sldId id="265" r:id="rId11"/>
    <p:sldId id="267" r:id="rId12"/>
    <p:sldId id="270" r:id="rId13"/>
    <p:sldId id="269" r:id="rId14"/>
    <p:sldId id="26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3300"/>
    <a:srgbClr val="800000"/>
    <a:srgbClr val="CC0066"/>
    <a:srgbClr val="7480F4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6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5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B96E-38B7-49CB-B78E-78698DE303DC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FD01D-B318-4A45-B828-A49FDB8615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4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FD01D-B318-4A45-B828-A49FDB8615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8E0BC-F5C0-429C-901F-9A14037CECF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BA635F-2D30-44D1-9E6A-4BEFB5A88787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FB8539-98E1-4442-93BC-C06EF08E50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2214578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a_StamperBrk" pitchFamily="82" charset="-52"/>
              </a:rPr>
              <a:t>Правовое  воспитание</a:t>
            </a:r>
            <a:r>
              <a:rPr lang="ru-RU" sz="2000" i="1" dirty="0" smtClean="0">
                <a:solidFill>
                  <a:srgbClr val="FF0000"/>
                </a:solidFill>
                <a:latin typeface="a_StamperBrk" pitchFamily="82" charset="-52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_StamperBrk" pitchFamily="82" charset="-52"/>
              </a:rPr>
            </a:br>
            <a:r>
              <a:rPr lang="ru-RU" sz="2000" i="1" dirty="0" smtClean="0">
                <a:solidFill>
                  <a:srgbClr val="FF0000"/>
                </a:solidFill>
                <a:latin typeface="a_StamperBrk" pitchFamily="82" charset="-52"/>
              </a:rPr>
              <a:t/>
            </a:r>
            <a:br>
              <a:rPr lang="ru-RU" sz="2000" i="1" dirty="0" smtClean="0">
                <a:solidFill>
                  <a:srgbClr val="FF0000"/>
                </a:solidFill>
                <a:latin typeface="a_StamperBrk" pitchFamily="82" charset="-52"/>
              </a:rPr>
            </a:br>
            <a:r>
              <a:rPr lang="ru-RU" i="1" dirty="0" smtClean="0">
                <a:solidFill>
                  <a:srgbClr val="FF0000"/>
                </a:solidFill>
                <a:latin typeface="a_StamperBrk" pitchFamily="82" charset="-52"/>
              </a:rPr>
              <a:t> дошкольников</a:t>
            </a:r>
            <a:endParaRPr lang="ru-RU" i="1" dirty="0">
              <a:solidFill>
                <a:srgbClr val="FF0000"/>
              </a:solidFill>
              <a:latin typeface="a_StamperBrk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1481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857496"/>
            <a:ext cx="32147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CALES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072074"/>
            <a:ext cx="17859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Дети имеют право жить и воспитываться в семье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ст. 54-55</a:t>
            </a:r>
            <a:endParaRPr lang="ru-RU" sz="32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Picture 4" descr="rights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91" y="1600200"/>
            <a:ext cx="32892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038600" cy="4525963"/>
          </a:xfrm>
        </p:spPr>
        <p:txBody>
          <a:bodyPr/>
          <a:lstStyle/>
          <a:p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Папа, мама, ты и я                      Называемся «семья».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И для нас семейный Кодекс                          Выпускается, друзья.</a:t>
            </a:r>
            <a:endParaRPr lang="ru-RU" dirty="0">
              <a:latin typeface="Candara" pitchFamily="34" charset="0"/>
            </a:endParaRPr>
          </a:p>
        </p:txBody>
      </p:sp>
      <p:pic>
        <p:nvPicPr>
          <p:cNvPr id="5" name="Picture 10" descr="butterfly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5580">
            <a:off x="3774378" y="5552398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butterfly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5580">
            <a:off x="345354" y="1408994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Корысти ради, ты детей не тронь!</a:t>
            </a:r>
            <a:br>
              <a:rPr lang="ru-RU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Их защищает наш закон.</a:t>
            </a:r>
            <a:endParaRPr lang="ru-RU" sz="32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ight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1643050"/>
            <a:ext cx="4424394" cy="47863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4282" y="1916832"/>
            <a:ext cx="4038600" cy="418074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C3300"/>
                </a:solidFill>
                <a:latin typeface="Candara" pitchFamily="34" charset="0"/>
              </a:rPr>
              <a:t>Знайте, что бить, обижать и неволить</a:t>
            </a:r>
          </a:p>
          <a:p>
            <a:pPr>
              <a:buNone/>
            </a:pPr>
            <a:r>
              <a:rPr lang="ru-RU" b="1" dirty="0" smtClean="0">
                <a:solidFill>
                  <a:srgbClr val="CC3300"/>
                </a:solidFill>
                <a:latin typeface="Candara" pitchFamily="34" charset="0"/>
              </a:rPr>
              <a:t>Ребёнка закон никому не позволит.</a:t>
            </a:r>
          </a:p>
          <a:p>
            <a:pPr>
              <a:buNone/>
            </a:pPr>
            <a:r>
              <a:rPr lang="ru-RU" b="1" dirty="0" smtClean="0">
                <a:solidFill>
                  <a:srgbClr val="CC3300"/>
                </a:solidFill>
                <a:latin typeface="Candara" pitchFamily="34" charset="0"/>
              </a:rPr>
              <a:t>Дети – не куклы, любой Карабас</a:t>
            </a:r>
          </a:p>
          <a:p>
            <a:pPr>
              <a:buNone/>
            </a:pPr>
            <a:r>
              <a:rPr lang="ru-RU" b="1" dirty="0" smtClean="0">
                <a:solidFill>
                  <a:srgbClr val="CC3300"/>
                </a:solidFill>
                <a:latin typeface="Candara" pitchFamily="34" charset="0"/>
              </a:rPr>
              <a:t>Будет серьёзно наказан у нас.</a:t>
            </a:r>
            <a:endParaRPr lang="ru-RU" b="1" dirty="0">
              <a:solidFill>
                <a:srgbClr val="CC33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928670"/>
            <a:ext cx="6429420" cy="49292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 prstMaterial="dkEdge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814393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643050"/>
            <a:ext cx="3312368" cy="445452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b="1" dirty="0" smtClean="0">
                <a:solidFill>
                  <a:srgbClr val="CC3300"/>
                </a:solidFill>
                <a:latin typeface="Candara" pitchFamily="34" charset="0"/>
              </a:rPr>
              <a:t>Заходите в первый класс – не шагайте мимо. 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rgbClr val="CC3300"/>
                </a:solidFill>
                <a:latin typeface="Candara" pitchFamily="34" charset="0"/>
              </a:rPr>
              <a:t>Мы всему научим вас, что необходимо.</a:t>
            </a:r>
            <a:endParaRPr lang="ru-RU" sz="3200" b="1" dirty="0">
              <a:solidFill>
                <a:srgbClr val="CC3300"/>
              </a:solidFill>
              <a:latin typeface="Candara" pitchFamily="34" charset="0"/>
            </a:endParaRPr>
          </a:p>
        </p:txBody>
      </p:sp>
      <p:pic>
        <p:nvPicPr>
          <p:cNvPr id="5" name="Picture 4" descr="rights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5357850" cy="478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7" descr="sova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214290"/>
            <a:ext cx="144144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utterfly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5580">
            <a:off x="8060658" y="5838151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8" y="857232"/>
            <a:ext cx="3214710" cy="550072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Я, ты, он, она –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Вместе - целая страна,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Вместе - дружная семья,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В слове "мы" - сто тысяч "я".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Большеглазых, озорных,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Черных, рыжих и льняных,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Грустных и веселых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В городах и селах.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54292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</a:rPr>
              <a:t>Дети имеют право на безграничную любовь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857364"/>
            <a:ext cx="4038600" cy="3999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10" descr="butterfly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5580">
            <a:off x="593364" y="397502"/>
            <a:ext cx="800100" cy="5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utterfly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35580">
            <a:off x="7703468" y="3766448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28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29379" name="Rectangle 3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4214842" cy="374491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Наш детский  садик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Добрые педагоги окружают,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Заботой и добром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Детишек здесь встречают,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А в час занятий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Малышей с любовью обучают.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Будут дети все уметь: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Читать, считать и звонко петь.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Узнают обо всем на свете,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О чем лишь пожелают дети</a:t>
            </a:r>
          </a:p>
          <a:p>
            <a:pPr eaLnBrk="1" hangingPunct="1">
              <a:defRPr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_BremenCapsNr" pitchFamily="82" charset="-52"/>
            </a:endParaRPr>
          </a:p>
        </p:txBody>
      </p:sp>
      <p:sp>
        <p:nvSpPr>
          <p:cNvPr id="229381" name="WordArt 5"/>
          <p:cNvSpPr>
            <a:spLocks noChangeArrowheads="1" noChangeShapeType="1" noTextEdit="1"/>
          </p:cNvSpPr>
          <p:nvPr/>
        </p:nvSpPr>
        <p:spPr bwMode="auto">
          <a:xfrm>
            <a:off x="428596" y="571480"/>
            <a:ext cx="8358246" cy="8286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GRevueCyr" pitchFamily="34" charset="0"/>
                <a:cs typeface="Arial"/>
              </a:rPr>
              <a:t>Детский  сад - волшебная  страна.</a:t>
            </a:r>
          </a:p>
          <a:p>
            <a:pPr algn="ctr"/>
            <a:r>
              <a:rPr lang="ru-RU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GRevueCyr" pitchFamily="34" charset="0"/>
                <a:cs typeface="Arial"/>
              </a:rPr>
              <a:t>Все детские права знает и защищает она</a:t>
            </a:r>
            <a:r>
              <a:rPr lang="ru-RU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8" name="Picture 2" descr="C:\Documents and Settings\детсад\Мои документы\методист\фото детский сад\S5000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1928802"/>
            <a:ext cx="4500594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  <p:pic>
        <p:nvPicPr>
          <p:cNvPr id="6" name="Picture 6" descr="butterfly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14191">
            <a:off x="3131280" y="1495526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utterfly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07898">
            <a:off x="272016" y="416284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29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29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229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480F4"/>
                </a:solidFill>
                <a:latin typeface="Betina" pitchFamily="2" charset="0"/>
              </a:rPr>
              <a:t>Наши любимые дети</a:t>
            </a:r>
            <a:endParaRPr lang="ru-RU" sz="6600" dirty="0">
              <a:solidFill>
                <a:srgbClr val="7480F4"/>
              </a:solidFill>
              <a:latin typeface="Betina" pitchFamily="2" charset="0"/>
            </a:endParaRPr>
          </a:p>
        </p:txBody>
      </p:sp>
      <p:pic>
        <p:nvPicPr>
          <p:cNvPr id="22" name="Содержимое 21" descr="IMG_121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357298"/>
            <a:ext cx="314327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 descr="IMG_12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357298"/>
            <a:ext cx="3214710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 descr="IMG_12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929066"/>
            <a:ext cx="3286148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Рисунок 29" descr="IMG_121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929066"/>
            <a:ext cx="3357586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Каждый ребёнок имеет право 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на жизнь и развитие.   (ст.6)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4" descr="rights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3421893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43372" y="2214554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Вовочки  и  Леночки,  Андрюшки  и  </a:t>
            </a:r>
            <a:r>
              <a:rPr lang="ru-RU" sz="2400" b="1" dirty="0" err="1">
                <a:solidFill>
                  <a:srgbClr val="C00000"/>
                </a:solidFill>
                <a:latin typeface="Candara" pitchFamily="34" charset="0"/>
              </a:rPr>
              <a:t>Аришки</a:t>
            </a: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  -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Каждый  день  рождаются  </a:t>
            </a:r>
            <a:r>
              <a:rPr lang="ru-RU" sz="2400" b="1" dirty="0" smtClean="0">
                <a:solidFill>
                  <a:srgbClr val="C00000"/>
                </a:solidFill>
                <a:latin typeface="Candara" pitchFamily="34" charset="0"/>
              </a:rPr>
              <a:t>Девчонки  </a:t>
            </a: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и  мальчишки,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Пользуются  с  первых  дней  </a:t>
            </a:r>
            <a:r>
              <a:rPr lang="ru-RU" sz="2400" b="1" dirty="0" smtClean="0">
                <a:solidFill>
                  <a:srgbClr val="C00000"/>
                </a:solidFill>
                <a:latin typeface="Candara" pitchFamily="34" charset="0"/>
              </a:rPr>
              <a:t>Правами  </a:t>
            </a: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своими –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Ведь  с  пеленок  человек  </a:t>
            </a:r>
            <a:r>
              <a:rPr lang="ru-RU" sz="2400" b="1" dirty="0" smtClean="0">
                <a:solidFill>
                  <a:srgbClr val="C00000"/>
                </a:solidFill>
                <a:latin typeface="Candara" pitchFamily="34" charset="0"/>
              </a:rPr>
              <a:t>Получает  </a:t>
            </a:r>
            <a:r>
              <a:rPr lang="ru-RU" sz="2400" b="1" dirty="0">
                <a:solidFill>
                  <a:srgbClr val="C00000"/>
                </a:solidFill>
                <a:latin typeface="Candara" pitchFamily="34" charset="0"/>
              </a:rPr>
              <a:t>имя. </a:t>
            </a:r>
          </a:p>
        </p:txBody>
      </p:sp>
      <p:pic>
        <p:nvPicPr>
          <p:cNvPr id="6" name="Picture 12" descr="butterfly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53890">
            <a:off x="7793909" y="1545710"/>
            <a:ext cx="85806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3" name="Picture 9" descr="C:\Documents and Settings\детсад\Рабочий стол\для работы\права\апро.jpe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714488"/>
            <a:ext cx="2286016" cy="3857652"/>
          </a:xfrm>
          <a:prstGeom prst="rect">
            <a:avLst/>
          </a:prstGeom>
          <a:ln w="127000" cap="rnd">
            <a:solidFill>
              <a:schemeClr val="tx1">
                <a:lumMod val="6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357158" y="500042"/>
          <a:ext cx="4429156" cy="585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5" imgW="7288889" imgH="10146032" progId="Photoshop.Image.10">
                  <p:embed/>
                </p:oleObj>
              </mc:Choice>
              <mc:Fallback>
                <p:oleObj name="Image" r:id="rId5" imgW="7288889" imgH="10146032" progId="Photoshop.Image.1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00042"/>
                        <a:ext cx="4429156" cy="585791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99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детсад\Мои документы\методист\Правовое восп\конвенция\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28604"/>
            <a:ext cx="4141276" cy="58801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детсад\Рабочий стол\для работы\фотошоп\книг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1257300" cy="1057275"/>
          </a:xfrm>
          <a:prstGeom prst="rect">
            <a:avLst/>
          </a:prstGeom>
          <a:noFill/>
        </p:spPr>
      </p:pic>
      <p:pic>
        <p:nvPicPr>
          <p:cNvPr id="9" name="Picture 5" descr="300px-holding_a_green_glob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643446"/>
            <a:ext cx="190817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Дети имеют право на медицинский уход</a:t>
            </a:r>
            <a:endParaRPr lang="ru-RU" sz="36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57364"/>
            <a:ext cx="3686172" cy="42687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C3300"/>
                </a:solidFill>
                <a:latin typeface="Candara" pitchFamily="34" charset="0"/>
              </a:rPr>
              <a:t>В нашем садике не только обучают, развивают, но, и даже закаляют.</a:t>
            </a:r>
          </a:p>
          <a:p>
            <a:endParaRPr lang="ru-RU" sz="2400" dirty="0" smtClean="0">
              <a:solidFill>
                <a:srgbClr val="CC3300"/>
              </a:solidFill>
              <a:latin typeface="Candara" pitchFamily="34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Candara" pitchFamily="34" charset="0"/>
              </a:rPr>
              <a:t>Здесь здоровье детям берегут, вовремя всех взвесят, вовремя привьют.</a:t>
            </a:r>
            <a:endParaRPr lang="ru-RU" sz="2400" b="1" dirty="0">
              <a:solidFill>
                <a:srgbClr val="CC3300"/>
              </a:solidFill>
              <a:latin typeface="Candara" pitchFamily="34" charset="0"/>
            </a:endParaRPr>
          </a:p>
        </p:txBody>
      </p:sp>
      <p:pic>
        <p:nvPicPr>
          <p:cNvPr id="5" name="Picture 5" descr="right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571613"/>
            <a:ext cx="4400552" cy="464347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Знают все на свете, взрослые и дети,</a:t>
            </a:r>
            <a:br>
              <a:rPr lang="ru-RU" sz="2800" dirty="0" smtClean="0">
                <a:solidFill>
                  <a:srgbClr val="FF0000"/>
                </a:solidFill>
                <a:effectLst/>
                <a:latin typeface="Arial Black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что семья наш лучший друг на большой планете</a:t>
            </a:r>
            <a:endParaRPr lang="ru-RU" sz="2800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Picture 4" descr="rights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928802"/>
            <a:ext cx="521497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636</TotalTime>
  <Words>269</Words>
  <Application>Microsoft Office PowerPoint</Application>
  <PresentationFormat>Экран (4:3)</PresentationFormat>
  <Paragraphs>45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Апекс</vt:lpstr>
      <vt:lpstr>Image</vt:lpstr>
      <vt:lpstr>Правовое  воспитание   дошкольников</vt:lpstr>
      <vt:lpstr>Презентация PowerPoint</vt:lpstr>
      <vt:lpstr>Наши любимые дети</vt:lpstr>
      <vt:lpstr>Каждый ребёнок имеет право  на жизнь и развитие.   (ст.6)</vt:lpstr>
      <vt:lpstr>Презентация PowerPoint</vt:lpstr>
      <vt:lpstr>Презентация PowerPoint</vt:lpstr>
      <vt:lpstr>Дети имеют право на медицинский уход</vt:lpstr>
      <vt:lpstr>Презентация PowerPoint</vt:lpstr>
      <vt:lpstr>Знают все на свете, взрослые и дети, что семья наш лучший друг на большой планете</vt:lpstr>
      <vt:lpstr>Дети имеют право жить и воспитываться в семье  ст. 54-55</vt:lpstr>
      <vt:lpstr>Корысти ради, ты детей не тронь! Их защищает наш закон.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Дети имеют право на безграничную любовь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kids</cp:lastModifiedBy>
  <cp:revision>66</cp:revision>
  <dcterms:created xsi:type="dcterms:W3CDTF">2010-11-09T23:58:49Z</dcterms:created>
  <dcterms:modified xsi:type="dcterms:W3CDTF">2015-06-24T02:26:04Z</dcterms:modified>
</cp:coreProperties>
</file>